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54" r:id="rId2"/>
    <p:sldMasterId id="2147483651" r:id="rId3"/>
    <p:sldMasterId id="2147483749" r:id="rId4"/>
  </p:sldMasterIdLst>
  <p:notesMasterIdLst>
    <p:notesMasterId r:id="rId24"/>
  </p:notesMasterIdLst>
  <p:handoutMasterIdLst>
    <p:handoutMasterId r:id="rId25"/>
  </p:handoutMasterIdLst>
  <p:sldIdLst>
    <p:sldId id="907" r:id="rId5"/>
    <p:sldId id="860" r:id="rId6"/>
    <p:sldId id="844" r:id="rId7"/>
    <p:sldId id="861" r:id="rId8"/>
    <p:sldId id="845" r:id="rId9"/>
    <p:sldId id="909" r:id="rId10"/>
    <p:sldId id="862" r:id="rId11"/>
    <p:sldId id="863" r:id="rId12"/>
    <p:sldId id="848" r:id="rId13"/>
    <p:sldId id="868" r:id="rId14"/>
    <p:sldId id="877" r:id="rId15"/>
    <p:sldId id="875" r:id="rId16"/>
    <p:sldId id="876" r:id="rId17"/>
    <p:sldId id="893" r:id="rId18"/>
    <p:sldId id="894" r:id="rId19"/>
    <p:sldId id="895" r:id="rId20"/>
    <p:sldId id="896" r:id="rId21"/>
    <p:sldId id="870" r:id="rId22"/>
    <p:sldId id="910" r:id="rId23"/>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51">
          <p15:clr>
            <a:srgbClr val="A4A3A4"/>
          </p15:clr>
        </p15:guide>
        <p15:guide id="2" pos="281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029"/>
    <a:srgbClr val="295A8C"/>
    <a:srgbClr val="8C5A29"/>
    <a:srgbClr val="5A8C29"/>
    <a:srgbClr val="8C295A"/>
    <a:srgbClr val="D199A9"/>
    <a:srgbClr val="A9BDD1"/>
    <a:srgbClr val="D75723"/>
    <a:srgbClr val="2392D1"/>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5422" autoAdjust="0"/>
  </p:normalViewPr>
  <p:slideViewPr>
    <p:cSldViewPr snapToGrid="0">
      <p:cViewPr varScale="1">
        <p:scale>
          <a:sx n="111" d="100"/>
          <a:sy n="111" d="100"/>
        </p:scale>
        <p:origin x="2004" y="102"/>
      </p:cViewPr>
      <p:guideLst>
        <p:guide orient="horz" pos="2151"/>
        <p:guide pos="2816"/>
      </p:guideLst>
    </p:cSldViewPr>
  </p:slideViewPr>
  <p:outlineViewPr>
    <p:cViewPr>
      <p:scale>
        <a:sx n="33" d="100"/>
        <a:sy n="33" d="100"/>
      </p:scale>
      <p:origin x="0" y="0"/>
    </p:cViewPr>
  </p:outlineViewPr>
  <p:notesTextViewPr>
    <p:cViewPr>
      <p:scale>
        <a:sx n="66" d="100"/>
        <a:sy n="66" d="100"/>
      </p:scale>
      <p:origin x="0" y="0"/>
    </p:cViewPr>
  </p:notesTextViewPr>
  <p:sorterViewPr>
    <p:cViewPr>
      <p:scale>
        <a:sx n="50" d="100"/>
        <a:sy n="50" d="100"/>
      </p:scale>
      <p:origin x="0" y="0"/>
    </p:cViewPr>
  </p:sorterViewPr>
  <p:notesViewPr>
    <p:cSldViewPr snapToGrid="0">
      <p:cViewPr varScale="1">
        <p:scale>
          <a:sx n="65" d="100"/>
          <a:sy n="65" d="100"/>
        </p:scale>
        <p:origin x="-1362" y="-102"/>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84525" cy="520700"/>
          </a:xfrm>
          <a:prstGeom prst="rect">
            <a:avLst/>
          </a:prstGeom>
          <a:noFill/>
          <a:ln w="9525">
            <a:noFill/>
            <a:miter lim="800000"/>
            <a:headEnd/>
            <a:tailEnd/>
          </a:ln>
          <a:effectLst/>
        </p:spPr>
        <p:txBody>
          <a:bodyPr vert="horz" wrap="square" lIns="93723" tIns="46862" rIns="93723" bIns="46862" numCol="1" anchor="t" anchorCtr="0" compatLnSpc="1">
            <a:prstTxWarp prst="textNoShape">
              <a:avLst/>
            </a:prstTxWarp>
          </a:bodyPr>
          <a:lstStyle>
            <a:lvl1pPr algn="l" defTabSz="935333" eaLnBrk="0" hangingPunct="0">
              <a:lnSpc>
                <a:spcPct val="100000"/>
              </a:lnSpc>
              <a:spcBef>
                <a:spcPct val="0"/>
              </a:spcBef>
              <a:defRPr sz="1200">
                <a:solidFill>
                  <a:srgbClr val="C0C0C0"/>
                </a:solidFill>
                <a:effectLst>
                  <a:outerShdw blurRad="38100" dist="38100" dir="2700000" algn="tl">
                    <a:srgbClr val="C0C0C0"/>
                  </a:outerShdw>
                </a:effectLst>
              </a:defRPr>
            </a:lvl1pPr>
          </a:lstStyle>
          <a:p>
            <a:pPr>
              <a:defRPr/>
            </a:pPr>
            <a:endParaRPr lang="en-US"/>
          </a:p>
        </p:txBody>
      </p:sp>
      <p:sp>
        <p:nvSpPr>
          <p:cNvPr id="4099" name="Rectangle 3"/>
          <p:cNvSpPr>
            <a:spLocks noGrp="1" noChangeArrowheads="1"/>
          </p:cNvSpPr>
          <p:nvPr>
            <p:ph type="dt" sz="quarter" idx="1"/>
          </p:nvPr>
        </p:nvSpPr>
        <p:spPr bwMode="auto">
          <a:xfrm>
            <a:off x="4141788" y="0"/>
            <a:ext cx="3186112" cy="520700"/>
          </a:xfrm>
          <a:prstGeom prst="rect">
            <a:avLst/>
          </a:prstGeom>
          <a:noFill/>
          <a:ln w="9525">
            <a:noFill/>
            <a:miter lim="800000"/>
            <a:headEnd/>
            <a:tailEnd/>
          </a:ln>
          <a:effectLst/>
        </p:spPr>
        <p:txBody>
          <a:bodyPr vert="horz" wrap="square" lIns="93723" tIns="46862" rIns="93723" bIns="46862" numCol="1" anchor="t" anchorCtr="0" compatLnSpc="1">
            <a:prstTxWarp prst="textNoShape">
              <a:avLst/>
            </a:prstTxWarp>
          </a:bodyPr>
          <a:lstStyle>
            <a:lvl1pPr algn="r" defTabSz="935333" eaLnBrk="0" hangingPunct="0">
              <a:lnSpc>
                <a:spcPct val="100000"/>
              </a:lnSpc>
              <a:spcBef>
                <a:spcPct val="0"/>
              </a:spcBef>
              <a:defRPr sz="1200">
                <a:solidFill>
                  <a:srgbClr val="C0C0C0"/>
                </a:solidFill>
                <a:effectLst>
                  <a:outerShdw blurRad="38100" dist="38100" dir="2700000" algn="tl">
                    <a:srgbClr val="C0C0C0"/>
                  </a:outerShdw>
                </a:effectLst>
              </a:defRPr>
            </a:lvl1pPr>
          </a:lstStyle>
          <a:p>
            <a:pPr>
              <a:defRPr/>
            </a:pPr>
            <a:endParaRPr lang="en-US"/>
          </a:p>
        </p:txBody>
      </p:sp>
      <p:sp>
        <p:nvSpPr>
          <p:cNvPr id="4100" name="Rectangle 4"/>
          <p:cNvSpPr>
            <a:spLocks noGrp="1" noChangeArrowheads="1"/>
          </p:cNvSpPr>
          <p:nvPr>
            <p:ph type="ftr" sz="quarter" idx="2"/>
          </p:nvPr>
        </p:nvSpPr>
        <p:spPr bwMode="auto">
          <a:xfrm>
            <a:off x="0" y="9102725"/>
            <a:ext cx="3184525" cy="522288"/>
          </a:xfrm>
          <a:prstGeom prst="rect">
            <a:avLst/>
          </a:prstGeom>
          <a:noFill/>
          <a:ln w="9525">
            <a:noFill/>
            <a:miter lim="800000"/>
            <a:headEnd/>
            <a:tailEnd/>
          </a:ln>
          <a:effectLst/>
        </p:spPr>
        <p:txBody>
          <a:bodyPr vert="horz" wrap="square" lIns="93723" tIns="46862" rIns="93723" bIns="46862" numCol="1" anchor="b" anchorCtr="0" compatLnSpc="1">
            <a:prstTxWarp prst="textNoShape">
              <a:avLst/>
            </a:prstTxWarp>
          </a:bodyPr>
          <a:lstStyle>
            <a:lvl1pPr algn="l" defTabSz="935333" eaLnBrk="0" hangingPunct="0">
              <a:lnSpc>
                <a:spcPct val="100000"/>
              </a:lnSpc>
              <a:spcBef>
                <a:spcPct val="0"/>
              </a:spcBef>
              <a:defRPr sz="1200">
                <a:solidFill>
                  <a:srgbClr val="C0C0C0"/>
                </a:solidFill>
                <a:effectLst>
                  <a:outerShdw blurRad="38100" dist="38100" dir="2700000" algn="tl">
                    <a:srgbClr val="C0C0C0"/>
                  </a:outerShdw>
                </a:effectLst>
              </a:defRPr>
            </a:lvl1pPr>
          </a:lstStyle>
          <a:p>
            <a:pPr>
              <a:defRPr/>
            </a:pPr>
            <a:endParaRPr lang="en-US"/>
          </a:p>
        </p:txBody>
      </p:sp>
      <p:sp>
        <p:nvSpPr>
          <p:cNvPr id="4101" name="Rectangle 5"/>
          <p:cNvSpPr>
            <a:spLocks noGrp="1" noChangeArrowheads="1"/>
          </p:cNvSpPr>
          <p:nvPr>
            <p:ph type="sldNum" sz="quarter" idx="3"/>
          </p:nvPr>
        </p:nvSpPr>
        <p:spPr bwMode="auto">
          <a:xfrm>
            <a:off x="4141788" y="9102725"/>
            <a:ext cx="3186112" cy="522288"/>
          </a:xfrm>
          <a:prstGeom prst="rect">
            <a:avLst/>
          </a:prstGeom>
          <a:noFill/>
          <a:ln w="9525">
            <a:noFill/>
            <a:miter lim="800000"/>
            <a:headEnd/>
            <a:tailEnd/>
          </a:ln>
          <a:effectLst/>
        </p:spPr>
        <p:txBody>
          <a:bodyPr vert="horz" wrap="square" lIns="93723" tIns="46862" rIns="93723" bIns="46862" numCol="1" anchor="b" anchorCtr="0" compatLnSpc="1">
            <a:prstTxWarp prst="textNoShape">
              <a:avLst/>
            </a:prstTxWarp>
          </a:bodyPr>
          <a:lstStyle>
            <a:lvl1pPr algn="r" defTabSz="935333" eaLnBrk="0" hangingPunct="0">
              <a:lnSpc>
                <a:spcPct val="100000"/>
              </a:lnSpc>
              <a:spcBef>
                <a:spcPct val="0"/>
              </a:spcBef>
              <a:defRPr sz="1200">
                <a:solidFill>
                  <a:srgbClr val="C0C0C0"/>
                </a:solidFill>
                <a:effectLst>
                  <a:outerShdw blurRad="38100" dist="38100" dir="2700000" algn="tl">
                    <a:srgbClr val="C0C0C0"/>
                  </a:outerShdw>
                </a:effectLst>
              </a:defRPr>
            </a:lvl1pPr>
          </a:lstStyle>
          <a:p>
            <a:pPr>
              <a:defRPr/>
            </a:pPr>
            <a:fld id="{5F853A76-141B-4EDB-B68F-342EF94CED9F}" type="slidenum">
              <a:rPr lang="en-US"/>
              <a:pPr>
                <a:defRPr/>
              </a:pPr>
              <a:t>‹#›</a:t>
            </a:fld>
            <a:endParaRPr lang="en-US" dirty="0"/>
          </a:p>
        </p:txBody>
      </p:sp>
    </p:spTree>
    <p:extLst>
      <p:ext uri="{BB962C8B-B14F-4D97-AF65-F5344CB8AC3E}">
        <p14:creationId xmlns:p14="http://schemas.microsoft.com/office/powerpoint/2010/main" val="105643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3413" cy="482600"/>
          </a:xfrm>
          <a:prstGeom prst="rect">
            <a:avLst/>
          </a:prstGeom>
          <a:noFill/>
          <a:ln w="9525">
            <a:noFill/>
            <a:miter lim="800000"/>
            <a:headEnd/>
            <a:tailEnd/>
          </a:ln>
          <a:effectLst/>
        </p:spPr>
        <p:txBody>
          <a:bodyPr vert="horz" wrap="square" lIns="93723" tIns="46862" rIns="93723" bIns="46862" numCol="1" anchor="t" anchorCtr="0" compatLnSpc="1">
            <a:prstTxWarp prst="textNoShape">
              <a:avLst/>
            </a:prstTxWarp>
          </a:bodyPr>
          <a:lstStyle>
            <a:lvl1pPr algn="l" defTabSz="935333" eaLnBrk="0" hangingPunct="0">
              <a:lnSpc>
                <a:spcPct val="100000"/>
              </a:lnSpc>
              <a:spcBef>
                <a:spcPct val="0"/>
              </a:spcBef>
              <a:defRPr sz="1200"/>
            </a:lvl1pPr>
          </a:lstStyle>
          <a:p>
            <a:pPr>
              <a:defRPr/>
            </a:pPr>
            <a:endParaRPr lang="en-US"/>
          </a:p>
        </p:txBody>
      </p:sp>
      <p:sp>
        <p:nvSpPr>
          <p:cNvPr id="3075" name="Rectangle 3"/>
          <p:cNvSpPr>
            <a:spLocks noGrp="1" noChangeArrowheads="1"/>
          </p:cNvSpPr>
          <p:nvPr>
            <p:ph type="dt" idx="1"/>
          </p:nvPr>
        </p:nvSpPr>
        <p:spPr bwMode="auto">
          <a:xfrm>
            <a:off x="4141788" y="0"/>
            <a:ext cx="3173412" cy="482600"/>
          </a:xfrm>
          <a:prstGeom prst="rect">
            <a:avLst/>
          </a:prstGeom>
          <a:noFill/>
          <a:ln w="9525">
            <a:noFill/>
            <a:miter lim="800000"/>
            <a:headEnd/>
            <a:tailEnd/>
          </a:ln>
          <a:effectLst/>
        </p:spPr>
        <p:txBody>
          <a:bodyPr vert="horz" wrap="square" lIns="93723" tIns="46862" rIns="93723" bIns="46862" numCol="1" anchor="t" anchorCtr="0" compatLnSpc="1">
            <a:prstTxWarp prst="textNoShape">
              <a:avLst/>
            </a:prstTxWarp>
          </a:bodyPr>
          <a:lstStyle>
            <a:lvl1pPr algn="r" defTabSz="935333" eaLnBrk="0" hangingPunct="0">
              <a:lnSpc>
                <a:spcPct val="100000"/>
              </a:lnSpc>
              <a:spcBef>
                <a:spcPct val="0"/>
              </a:spcBef>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66825" y="723900"/>
            <a:ext cx="4791075" cy="359410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77900" y="4560888"/>
            <a:ext cx="5359400" cy="4319587"/>
          </a:xfrm>
          <a:prstGeom prst="rect">
            <a:avLst/>
          </a:prstGeom>
          <a:noFill/>
          <a:ln w="9525">
            <a:noFill/>
            <a:miter lim="800000"/>
            <a:headEnd/>
            <a:tailEnd/>
          </a:ln>
          <a:effectLst/>
        </p:spPr>
        <p:txBody>
          <a:bodyPr vert="horz" wrap="square" lIns="93723" tIns="46862" rIns="93723" bIns="468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8600"/>
            <a:ext cx="3173413" cy="482600"/>
          </a:xfrm>
          <a:prstGeom prst="rect">
            <a:avLst/>
          </a:prstGeom>
          <a:noFill/>
          <a:ln w="9525">
            <a:noFill/>
            <a:miter lim="800000"/>
            <a:headEnd/>
            <a:tailEnd/>
          </a:ln>
          <a:effectLst/>
        </p:spPr>
        <p:txBody>
          <a:bodyPr vert="horz" wrap="square" lIns="93723" tIns="46862" rIns="93723" bIns="46862" numCol="1" anchor="b" anchorCtr="0" compatLnSpc="1">
            <a:prstTxWarp prst="textNoShape">
              <a:avLst/>
            </a:prstTxWarp>
          </a:bodyPr>
          <a:lstStyle>
            <a:lvl1pPr algn="l" defTabSz="935333" eaLnBrk="0" hangingPunct="0">
              <a:lnSpc>
                <a:spcPct val="100000"/>
              </a:lnSpc>
              <a:spcBef>
                <a:spcPct val="0"/>
              </a:spcBef>
              <a:defRPr sz="1200"/>
            </a:lvl1pPr>
          </a:lstStyle>
          <a:p>
            <a:pPr>
              <a:defRPr/>
            </a:pPr>
            <a:endParaRPr lang="en-US"/>
          </a:p>
        </p:txBody>
      </p:sp>
      <p:sp>
        <p:nvSpPr>
          <p:cNvPr id="3079" name="Rectangle 7"/>
          <p:cNvSpPr>
            <a:spLocks noGrp="1" noChangeArrowheads="1"/>
          </p:cNvSpPr>
          <p:nvPr>
            <p:ph type="sldNum" sz="quarter" idx="5"/>
          </p:nvPr>
        </p:nvSpPr>
        <p:spPr bwMode="auto">
          <a:xfrm>
            <a:off x="4141788" y="9118600"/>
            <a:ext cx="3173412" cy="482600"/>
          </a:xfrm>
          <a:prstGeom prst="rect">
            <a:avLst/>
          </a:prstGeom>
          <a:noFill/>
          <a:ln w="9525">
            <a:noFill/>
            <a:miter lim="800000"/>
            <a:headEnd/>
            <a:tailEnd/>
          </a:ln>
          <a:effectLst/>
        </p:spPr>
        <p:txBody>
          <a:bodyPr vert="horz" wrap="square" lIns="93723" tIns="46862" rIns="93723" bIns="46862" numCol="1" anchor="b" anchorCtr="0" compatLnSpc="1">
            <a:prstTxWarp prst="textNoShape">
              <a:avLst/>
            </a:prstTxWarp>
          </a:bodyPr>
          <a:lstStyle>
            <a:lvl1pPr algn="r" defTabSz="935333" eaLnBrk="0" hangingPunct="0">
              <a:lnSpc>
                <a:spcPct val="100000"/>
              </a:lnSpc>
              <a:spcBef>
                <a:spcPct val="0"/>
              </a:spcBef>
              <a:defRPr sz="1200"/>
            </a:lvl1pPr>
          </a:lstStyle>
          <a:p>
            <a:pPr>
              <a:defRPr/>
            </a:pPr>
            <a:fld id="{593AC34C-4122-4AC9-A2AF-CACD722F3642}" type="slidenum">
              <a:rPr lang="en-US"/>
              <a:pPr>
                <a:defRPr/>
              </a:pPr>
              <a:t>‹#›</a:t>
            </a:fld>
            <a:endParaRPr lang="en-US" dirty="0"/>
          </a:p>
        </p:txBody>
      </p:sp>
    </p:spTree>
    <p:extLst>
      <p:ext uri="{BB962C8B-B14F-4D97-AF65-F5344CB8AC3E}">
        <p14:creationId xmlns:p14="http://schemas.microsoft.com/office/powerpoint/2010/main" val="1153917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b="1" smtClean="0"/>
          </a:p>
        </p:txBody>
      </p:sp>
    </p:spTree>
    <p:extLst>
      <p:ext uri="{BB962C8B-B14F-4D97-AF65-F5344CB8AC3E}">
        <p14:creationId xmlns:p14="http://schemas.microsoft.com/office/powerpoint/2010/main" val="7882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b="1" dirty="0" smtClean="0"/>
          </a:p>
        </p:txBody>
      </p:sp>
    </p:spTree>
    <p:extLst>
      <p:ext uri="{BB962C8B-B14F-4D97-AF65-F5344CB8AC3E}">
        <p14:creationId xmlns:p14="http://schemas.microsoft.com/office/powerpoint/2010/main" val="287013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b="1" smtClean="0"/>
          </a:p>
        </p:txBody>
      </p:sp>
    </p:spTree>
    <p:extLst>
      <p:ext uri="{BB962C8B-B14F-4D97-AF65-F5344CB8AC3E}">
        <p14:creationId xmlns:p14="http://schemas.microsoft.com/office/powerpoint/2010/main" val="376246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b="1" dirty="0" smtClean="0"/>
          </a:p>
        </p:txBody>
      </p:sp>
    </p:spTree>
    <p:extLst>
      <p:ext uri="{BB962C8B-B14F-4D97-AF65-F5344CB8AC3E}">
        <p14:creationId xmlns:p14="http://schemas.microsoft.com/office/powerpoint/2010/main" val="380639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b="1" smtClean="0"/>
          </a:p>
        </p:txBody>
      </p:sp>
    </p:spTree>
    <p:extLst>
      <p:ext uri="{BB962C8B-B14F-4D97-AF65-F5344CB8AC3E}">
        <p14:creationId xmlns:p14="http://schemas.microsoft.com/office/powerpoint/2010/main" val="181108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b="1" dirty="0" smtClean="0"/>
          </a:p>
        </p:txBody>
      </p:sp>
    </p:spTree>
    <p:extLst>
      <p:ext uri="{BB962C8B-B14F-4D97-AF65-F5344CB8AC3E}">
        <p14:creationId xmlns:p14="http://schemas.microsoft.com/office/powerpoint/2010/main" val="333796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b="1" smtClean="0"/>
          </a:p>
        </p:txBody>
      </p:sp>
    </p:spTree>
    <p:extLst>
      <p:ext uri="{BB962C8B-B14F-4D97-AF65-F5344CB8AC3E}">
        <p14:creationId xmlns:p14="http://schemas.microsoft.com/office/powerpoint/2010/main" val="349787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b="1" smtClean="0"/>
          </a:p>
        </p:txBody>
      </p:sp>
    </p:spTree>
    <p:extLst>
      <p:ext uri="{BB962C8B-B14F-4D97-AF65-F5344CB8AC3E}">
        <p14:creationId xmlns:p14="http://schemas.microsoft.com/office/powerpoint/2010/main" val="107220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b="1" dirty="0" smtClean="0"/>
          </a:p>
        </p:txBody>
      </p:sp>
    </p:spTree>
    <p:extLst>
      <p:ext uri="{BB962C8B-B14F-4D97-AF65-F5344CB8AC3E}">
        <p14:creationId xmlns:p14="http://schemas.microsoft.com/office/powerpoint/2010/main" val="124529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b="1" smtClean="0"/>
          </a:p>
        </p:txBody>
      </p:sp>
    </p:spTree>
    <p:extLst>
      <p:ext uri="{BB962C8B-B14F-4D97-AF65-F5344CB8AC3E}">
        <p14:creationId xmlns:p14="http://schemas.microsoft.com/office/powerpoint/2010/main" val="381387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3AC34C-4122-4AC9-A2AF-CACD722F3642}" type="slidenum">
              <a:rPr lang="en-US" smtClean="0"/>
              <a:pPr>
                <a:defRPr/>
              </a:pPr>
              <a:t>10</a:t>
            </a:fld>
            <a:endParaRPr lang="en-US" dirty="0"/>
          </a:p>
        </p:txBody>
      </p:sp>
    </p:spTree>
    <p:extLst>
      <p:ext uri="{BB962C8B-B14F-4D97-AF65-F5344CB8AC3E}">
        <p14:creationId xmlns:p14="http://schemas.microsoft.com/office/powerpoint/2010/main" val="1870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7"/>
          <p:cNvGraphicFramePr>
            <a:graphicFrameLocks noChangeAspect="1"/>
          </p:cNvGraphicFramePr>
          <p:nvPr/>
        </p:nvGraphicFramePr>
        <p:xfrm>
          <a:off x="0" y="3132138"/>
          <a:ext cx="9144000" cy="1925637"/>
        </p:xfrm>
        <a:graphic>
          <a:graphicData uri="http://schemas.openxmlformats.org/presentationml/2006/ole">
            <mc:AlternateContent xmlns:mc="http://schemas.openxmlformats.org/markup-compatibility/2006">
              <mc:Choice xmlns:v="urn:schemas-microsoft-com:vml" Requires="v">
                <p:oleObj spid="_x0000_s102416" name="Photo Editor Photo" r:id="rId3" imgW="6830378" imgH="1438095" progId="">
                  <p:embed/>
                </p:oleObj>
              </mc:Choice>
              <mc:Fallback>
                <p:oleObj name="Photo Editor Photo" r:id="rId3" imgW="6830378" imgH="1438095" progId="">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2138"/>
                        <a:ext cx="9144000"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6"/>
          <p:cNvGraphicFramePr>
            <a:graphicFrameLocks noChangeAspect="1"/>
          </p:cNvGraphicFramePr>
          <p:nvPr/>
        </p:nvGraphicFramePr>
        <p:xfrm>
          <a:off x="0" y="6453188"/>
          <a:ext cx="9144000" cy="404812"/>
        </p:xfrm>
        <a:graphic>
          <a:graphicData uri="http://schemas.openxmlformats.org/presentationml/2006/ole">
            <mc:AlternateContent xmlns:mc="http://schemas.openxmlformats.org/markup-compatibility/2006">
              <mc:Choice xmlns:v="urn:schemas-microsoft-com:vml" Requires="v">
                <p:oleObj spid="_x0000_s102417" name="Photo Editor Photo" r:id="rId5" imgW="9047619" imgH="400000" progId="">
                  <p:embed/>
                </p:oleObj>
              </mc:Choice>
              <mc:Fallback>
                <p:oleObj name="Photo Editor Photo" r:id="rId5" imgW="9047619" imgH="400000" progId="">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53188"/>
                        <a:ext cx="91440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0"/>
          <p:cNvSpPr>
            <a:spLocks noChangeArrowheads="1"/>
          </p:cNvSpPr>
          <p:nvPr/>
        </p:nvSpPr>
        <p:spPr bwMode="auto">
          <a:xfrm>
            <a:off x="3810000" y="6477000"/>
            <a:ext cx="1524000" cy="200025"/>
          </a:xfrm>
          <a:prstGeom prst="rect">
            <a:avLst/>
          </a:prstGeom>
          <a:noFill/>
          <a:ln w="9525">
            <a:noFill/>
            <a:miter lim="800000"/>
            <a:headEnd/>
            <a:tailEnd/>
          </a:ln>
          <a:effectLst/>
        </p:spPr>
        <p:txBody>
          <a:bodyPr lIns="92075" tIns="46038" rIns="92075" bIns="46038">
            <a:spAutoFit/>
          </a:bodyPr>
          <a:lstStyle/>
          <a:p>
            <a:pPr algn="ctr" eaLnBrk="0" hangingPunct="0">
              <a:lnSpc>
                <a:spcPct val="101000"/>
              </a:lnSpc>
              <a:spcBef>
                <a:spcPct val="50000"/>
              </a:spcBef>
              <a:defRPr/>
            </a:pPr>
            <a:endParaRPr lang="en-US" sz="700" dirty="0"/>
          </a:p>
        </p:txBody>
      </p:sp>
      <p:sp>
        <p:nvSpPr>
          <p:cNvPr id="2086" name="Rectangle 38"/>
          <p:cNvSpPr>
            <a:spLocks noGrp="1" noChangeArrowheads="1"/>
          </p:cNvSpPr>
          <p:nvPr>
            <p:ph type="subTitle" sz="quarter" idx="1"/>
          </p:nvPr>
        </p:nvSpPr>
        <p:spPr>
          <a:xfrm>
            <a:off x="271463" y="4308475"/>
            <a:ext cx="5353050" cy="754063"/>
          </a:xfrm>
        </p:spPr>
        <p:txBody>
          <a:bodyPr anchor="ctr"/>
          <a:lstStyle>
            <a:lvl1pPr marL="0" indent="0">
              <a:lnSpc>
                <a:spcPct val="85000"/>
              </a:lnSpc>
              <a:buFont typeface="Wingdings" pitchFamily="2" charset="2"/>
              <a:buNone/>
              <a:defRPr sz="1800">
                <a:solidFill>
                  <a:schemeClr val="bg1"/>
                </a:solidFill>
              </a:defRPr>
            </a:lvl1pPr>
          </a:lstStyle>
          <a:p>
            <a:r>
              <a:rPr lang="en-US"/>
              <a:t>Click to edit Master subtitle style</a:t>
            </a:r>
          </a:p>
        </p:txBody>
      </p:sp>
      <p:sp>
        <p:nvSpPr>
          <p:cNvPr id="2087" name="Rectangle 39"/>
          <p:cNvSpPr>
            <a:spLocks noGrp="1" noChangeArrowheads="1"/>
          </p:cNvSpPr>
          <p:nvPr>
            <p:ph type="ctrTitle" sz="quarter"/>
          </p:nvPr>
        </p:nvSpPr>
        <p:spPr>
          <a:xfrm>
            <a:off x="271463" y="3179763"/>
            <a:ext cx="5353050" cy="1042987"/>
          </a:xfrm>
        </p:spPr>
        <p:txBody>
          <a:bodyPr/>
          <a:lstStyle>
            <a:lvl1pPr>
              <a:defRPr>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41538"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152400"/>
            <a:ext cx="6276975"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5750" y="3281363"/>
            <a:ext cx="4200525" cy="795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3281363"/>
            <a:ext cx="4200525" cy="795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2400300"/>
            <a:ext cx="2146300" cy="167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2400300"/>
            <a:ext cx="6286500" cy="167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5750" y="1033463"/>
            <a:ext cx="4200525"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033463"/>
            <a:ext cx="4200525"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52400"/>
            <a:ext cx="21463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152400"/>
            <a:ext cx="62865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6225" y="152400"/>
            <a:ext cx="8585200" cy="7905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5750" y="1033463"/>
            <a:ext cx="8553450" cy="5095875"/>
          </a:xfrm>
        </p:spPr>
        <p:txBody>
          <a:bodyPr/>
          <a:lstStyle/>
          <a:p>
            <a:pPr lvl="0"/>
            <a:endParaRPr lang="en-US" noProof="0" dirty="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38DA72-70B4-484C-9E03-5F475F269481}"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38023-EDF6-471A-B1F3-CC6DE60FB725}"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CB5651-6149-4F89-A832-52754DCEAC85}"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17E92-E624-4374-8F88-C601488A8CEC}"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190B19F-9A8C-4A67-9D92-8F8E45ECA2EE}"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46A6CB-2CA3-4895-A040-4B5FBEC65F83}"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C44E15-2365-4108-AD17-DBA99E383655}" type="datetimeFigureOut">
              <a:rPr lang="en-US"/>
              <a:pPr>
                <a:defRPr/>
              </a:pPr>
              <a:t>7/15/2016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0465A-1B8E-4572-8D71-A0D9E93F54E6}"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0C17579-1E4C-41B3-8ED0-2B8B53698A1F}" type="datetimeFigureOut">
              <a:rPr lang="en-US"/>
              <a:pPr>
                <a:defRPr/>
              </a:pPr>
              <a:t>7/15/2016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A28084-E7DB-469A-8447-21CED039EE8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5750" y="1033463"/>
            <a:ext cx="4200525"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033463"/>
            <a:ext cx="4200525"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929B93C-9E5E-439A-B761-8105E8D5D62B}" type="datetimeFigureOut">
              <a:rPr lang="en-US"/>
              <a:pPr>
                <a:defRPr/>
              </a:pPr>
              <a:t>7/15/2016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CC7BCA-996E-44F0-8ACB-2DDED94F125D}"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A3C4669-7092-4DC8-B53C-5B4EAF0058D4}" type="datetimeFigureOut">
              <a:rPr lang="en-US"/>
              <a:pPr>
                <a:defRPr/>
              </a:pPr>
              <a:t>7/15/2016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91A5C2-BF30-43CE-B9F5-4DD380E273CA}"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atin typeface="Arial" pitchFamily="34" charset="0"/>
              </a:defRPr>
            </a:lvl1pPr>
            <a:lvl2pPr>
              <a:defRPr sz="2800" baseline="0">
                <a:latin typeface="Arial" pitchFamily="34" charset="0"/>
              </a:defRPr>
            </a:lvl2pPr>
            <a:lvl3pPr>
              <a:defRPr sz="2400" baseline="0">
                <a:latin typeface="Arial" pitchFamily="34" charset="0"/>
              </a:defRPr>
            </a:lvl3pPr>
            <a:lvl4pPr>
              <a:defRPr sz="2000" baseline="0">
                <a:latin typeface="Arial" pitchFamily="34" charset="0"/>
              </a:defRPr>
            </a:lvl4pPr>
            <a:lvl5pPr>
              <a:defRPr sz="2000" baseline="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8E2F6F-FBE6-4C44-977C-0AEEB3B8612F}" type="datetimeFigureOut">
              <a:rPr lang="en-US"/>
              <a:pPr>
                <a:defRPr/>
              </a:pPr>
              <a:t>7/15/2016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E985C1-7EF9-4CF1-9611-FA4A10DD4F0E}"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0AD546-AF7E-4AA2-8557-18BBE5E5243F}" type="datetimeFigureOut">
              <a:rPr lang="en-US"/>
              <a:pPr>
                <a:defRPr/>
              </a:pPr>
              <a:t>7/15/2016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7B310-C237-4B9B-AFA4-A00E092B839C}"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6331DD3-9427-458A-9EC2-3014A181401C}"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05DE23-8EDB-4C8A-A41A-1C6EAEE5BCAA}"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E908D6A-3F81-484F-B1C3-2C9A1B1C5254}"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58AFE-A0B5-4E02-A613-C3AB04E2CA9C}"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393C273C-7B17-40C3-BBAC-99E6231DA9BE}"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5EA733-37E2-4F18-9BD0-DC59F35D67A7}"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594FC43-7F59-406E-88E4-9252794DAC64}" type="datetimeFigureOut">
              <a:rPr lang="en-US"/>
              <a:pPr>
                <a:defRPr/>
              </a:pPr>
              <a:t>7/15/2016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C79E2-4043-4783-B1B5-7F4126DA4324}"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B8CA0AD-2295-44D0-B178-1DED1F3FE0AB}" type="datetimeFigureOut">
              <a:rPr lang="en-US"/>
              <a:pPr>
                <a:defRPr/>
              </a:pPr>
              <a:t>7/15/2016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BF0C7A-31F0-45F6-AE3F-DBA595E3465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descr="3184-R14-FedPPT_3.gif"/>
          <p:cNvPicPr>
            <a:picLocks noChangeAspect="1"/>
          </p:cNvPicPr>
          <p:nvPr userDrawn="1"/>
        </p:nvPicPr>
        <p:blipFill>
          <a:blip r:embed="rId2" cstate="print"/>
          <a:stretch>
            <a:fillRect/>
          </a:stretch>
        </p:blipFill>
        <p:spPr>
          <a:xfrm>
            <a:off x="0" y="0"/>
            <a:ext cx="9144001" cy="6858000"/>
          </a:xfrm>
          <a:prstGeom prst="rect">
            <a:avLst/>
          </a:prstGeom>
        </p:spPr>
      </p:pic>
      <p:sp>
        <p:nvSpPr>
          <p:cNvPr id="6" name="Text Placeholder 8"/>
          <p:cNvSpPr>
            <a:spLocks noGrp="1"/>
          </p:cNvSpPr>
          <p:nvPr>
            <p:ph type="body" sz="quarter" idx="11" hasCustomPrompt="1"/>
          </p:nvPr>
        </p:nvSpPr>
        <p:spPr>
          <a:xfrm>
            <a:off x="393192" y="6341364"/>
            <a:ext cx="7303008" cy="288036"/>
          </a:xfrm>
        </p:spPr>
        <p:txBody>
          <a:bodyPr lIns="0" tIns="0" rIns="0" bIns="0">
            <a:noAutofit/>
          </a:bodyPr>
          <a:lstStyle>
            <a:lvl1pPr marL="0" indent="0">
              <a:lnSpc>
                <a:spcPct val="100000"/>
              </a:lnSpc>
              <a:spcBef>
                <a:spcPts val="0"/>
              </a:spcBef>
              <a:buNone/>
              <a:defRPr sz="1400">
                <a:solidFill>
                  <a:srgbClr val="FFFFFF"/>
                </a:solidFill>
              </a:defRPr>
            </a:lvl1pPr>
            <a:lvl2pPr marL="0" indent="0">
              <a:lnSpc>
                <a:spcPts val="2500"/>
              </a:lnSpc>
              <a:spcBef>
                <a:spcPts val="0"/>
              </a:spcBef>
              <a:buNone/>
              <a:defRPr sz="1400">
                <a:solidFill>
                  <a:srgbClr val="FFFFFF"/>
                </a:solidFill>
              </a:defRPr>
            </a:lvl2pPr>
          </a:lstStyle>
          <a:p>
            <a:pPr lvl="0"/>
            <a:r>
              <a:rPr lang="en-US" dirty="0" smtClean="0"/>
              <a:t>Date</a:t>
            </a:r>
          </a:p>
        </p:txBody>
      </p:sp>
      <p:sp>
        <p:nvSpPr>
          <p:cNvPr id="11" name="Title 1"/>
          <p:cNvSpPr>
            <a:spLocks noGrp="1"/>
          </p:cNvSpPr>
          <p:nvPr>
            <p:ph type="ctrTitle" hasCustomPrompt="1"/>
          </p:nvPr>
        </p:nvSpPr>
        <p:spPr>
          <a:xfrm>
            <a:off x="393192" y="4224528"/>
            <a:ext cx="7379208" cy="1298448"/>
          </a:xfrm>
        </p:spPr>
        <p:txBody>
          <a:bodyPr lIns="0" tIns="0" rIns="0" bIns="45720">
            <a:noAutofit/>
          </a:bodyPr>
          <a:lstStyle>
            <a:lvl1pPr algn="l">
              <a:lnSpc>
                <a:spcPts val="3500"/>
              </a:lnSpc>
              <a:defRPr sz="2800" b="1">
                <a:solidFill>
                  <a:srgbClr val="FFFFFF"/>
                </a:solidFill>
              </a:defRPr>
            </a:lvl1pPr>
          </a:lstStyle>
          <a:p>
            <a:r>
              <a:rPr lang="en-US" dirty="0" smtClean="0"/>
              <a:t>Insert Title</a:t>
            </a:r>
            <a:endParaRPr lang="en-US" dirty="0"/>
          </a:p>
        </p:txBody>
      </p:sp>
      <p:sp>
        <p:nvSpPr>
          <p:cNvPr id="8" name="Text Placeholder 8"/>
          <p:cNvSpPr>
            <a:spLocks noGrp="1"/>
          </p:cNvSpPr>
          <p:nvPr>
            <p:ph type="body" sz="quarter" idx="10" hasCustomPrompt="1"/>
          </p:nvPr>
        </p:nvSpPr>
        <p:spPr>
          <a:xfrm>
            <a:off x="393192" y="5753290"/>
            <a:ext cx="8293608" cy="576072"/>
          </a:xfrm>
        </p:spPr>
        <p:txBody>
          <a:bodyPr lIns="0" tIns="0" rIns="0" bIns="0">
            <a:noAutofit/>
          </a:bodyPr>
          <a:lstStyle>
            <a:lvl1pPr marL="0">
              <a:lnSpc>
                <a:spcPts val="2000"/>
              </a:lnSpc>
              <a:spcBef>
                <a:spcPts val="0"/>
              </a:spcBef>
              <a:buNone/>
              <a:defRPr sz="1700">
                <a:solidFill>
                  <a:srgbClr val="FFFFFF"/>
                </a:solidFill>
              </a:defRPr>
            </a:lvl1pPr>
            <a:lvl2pPr marL="0" indent="0">
              <a:lnSpc>
                <a:spcPts val="2500"/>
              </a:lnSpc>
              <a:spcBef>
                <a:spcPts val="0"/>
              </a:spcBef>
              <a:buNone/>
              <a:defRPr sz="1400">
                <a:solidFill>
                  <a:srgbClr val="FFFFFF"/>
                </a:solidFill>
              </a:defRPr>
            </a:lvl2pPr>
          </a:lstStyle>
          <a:p>
            <a:pPr lvl="0"/>
            <a:r>
              <a:rPr lang="en-US" dirty="0" smtClean="0"/>
              <a:t>Insert 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9"/>
          <p:cNvPicPr>
            <a:picLocks noChangeAspect="1" noChangeArrowheads="1"/>
          </p:cNvPicPr>
          <p:nvPr/>
        </p:nvPicPr>
        <p:blipFill>
          <a:blip r:embed="rId13" cstate="print"/>
          <a:srcRect/>
          <a:stretch>
            <a:fillRect/>
          </a:stretch>
        </p:blipFill>
        <p:spPr bwMode="auto">
          <a:xfrm>
            <a:off x="0" y="6453188"/>
            <a:ext cx="9144000" cy="404812"/>
          </a:xfrm>
          <a:prstGeom prst="rect">
            <a:avLst/>
          </a:prstGeom>
          <a:noFill/>
          <a:ln w="9525">
            <a:noFill/>
            <a:miter lim="800000"/>
            <a:headEnd/>
            <a:tailEnd/>
          </a:ln>
        </p:spPr>
      </p:pic>
      <p:sp>
        <p:nvSpPr>
          <p:cNvPr id="24579" name="Rectangle 7"/>
          <p:cNvSpPr>
            <a:spLocks noGrp="1" noChangeArrowheads="1"/>
          </p:cNvSpPr>
          <p:nvPr>
            <p:ph type="body" idx="1"/>
          </p:nvPr>
        </p:nvSpPr>
        <p:spPr bwMode="auto">
          <a:xfrm>
            <a:off x="285750" y="1033463"/>
            <a:ext cx="8553450" cy="50958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0"/>
            <a:r>
              <a:rPr lang="en-US" smtClean="0"/>
              <a:t>Text 2</a:t>
            </a:r>
          </a:p>
          <a:p>
            <a:pPr lvl="1"/>
            <a:r>
              <a:rPr lang="en-US" smtClean="0"/>
              <a:t>Second level</a:t>
            </a:r>
          </a:p>
          <a:p>
            <a:pPr lvl="1"/>
            <a:r>
              <a:rPr lang="en-US" smtClean="0"/>
              <a:t>Text 2</a:t>
            </a:r>
          </a:p>
          <a:p>
            <a:pPr lvl="2"/>
            <a:r>
              <a:rPr lang="en-US" smtClean="0"/>
              <a:t>Third level</a:t>
            </a:r>
          </a:p>
          <a:p>
            <a:pPr lvl="2"/>
            <a:r>
              <a:rPr lang="en-US" smtClean="0"/>
              <a:t>Text 2</a:t>
            </a:r>
          </a:p>
          <a:p>
            <a:pPr lvl="3"/>
            <a:r>
              <a:rPr lang="en-US" smtClean="0"/>
              <a:t>Fourth level</a:t>
            </a:r>
          </a:p>
          <a:p>
            <a:pPr lvl="3"/>
            <a:r>
              <a:rPr lang="en-US" smtClean="0"/>
              <a:t>Text 2</a:t>
            </a:r>
          </a:p>
        </p:txBody>
      </p:sp>
      <p:sp>
        <p:nvSpPr>
          <p:cNvPr id="24580" name="Rectangle 6"/>
          <p:cNvSpPr>
            <a:spLocks noGrp="1" noChangeArrowheads="1"/>
          </p:cNvSpPr>
          <p:nvPr>
            <p:ph type="title"/>
          </p:nvPr>
        </p:nvSpPr>
        <p:spPr bwMode="auto">
          <a:xfrm>
            <a:off x="276225" y="152400"/>
            <a:ext cx="8570913" cy="790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44" name="Line 20"/>
          <p:cNvSpPr>
            <a:spLocks noChangeShapeType="1"/>
          </p:cNvSpPr>
          <p:nvPr/>
        </p:nvSpPr>
        <p:spPr bwMode="auto">
          <a:xfrm flipV="1">
            <a:off x="276225" y="827088"/>
            <a:ext cx="8591550" cy="0"/>
          </a:xfrm>
          <a:prstGeom prst="line">
            <a:avLst/>
          </a:prstGeom>
          <a:noFill/>
          <a:ln w="31750">
            <a:solidFill>
              <a:srgbClr val="E1EBF0"/>
            </a:solidFill>
            <a:round/>
            <a:headEnd type="none" w="sm" len="sm"/>
            <a:tailEnd type="none" w="sm" len="sm"/>
          </a:ln>
          <a:effectLst/>
        </p:spPr>
        <p:txBody>
          <a:bodyPr/>
          <a:lstStyle/>
          <a:p>
            <a:pPr algn="ctr">
              <a:lnSpc>
                <a:spcPct val="101000"/>
              </a:lnSpc>
              <a:spcBef>
                <a:spcPct val="50000"/>
              </a:spcBef>
              <a:defRPr/>
            </a:pPr>
            <a:endParaRPr lang="en-US" dirty="0"/>
          </a:p>
        </p:txBody>
      </p:sp>
      <p:sp>
        <p:nvSpPr>
          <p:cNvPr id="1049" name="Rectangle 25"/>
          <p:cNvSpPr>
            <a:spLocks noChangeArrowheads="1"/>
          </p:cNvSpPr>
          <p:nvPr/>
        </p:nvSpPr>
        <p:spPr bwMode="auto">
          <a:xfrm>
            <a:off x="8477250" y="6592888"/>
            <a:ext cx="457200" cy="276225"/>
          </a:xfrm>
          <a:prstGeom prst="rect">
            <a:avLst/>
          </a:prstGeom>
          <a:noFill/>
          <a:ln w="9525">
            <a:noFill/>
            <a:miter lim="800000"/>
            <a:headEnd/>
            <a:tailEnd/>
          </a:ln>
          <a:effectLst/>
        </p:spPr>
        <p:txBody>
          <a:bodyPr lIns="92075" tIns="46038" rIns="92075" bIns="46038">
            <a:spAutoFit/>
          </a:bodyPr>
          <a:lstStyle/>
          <a:p>
            <a:pPr algn="r" eaLnBrk="0" hangingPunct="0">
              <a:lnSpc>
                <a:spcPct val="101000"/>
              </a:lnSpc>
              <a:spcBef>
                <a:spcPct val="50000"/>
              </a:spcBef>
              <a:defRPr/>
            </a:pPr>
            <a:fld id="{28667841-AEE7-44A4-B95C-0674365C2118}" type="slidenum">
              <a:rPr lang="en-US" sz="1200">
                <a:solidFill>
                  <a:schemeClr val="bg1"/>
                </a:solidFill>
              </a:rPr>
              <a:pPr algn="r" eaLnBrk="0" hangingPunct="0">
                <a:lnSpc>
                  <a:spcPct val="101000"/>
                </a:lnSpc>
                <a:spcBef>
                  <a:spcPct val="50000"/>
                </a:spcBef>
                <a:defRPr/>
              </a:pPr>
              <a:t>‹#›</a:t>
            </a:fld>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5364" r:id="rId1"/>
    <p:sldLayoutId id="2147485317" r:id="rId2"/>
    <p:sldLayoutId id="2147485318" r:id="rId3"/>
    <p:sldLayoutId id="2147485319" r:id="rId4"/>
    <p:sldLayoutId id="2147485320" r:id="rId5"/>
    <p:sldLayoutId id="2147485321" r:id="rId6"/>
    <p:sldLayoutId id="2147485322" r:id="rId7"/>
    <p:sldLayoutId id="2147485323" r:id="rId8"/>
    <p:sldLayoutId id="2147485324" r:id="rId9"/>
    <p:sldLayoutId id="2147485325" r:id="rId10"/>
    <p:sldLayoutId id="2147485326" r:id="rId11"/>
  </p:sldLayoutIdLst>
  <p:txStyles>
    <p:titleStyle>
      <a:lvl1pPr algn="l" rtl="0" eaLnBrk="0" fontAlgn="base" hangingPunct="0">
        <a:spcBef>
          <a:spcPct val="0"/>
        </a:spcBef>
        <a:spcAft>
          <a:spcPct val="0"/>
        </a:spcAft>
        <a:defRPr sz="2800">
          <a:solidFill>
            <a:srgbClr val="336699"/>
          </a:solidFill>
          <a:latin typeface="+mj-lt"/>
          <a:ea typeface="+mj-ea"/>
          <a:cs typeface="+mj-cs"/>
        </a:defRPr>
      </a:lvl1pPr>
      <a:lvl2pPr algn="l" rtl="0" eaLnBrk="0" fontAlgn="base" hangingPunct="0">
        <a:spcBef>
          <a:spcPct val="0"/>
        </a:spcBef>
        <a:spcAft>
          <a:spcPct val="0"/>
        </a:spcAft>
        <a:defRPr sz="2800">
          <a:solidFill>
            <a:srgbClr val="336699"/>
          </a:solidFill>
          <a:latin typeface="Arial" charset="0"/>
          <a:cs typeface="Arial" charset="0"/>
        </a:defRPr>
      </a:lvl2pPr>
      <a:lvl3pPr algn="l" rtl="0" eaLnBrk="0" fontAlgn="base" hangingPunct="0">
        <a:spcBef>
          <a:spcPct val="0"/>
        </a:spcBef>
        <a:spcAft>
          <a:spcPct val="0"/>
        </a:spcAft>
        <a:defRPr sz="2800">
          <a:solidFill>
            <a:srgbClr val="336699"/>
          </a:solidFill>
          <a:latin typeface="Arial" charset="0"/>
          <a:cs typeface="Arial" charset="0"/>
        </a:defRPr>
      </a:lvl3pPr>
      <a:lvl4pPr algn="l" rtl="0" eaLnBrk="0" fontAlgn="base" hangingPunct="0">
        <a:spcBef>
          <a:spcPct val="0"/>
        </a:spcBef>
        <a:spcAft>
          <a:spcPct val="0"/>
        </a:spcAft>
        <a:defRPr sz="2800">
          <a:solidFill>
            <a:srgbClr val="336699"/>
          </a:solidFill>
          <a:latin typeface="Arial" charset="0"/>
          <a:cs typeface="Arial" charset="0"/>
        </a:defRPr>
      </a:lvl4pPr>
      <a:lvl5pPr algn="l" rtl="0" eaLnBrk="0" fontAlgn="base" hangingPunct="0">
        <a:spcBef>
          <a:spcPct val="0"/>
        </a:spcBef>
        <a:spcAft>
          <a:spcPct val="0"/>
        </a:spcAft>
        <a:defRPr sz="2800">
          <a:solidFill>
            <a:srgbClr val="336699"/>
          </a:solidFill>
          <a:latin typeface="Arial" charset="0"/>
          <a:cs typeface="Arial" charset="0"/>
        </a:defRPr>
      </a:lvl5pPr>
      <a:lvl6pPr marL="457200" algn="l" rtl="0" eaLnBrk="0" fontAlgn="base" hangingPunct="0">
        <a:spcBef>
          <a:spcPct val="0"/>
        </a:spcBef>
        <a:spcAft>
          <a:spcPct val="0"/>
        </a:spcAft>
        <a:defRPr sz="2800">
          <a:solidFill>
            <a:srgbClr val="336699"/>
          </a:solidFill>
          <a:latin typeface="Arial" charset="0"/>
          <a:cs typeface="Arial" charset="0"/>
        </a:defRPr>
      </a:lvl6pPr>
      <a:lvl7pPr marL="914400" algn="l" rtl="0" eaLnBrk="0" fontAlgn="base" hangingPunct="0">
        <a:spcBef>
          <a:spcPct val="0"/>
        </a:spcBef>
        <a:spcAft>
          <a:spcPct val="0"/>
        </a:spcAft>
        <a:defRPr sz="2800">
          <a:solidFill>
            <a:srgbClr val="336699"/>
          </a:solidFill>
          <a:latin typeface="Arial" charset="0"/>
          <a:cs typeface="Arial" charset="0"/>
        </a:defRPr>
      </a:lvl7pPr>
      <a:lvl8pPr marL="1371600" algn="l" rtl="0" eaLnBrk="0" fontAlgn="base" hangingPunct="0">
        <a:spcBef>
          <a:spcPct val="0"/>
        </a:spcBef>
        <a:spcAft>
          <a:spcPct val="0"/>
        </a:spcAft>
        <a:defRPr sz="2800">
          <a:solidFill>
            <a:srgbClr val="336699"/>
          </a:solidFill>
          <a:latin typeface="Arial" charset="0"/>
          <a:cs typeface="Arial" charset="0"/>
        </a:defRPr>
      </a:lvl8pPr>
      <a:lvl9pPr marL="1828800" algn="l" rtl="0" eaLnBrk="0" fontAlgn="base" hangingPunct="0">
        <a:spcBef>
          <a:spcPct val="0"/>
        </a:spcBef>
        <a:spcAft>
          <a:spcPct val="0"/>
        </a:spcAft>
        <a:defRPr sz="2800">
          <a:solidFill>
            <a:srgbClr val="336699"/>
          </a:solidFill>
          <a:latin typeface="Arial" charset="0"/>
          <a:cs typeface="Arial" charset="0"/>
        </a:defRPr>
      </a:lvl9pPr>
    </p:titleStyle>
    <p:bodyStyle>
      <a:lvl1pPr marL="228600" indent="-228600" algn="l" rtl="0" eaLnBrk="0" fontAlgn="base" hangingPunct="0">
        <a:lnSpc>
          <a:spcPct val="90000"/>
        </a:lnSpc>
        <a:spcBef>
          <a:spcPct val="50000"/>
        </a:spcBef>
        <a:spcAft>
          <a:spcPct val="0"/>
        </a:spcAft>
        <a:buClr>
          <a:srgbClr val="336699"/>
        </a:buClr>
        <a:buSzPct val="80000"/>
        <a:buFont typeface="Wingdings" pitchFamily="2" charset="2"/>
        <a:buChar char="§"/>
        <a:defRPr sz="2200">
          <a:solidFill>
            <a:schemeClr val="tx1"/>
          </a:solidFill>
          <a:latin typeface="+mn-lt"/>
          <a:ea typeface="+mn-ea"/>
          <a:cs typeface="+mn-cs"/>
        </a:defRPr>
      </a:lvl1pPr>
      <a:lvl2pPr marL="493713" indent="-150813" algn="l" rtl="0" eaLnBrk="0" fontAlgn="base" hangingPunct="0">
        <a:lnSpc>
          <a:spcPct val="90000"/>
        </a:lnSpc>
        <a:spcBef>
          <a:spcPct val="25000"/>
        </a:spcBef>
        <a:spcAft>
          <a:spcPct val="0"/>
        </a:spcAft>
        <a:buClr>
          <a:schemeClr val="bg2"/>
        </a:buClr>
        <a:buSzPct val="80000"/>
        <a:buFont typeface="Wingdings" pitchFamily="2" charset="2"/>
        <a:buChar char="§"/>
        <a:defRPr sz="2000">
          <a:solidFill>
            <a:schemeClr val="tx1"/>
          </a:solidFill>
          <a:latin typeface="+mn-lt"/>
          <a:cs typeface="+mn-cs"/>
        </a:defRPr>
      </a:lvl2pPr>
      <a:lvl3pPr marL="773113" indent="-165100" algn="l" rtl="0" eaLnBrk="0" fontAlgn="base" hangingPunct="0">
        <a:lnSpc>
          <a:spcPct val="90000"/>
        </a:lnSpc>
        <a:spcBef>
          <a:spcPct val="25000"/>
        </a:spcBef>
        <a:spcAft>
          <a:spcPct val="0"/>
        </a:spcAft>
        <a:buClr>
          <a:schemeClr val="bg2"/>
        </a:buClr>
        <a:buSzPct val="80000"/>
        <a:buFont typeface="Wingdings" pitchFamily="2" charset="2"/>
        <a:buChar char="ú"/>
        <a:defRPr>
          <a:solidFill>
            <a:schemeClr val="tx1"/>
          </a:solidFill>
          <a:latin typeface="+mn-lt"/>
          <a:cs typeface="+mn-cs"/>
        </a:defRPr>
      </a:lvl3pPr>
      <a:lvl4pPr marL="1065213" indent="-177800" algn="l" rtl="0" eaLnBrk="0" fontAlgn="base" hangingPunct="0">
        <a:lnSpc>
          <a:spcPct val="90000"/>
        </a:lnSpc>
        <a:spcBef>
          <a:spcPct val="25000"/>
        </a:spcBef>
        <a:spcAft>
          <a:spcPct val="0"/>
        </a:spcAft>
        <a:buClr>
          <a:schemeClr val="bg2"/>
        </a:buClr>
        <a:buFont typeface="Arial" charset="0"/>
        <a:buChar char="-"/>
        <a:defRPr sz="1600">
          <a:solidFill>
            <a:schemeClr val="tx1"/>
          </a:solidFill>
          <a:latin typeface="+mn-lt"/>
          <a:cs typeface="+mn-cs"/>
        </a:defRPr>
      </a:lvl4pPr>
      <a:lvl5pPr marL="13319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5pPr>
      <a:lvl6pPr marL="17891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6pPr>
      <a:lvl7pPr marL="22463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7pPr>
      <a:lvl8pPr marL="27035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8pPr>
      <a:lvl9pPr marL="31607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19"/>
          <p:cNvPicPr>
            <a:picLocks noChangeAspect="1" noChangeArrowheads="1"/>
          </p:cNvPicPr>
          <p:nvPr/>
        </p:nvPicPr>
        <p:blipFill>
          <a:blip r:embed="rId13" cstate="print"/>
          <a:srcRect/>
          <a:stretch>
            <a:fillRect/>
          </a:stretch>
        </p:blipFill>
        <p:spPr bwMode="auto">
          <a:xfrm>
            <a:off x="0" y="6453188"/>
            <a:ext cx="9144000" cy="404812"/>
          </a:xfrm>
          <a:prstGeom prst="rect">
            <a:avLst/>
          </a:prstGeom>
          <a:noFill/>
          <a:ln w="9525">
            <a:noFill/>
            <a:miter lim="800000"/>
            <a:headEnd/>
            <a:tailEnd/>
          </a:ln>
        </p:spPr>
      </p:pic>
      <p:sp>
        <p:nvSpPr>
          <p:cNvPr id="25603" name="Rectangle 3"/>
          <p:cNvSpPr>
            <a:spLocks noGrp="1" noChangeArrowheads="1"/>
          </p:cNvSpPr>
          <p:nvPr>
            <p:ph type="body" idx="1"/>
          </p:nvPr>
        </p:nvSpPr>
        <p:spPr bwMode="auto">
          <a:xfrm>
            <a:off x="285750" y="3281363"/>
            <a:ext cx="8553450" cy="7953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p:txBody>
      </p:sp>
      <p:sp>
        <p:nvSpPr>
          <p:cNvPr id="25604" name="Rectangle 6"/>
          <p:cNvSpPr>
            <a:spLocks noGrp="1" noChangeArrowheads="1"/>
          </p:cNvSpPr>
          <p:nvPr>
            <p:ph type="title"/>
          </p:nvPr>
        </p:nvSpPr>
        <p:spPr bwMode="auto">
          <a:xfrm>
            <a:off x="276225" y="2400300"/>
            <a:ext cx="8585200" cy="790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3769" name="Line 9"/>
          <p:cNvSpPr>
            <a:spLocks noChangeShapeType="1"/>
          </p:cNvSpPr>
          <p:nvPr/>
        </p:nvSpPr>
        <p:spPr bwMode="auto">
          <a:xfrm flipV="1">
            <a:off x="358775" y="3133725"/>
            <a:ext cx="8591550" cy="0"/>
          </a:xfrm>
          <a:prstGeom prst="line">
            <a:avLst/>
          </a:prstGeom>
          <a:noFill/>
          <a:ln w="31750">
            <a:solidFill>
              <a:srgbClr val="E1EBF0"/>
            </a:solidFill>
            <a:round/>
            <a:headEnd type="none" w="sm" len="sm"/>
            <a:tailEnd type="none" w="sm" len="sm"/>
          </a:ln>
          <a:effectLst/>
        </p:spPr>
        <p:txBody>
          <a:bodyPr/>
          <a:lstStyle/>
          <a:p>
            <a:pPr algn="ctr">
              <a:lnSpc>
                <a:spcPct val="101000"/>
              </a:lnSpc>
              <a:spcBef>
                <a:spcPct val="50000"/>
              </a:spcBef>
              <a:defRPr/>
            </a:pPr>
            <a:endParaRPr lang="en-US" dirty="0"/>
          </a:p>
        </p:txBody>
      </p:sp>
      <p:sp>
        <p:nvSpPr>
          <p:cNvPr id="373773" name="Rectangle 13"/>
          <p:cNvSpPr>
            <a:spLocks noChangeArrowheads="1"/>
          </p:cNvSpPr>
          <p:nvPr/>
        </p:nvSpPr>
        <p:spPr bwMode="auto">
          <a:xfrm>
            <a:off x="8477250" y="6592888"/>
            <a:ext cx="457200" cy="276225"/>
          </a:xfrm>
          <a:prstGeom prst="rect">
            <a:avLst/>
          </a:prstGeom>
          <a:noFill/>
          <a:ln w="9525">
            <a:noFill/>
            <a:miter lim="800000"/>
            <a:headEnd/>
            <a:tailEnd/>
          </a:ln>
          <a:effectLst/>
        </p:spPr>
        <p:txBody>
          <a:bodyPr lIns="92075" tIns="46038" rIns="92075" bIns="46038">
            <a:spAutoFit/>
          </a:bodyPr>
          <a:lstStyle/>
          <a:p>
            <a:pPr algn="r" eaLnBrk="0" hangingPunct="0">
              <a:lnSpc>
                <a:spcPct val="101000"/>
              </a:lnSpc>
              <a:spcBef>
                <a:spcPct val="50000"/>
              </a:spcBef>
              <a:defRPr/>
            </a:pPr>
            <a:fld id="{355CD93D-7CCE-42C9-8779-CA0F1547B752}" type="slidenum">
              <a:rPr lang="en-US" sz="1200">
                <a:solidFill>
                  <a:schemeClr val="bg1"/>
                </a:solidFill>
              </a:rPr>
              <a:pPr algn="r" eaLnBrk="0" hangingPunct="0">
                <a:lnSpc>
                  <a:spcPct val="101000"/>
                </a:lnSpc>
                <a:spcBef>
                  <a:spcPct val="50000"/>
                </a:spcBef>
                <a:defRPr/>
              </a:pPr>
              <a:t>‹#›</a:t>
            </a:fld>
            <a:endParaRPr lang="en-US" sz="1200" dirty="0">
              <a:solidFill>
                <a:schemeClr val="bg1"/>
              </a:solidFill>
            </a:endParaRPr>
          </a:p>
        </p:txBody>
      </p:sp>
      <p:sp>
        <p:nvSpPr>
          <p:cNvPr id="373776" name="Text Box 16"/>
          <p:cNvSpPr txBox="1">
            <a:spLocks noChangeArrowheads="1"/>
          </p:cNvSpPr>
          <p:nvPr/>
        </p:nvSpPr>
        <p:spPr bwMode="auto">
          <a:xfrm>
            <a:off x="7546975" y="6440488"/>
            <a:ext cx="1393825" cy="246062"/>
          </a:xfrm>
          <a:prstGeom prst="rect">
            <a:avLst/>
          </a:prstGeom>
          <a:noFill/>
          <a:ln w="12700">
            <a:noFill/>
            <a:miter lim="800000"/>
            <a:headEnd type="none" w="sm" len="sm"/>
            <a:tailEnd type="none" w="sm" len="sm"/>
          </a:ln>
          <a:effectLst/>
        </p:spPr>
        <p:txBody>
          <a:bodyPr wrap="none">
            <a:spAutoFit/>
          </a:bodyPr>
          <a:lstStyle/>
          <a:p>
            <a:pPr algn="ctr">
              <a:lnSpc>
                <a:spcPct val="101000"/>
              </a:lnSpc>
              <a:spcBef>
                <a:spcPct val="50000"/>
              </a:spcBef>
              <a:defRPr/>
            </a:pPr>
            <a:r>
              <a:rPr lang="en-US" sz="1000" b="1" i="1" dirty="0">
                <a:solidFill>
                  <a:schemeClr val="bg1"/>
                </a:solidFill>
              </a:rPr>
              <a:t>for internal use only</a:t>
            </a:r>
          </a:p>
        </p:txBody>
      </p:sp>
    </p:spTree>
  </p:cSld>
  <p:clrMap bg1="lt1" tx1="dk1" bg2="lt2" tx2="dk2" accent1="accent1" accent2="accent2" accent3="accent3" accent4="accent4" accent5="accent5" accent6="accent6" hlink="hlink" folHlink="folHlink"/>
  <p:sldLayoutIdLst>
    <p:sldLayoutId id="2147485327" r:id="rId1"/>
    <p:sldLayoutId id="2147485328" r:id="rId2"/>
    <p:sldLayoutId id="2147485329" r:id="rId3"/>
    <p:sldLayoutId id="2147485330" r:id="rId4"/>
    <p:sldLayoutId id="2147485331" r:id="rId5"/>
    <p:sldLayoutId id="2147485332" r:id="rId6"/>
    <p:sldLayoutId id="2147485333" r:id="rId7"/>
    <p:sldLayoutId id="2147485334" r:id="rId8"/>
    <p:sldLayoutId id="2147485335" r:id="rId9"/>
    <p:sldLayoutId id="2147485336" r:id="rId10"/>
    <p:sldLayoutId id="2147485337" r:id="rId11"/>
  </p:sldLayoutIdLst>
  <p:txStyles>
    <p:titleStyle>
      <a:lvl1pPr algn="l" rtl="0" eaLnBrk="0" fontAlgn="base" hangingPunct="0">
        <a:spcBef>
          <a:spcPct val="0"/>
        </a:spcBef>
        <a:spcAft>
          <a:spcPct val="0"/>
        </a:spcAft>
        <a:defRPr sz="2800">
          <a:solidFill>
            <a:srgbClr val="336699"/>
          </a:solidFill>
          <a:latin typeface="+mj-lt"/>
          <a:ea typeface="+mj-ea"/>
          <a:cs typeface="+mj-cs"/>
        </a:defRPr>
      </a:lvl1pPr>
      <a:lvl2pPr algn="l" rtl="0" eaLnBrk="0" fontAlgn="base" hangingPunct="0">
        <a:spcBef>
          <a:spcPct val="0"/>
        </a:spcBef>
        <a:spcAft>
          <a:spcPct val="0"/>
        </a:spcAft>
        <a:defRPr sz="2800">
          <a:solidFill>
            <a:srgbClr val="336699"/>
          </a:solidFill>
          <a:latin typeface="Arial" charset="0"/>
          <a:cs typeface="Arial" charset="0"/>
        </a:defRPr>
      </a:lvl2pPr>
      <a:lvl3pPr algn="l" rtl="0" eaLnBrk="0" fontAlgn="base" hangingPunct="0">
        <a:spcBef>
          <a:spcPct val="0"/>
        </a:spcBef>
        <a:spcAft>
          <a:spcPct val="0"/>
        </a:spcAft>
        <a:defRPr sz="2800">
          <a:solidFill>
            <a:srgbClr val="336699"/>
          </a:solidFill>
          <a:latin typeface="Arial" charset="0"/>
          <a:cs typeface="Arial" charset="0"/>
        </a:defRPr>
      </a:lvl3pPr>
      <a:lvl4pPr algn="l" rtl="0" eaLnBrk="0" fontAlgn="base" hangingPunct="0">
        <a:spcBef>
          <a:spcPct val="0"/>
        </a:spcBef>
        <a:spcAft>
          <a:spcPct val="0"/>
        </a:spcAft>
        <a:defRPr sz="2800">
          <a:solidFill>
            <a:srgbClr val="336699"/>
          </a:solidFill>
          <a:latin typeface="Arial" charset="0"/>
          <a:cs typeface="Arial" charset="0"/>
        </a:defRPr>
      </a:lvl4pPr>
      <a:lvl5pPr algn="l" rtl="0" eaLnBrk="0" fontAlgn="base" hangingPunct="0">
        <a:spcBef>
          <a:spcPct val="0"/>
        </a:spcBef>
        <a:spcAft>
          <a:spcPct val="0"/>
        </a:spcAft>
        <a:defRPr sz="2800">
          <a:solidFill>
            <a:srgbClr val="336699"/>
          </a:solidFill>
          <a:latin typeface="Arial" charset="0"/>
          <a:cs typeface="Arial" charset="0"/>
        </a:defRPr>
      </a:lvl5pPr>
      <a:lvl6pPr marL="457200" algn="l" rtl="0" fontAlgn="base">
        <a:spcBef>
          <a:spcPct val="0"/>
        </a:spcBef>
        <a:spcAft>
          <a:spcPct val="0"/>
        </a:spcAft>
        <a:defRPr sz="2800">
          <a:solidFill>
            <a:srgbClr val="336699"/>
          </a:solidFill>
          <a:latin typeface="Arial" charset="0"/>
          <a:cs typeface="Arial" charset="0"/>
        </a:defRPr>
      </a:lvl6pPr>
      <a:lvl7pPr marL="914400" algn="l" rtl="0" fontAlgn="base">
        <a:spcBef>
          <a:spcPct val="0"/>
        </a:spcBef>
        <a:spcAft>
          <a:spcPct val="0"/>
        </a:spcAft>
        <a:defRPr sz="2800">
          <a:solidFill>
            <a:srgbClr val="336699"/>
          </a:solidFill>
          <a:latin typeface="Arial" charset="0"/>
          <a:cs typeface="Arial" charset="0"/>
        </a:defRPr>
      </a:lvl7pPr>
      <a:lvl8pPr marL="1371600" algn="l" rtl="0" fontAlgn="base">
        <a:spcBef>
          <a:spcPct val="0"/>
        </a:spcBef>
        <a:spcAft>
          <a:spcPct val="0"/>
        </a:spcAft>
        <a:defRPr sz="2800">
          <a:solidFill>
            <a:srgbClr val="336699"/>
          </a:solidFill>
          <a:latin typeface="Arial" charset="0"/>
          <a:cs typeface="Arial" charset="0"/>
        </a:defRPr>
      </a:lvl8pPr>
      <a:lvl9pPr marL="1828800" algn="l" rtl="0" fontAlgn="base">
        <a:spcBef>
          <a:spcPct val="0"/>
        </a:spcBef>
        <a:spcAft>
          <a:spcPct val="0"/>
        </a:spcAft>
        <a:defRPr sz="2800">
          <a:solidFill>
            <a:srgbClr val="336699"/>
          </a:solidFill>
          <a:latin typeface="Arial" charset="0"/>
          <a:cs typeface="Arial" charset="0"/>
        </a:defRPr>
      </a:lvl9pPr>
    </p:titleStyle>
    <p:bodyStyle>
      <a:lvl1pPr marL="228600" indent="-228600" algn="l" rtl="0" eaLnBrk="0" fontAlgn="base" hangingPunct="0">
        <a:lnSpc>
          <a:spcPct val="90000"/>
        </a:lnSpc>
        <a:spcBef>
          <a:spcPct val="50000"/>
        </a:spcBef>
        <a:spcAft>
          <a:spcPct val="0"/>
        </a:spcAft>
        <a:buClr>
          <a:srgbClr val="336699"/>
        </a:buClr>
        <a:buSzPct val="80000"/>
        <a:buFont typeface="Wingdings" pitchFamily="2" charset="2"/>
        <a:defRPr>
          <a:solidFill>
            <a:srgbClr val="336699"/>
          </a:solidFill>
          <a:latin typeface="+mn-lt"/>
          <a:ea typeface="+mn-ea"/>
          <a:cs typeface="+mn-cs"/>
        </a:defRPr>
      </a:lvl1pPr>
      <a:lvl2pPr marL="493713" indent="-150813" algn="l" rtl="0" eaLnBrk="0" fontAlgn="base" hangingPunct="0">
        <a:lnSpc>
          <a:spcPct val="90000"/>
        </a:lnSpc>
        <a:spcBef>
          <a:spcPct val="25000"/>
        </a:spcBef>
        <a:spcAft>
          <a:spcPct val="0"/>
        </a:spcAft>
        <a:buClr>
          <a:schemeClr val="bg2"/>
        </a:buClr>
        <a:buSzPct val="80000"/>
        <a:buFont typeface="Wingdings" pitchFamily="2" charset="2"/>
        <a:buChar char="§"/>
        <a:defRPr sz="2000">
          <a:solidFill>
            <a:schemeClr val="tx1"/>
          </a:solidFill>
          <a:latin typeface="+mn-lt"/>
          <a:cs typeface="+mn-cs"/>
        </a:defRPr>
      </a:lvl2pPr>
      <a:lvl3pPr marL="773113" indent="-165100" algn="l" rtl="0" eaLnBrk="0" fontAlgn="base" hangingPunct="0">
        <a:lnSpc>
          <a:spcPct val="90000"/>
        </a:lnSpc>
        <a:spcBef>
          <a:spcPct val="25000"/>
        </a:spcBef>
        <a:spcAft>
          <a:spcPct val="0"/>
        </a:spcAft>
        <a:buClr>
          <a:schemeClr val="bg2"/>
        </a:buClr>
        <a:buSzPct val="80000"/>
        <a:buFont typeface="Wingdings" pitchFamily="2" charset="2"/>
        <a:buChar char="ú"/>
        <a:defRPr>
          <a:solidFill>
            <a:schemeClr val="tx1"/>
          </a:solidFill>
          <a:latin typeface="+mn-lt"/>
          <a:cs typeface="+mn-cs"/>
        </a:defRPr>
      </a:lvl3pPr>
      <a:lvl4pPr marL="1065213" indent="-177800" algn="l" rtl="0" eaLnBrk="0" fontAlgn="base" hangingPunct="0">
        <a:lnSpc>
          <a:spcPct val="90000"/>
        </a:lnSpc>
        <a:spcBef>
          <a:spcPct val="25000"/>
        </a:spcBef>
        <a:spcAft>
          <a:spcPct val="0"/>
        </a:spcAft>
        <a:buClr>
          <a:schemeClr val="bg2"/>
        </a:buClr>
        <a:buFont typeface="Arial" charset="0"/>
        <a:buChar char="-"/>
        <a:defRPr sz="1600">
          <a:solidFill>
            <a:schemeClr val="tx1"/>
          </a:solidFill>
          <a:latin typeface="+mn-lt"/>
          <a:cs typeface="+mn-cs"/>
        </a:defRPr>
      </a:lvl4pPr>
      <a:lvl5pPr marL="13319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5pPr>
      <a:lvl6pPr marL="17891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6pPr>
      <a:lvl7pPr marL="22463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7pPr>
      <a:lvl8pPr marL="27035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8pPr>
      <a:lvl9pPr marL="31607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0"/>
          <p:cNvPicPr>
            <a:picLocks noChangeAspect="1" noChangeArrowheads="1"/>
          </p:cNvPicPr>
          <p:nvPr/>
        </p:nvPicPr>
        <p:blipFill>
          <a:blip r:embed="rId14" cstate="print"/>
          <a:srcRect/>
          <a:stretch>
            <a:fillRect/>
          </a:stretch>
        </p:blipFill>
        <p:spPr bwMode="auto">
          <a:xfrm>
            <a:off x="0" y="6453188"/>
            <a:ext cx="9144000" cy="404812"/>
          </a:xfrm>
          <a:prstGeom prst="rect">
            <a:avLst/>
          </a:prstGeom>
          <a:noFill/>
          <a:ln w="9525">
            <a:noFill/>
            <a:miter lim="800000"/>
            <a:headEnd/>
            <a:tailEnd/>
          </a:ln>
        </p:spPr>
      </p:pic>
      <p:sp>
        <p:nvSpPr>
          <p:cNvPr id="26627" name="Rectangle 3"/>
          <p:cNvSpPr>
            <a:spLocks noGrp="1" noChangeArrowheads="1"/>
          </p:cNvSpPr>
          <p:nvPr>
            <p:ph type="body" idx="1"/>
          </p:nvPr>
        </p:nvSpPr>
        <p:spPr bwMode="auto">
          <a:xfrm>
            <a:off x="285750" y="1033463"/>
            <a:ext cx="8553450" cy="50958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0"/>
            <a:r>
              <a:rPr lang="en-US" smtClean="0"/>
              <a:t>Text 2</a:t>
            </a:r>
          </a:p>
          <a:p>
            <a:pPr lvl="1"/>
            <a:r>
              <a:rPr lang="en-US" smtClean="0"/>
              <a:t>Second level</a:t>
            </a:r>
          </a:p>
          <a:p>
            <a:pPr lvl="1"/>
            <a:r>
              <a:rPr lang="en-US" smtClean="0"/>
              <a:t>Text 2</a:t>
            </a:r>
          </a:p>
          <a:p>
            <a:pPr lvl="2"/>
            <a:r>
              <a:rPr lang="en-US" smtClean="0"/>
              <a:t>Third level</a:t>
            </a:r>
          </a:p>
          <a:p>
            <a:pPr lvl="2"/>
            <a:r>
              <a:rPr lang="en-US" smtClean="0"/>
              <a:t>Text 2</a:t>
            </a:r>
          </a:p>
          <a:p>
            <a:pPr lvl="3"/>
            <a:r>
              <a:rPr lang="en-US" smtClean="0"/>
              <a:t>Fourth level</a:t>
            </a:r>
          </a:p>
          <a:p>
            <a:pPr lvl="3"/>
            <a:r>
              <a:rPr lang="en-US" smtClean="0"/>
              <a:t>Text 2</a:t>
            </a:r>
          </a:p>
        </p:txBody>
      </p:sp>
      <p:sp>
        <p:nvSpPr>
          <p:cNvPr id="26628" name="Rectangle 6"/>
          <p:cNvSpPr>
            <a:spLocks noGrp="1" noChangeArrowheads="1"/>
          </p:cNvSpPr>
          <p:nvPr>
            <p:ph type="title"/>
          </p:nvPr>
        </p:nvSpPr>
        <p:spPr bwMode="auto">
          <a:xfrm>
            <a:off x="276225" y="152400"/>
            <a:ext cx="8585200" cy="7905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94928" name="Rectangle 16"/>
          <p:cNvSpPr>
            <a:spLocks noChangeArrowheads="1"/>
          </p:cNvSpPr>
          <p:nvPr/>
        </p:nvSpPr>
        <p:spPr bwMode="auto">
          <a:xfrm>
            <a:off x="8477250" y="6592888"/>
            <a:ext cx="457200" cy="276225"/>
          </a:xfrm>
          <a:prstGeom prst="rect">
            <a:avLst/>
          </a:prstGeom>
          <a:noFill/>
          <a:ln w="9525">
            <a:noFill/>
            <a:miter lim="800000"/>
            <a:headEnd/>
            <a:tailEnd/>
          </a:ln>
          <a:effectLst/>
        </p:spPr>
        <p:txBody>
          <a:bodyPr lIns="92075" tIns="46038" rIns="92075" bIns="46038">
            <a:spAutoFit/>
          </a:bodyPr>
          <a:lstStyle/>
          <a:p>
            <a:pPr algn="r" eaLnBrk="0" hangingPunct="0">
              <a:lnSpc>
                <a:spcPct val="101000"/>
              </a:lnSpc>
              <a:spcBef>
                <a:spcPct val="50000"/>
              </a:spcBef>
              <a:defRPr/>
            </a:pPr>
            <a:fld id="{6766B6F0-8710-456E-BACD-49B42D5DF413}" type="slidenum">
              <a:rPr lang="en-US" sz="1200">
                <a:solidFill>
                  <a:schemeClr val="bg1"/>
                </a:solidFill>
              </a:rPr>
              <a:pPr algn="r" eaLnBrk="0" hangingPunct="0">
                <a:lnSpc>
                  <a:spcPct val="101000"/>
                </a:lnSpc>
                <a:spcBef>
                  <a:spcPct val="50000"/>
                </a:spcBef>
                <a:defRPr/>
              </a:pPr>
              <a:t>‹#›</a:t>
            </a:fld>
            <a:endParaRPr lang="en-US" sz="1200" dirty="0">
              <a:solidFill>
                <a:schemeClr val="bg1"/>
              </a:solidFill>
            </a:endParaRPr>
          </a:p>
        </p:txBody>
      </p:sp>
      <p:sp>
        <p:nvSpPr>
          <p:cNvPr id="294929" name="Text Box 17"/>
          <p:cNvSpPr txBox="1">
            <a:spLocks noChangeArrowheads="1"/>
          </p:cNvSpPr>
          <p:nvPr/>
        </p:nvSpPr>
        <p:spPr bwMode="auto">
          <a:xfrm>
            <a:off x="7546975" y="6440488"/>
            <a:ext cx="1393825" cy="246062"/>
          </a:xfrm>
          <a:prstGeom prst="rect">
            <a:avLst/>
          </a:prstGeom>
          <a:noFill/>
          <a:ln w="12700">
            <a:noFill/>
            <a:miter lim="800000"/>
            <a:headEnd type="none" w="sm" len="sm"/>
            <a:tailEnd type="none" w="sm" len="sm"/>
          </a:ln>
          <a:effectLst/>
        </p:spPr>
        <p:txBody>
          <a:bodyPr wrap="none">
            <a:spAutoFit/>
          </a:bodyPr>
          <a:lstStyle/>
          <a:p>
            <a:pPr algn="ctr">
              <a:lnSpc>
                <a:spcPct val="101000"/>
              </a:lnSpc>
              <a:spcBef>
                <a:spcPct val="50000"/>
              </a:spcBef>
              <a:defRPr/>
            </a:pPr>
            <a:r>
              <a:rPr lang="en-US" sz="1000" b="1" i="1" dirty="0">
                <a:solidFill>
                  <a:schemeClr val="bg1"/>
                </a:solidFill>
              </a:rPr>
              <a:t>for internal use only</a:t>
            </a:r>
          </a:p>
        </p:txBody>
      </p:sp>
    </p:spTree>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43" r:id="rId6"/>
    <p:sldLayoutId id="2147485344" r:id="rId7"/>
    <p:sldLayoutId id="2147485345" r:id="rId8"/>
    <p:sldLayoutId id="2147485346" r:id="rId9"/>
    <p:sldLayoutId id="2147485347" r:id="rId10"/>
    <p:sldLayoutId id="2147485348" r:id="rId11"/>
    <p:sldLayoutId id="2147485349" r:id="rId12"/>
  </p:sldLayoutIdLst>
  <p:txStyles>
    <p:titleStyle>
      <a:lvl1pPr algn="l" rtl="0" eaLnBrk="0" fontAlgn="base" hangingPunct="0">
        <a:spcBef>
          <a:spcPct val="0"/>
        </a:spcBef>
        <a:spcAft>
          <a:spcPct val="0"/>
        </a:spcAft>
        <a:defRPr sz="2800">
          <a:solidFill>
            <a:srgbClr val="336699"/>
          </a:solidFill>
          <a:latin typeface="+mj-lt"/>
          <a:ea typeface="+mj-ea"/>
          <a:cs typeface="+mj-cs"/>
        </a:defRPr>
      </a:lvl1pPr>
      <a:lvl2pPr algn="l" rtl="0" eaLnBrk="0" fontAlgn="base" hangingPunct="0">
        <a:spcBef>
          <a:spcPct val="0"/>
        </a:spcBef>
        <a:spcAft>
          <a:spcPct val="0"/>
        </a:spcAft>
        <a:defRPr sz="2800">
          <a:solidFill>
            <a:srgbClr val="336699"/>
          </a:solidFill>
          <a:latin typeface="Arial" charset="0"/>
          <a:cs typeface="Arial" charset="0"/>
        </a:defRPr>
      </a:lvl2pPr>
      <a:lvl3pPr algn="l" rtl="0" eaLnBrk="0" fontAlgn="base" hangingPunct="0">
        <a:spcBef>
          <a:spcPct val="0"/>
        </a:spcBef>
        <a:spcAft>
          <a:spcPct val="0"/>
        </a:spcAft>
        <a:defRPr sz="2800">
          <a:solidFill>
            <a:srgbClr val="336699"/>
          </a:solidFill>
          <a:latin typeface="Arial" charset="0"/>
          <a:cs typeface="Arial" charset="0"/>
        </a:defRPr>
      </a:lvl3pPr>
      <a:lvl4pPr algn="l" rtl="0" eaLnBrk="0" fontAlgn="base" hangingPunct="0">
        <a:spcBef>
          <a:spcPct val="0"/>
        </a:spcBef>
        <a:spcAft>
          <a:spcPct val="0"/>
        </a:spcAft>
        <a:defRPr sz="2800">
          <a:solidFill>
            <a:srgbClr val="336699"/>
          </a:solidFill>
          <a:latin typeface="Arial" charset="0"/>
          <a:cs typeface="Arial" charset="0"/>
        </a:defRPr>
      </a:lvl4pPr>
      <a:lvl5pPr algn="l" rtl="0" eaLnBrk="0" fontAlgn="base" hangingPunct="0">
        <a:spcBef>
          <a:spcPct val="0"/>
        </a:spcBef>
        <a:spcAft>
          <a:spcPct val="0"/>
        </a:spcAft>
        <a:defRPr sz="2800">
          <a:solidFill>
            <a:srgbClr val="336699"/>
          </a:solidFill>
          <a:latin typeface="Arial" charset="0"/>
          <a:cs typeface="Arial" charset="0"/>
        </a:defRPr>
      </a:lvl5pPr>
      <a:lvl6pPr marL="457200" algn="l" rtl="0" fontAlgn="base">
        <a:spcBef>
          <a:spcPct val="0"/>
        </a:spcBef>
        <a:spcAft>
          <a:spcPct val="0"/>
        </a:spcAft>
        <a:defRPr sz="2800">
          <a:solidFill>
            <a:srgbClr val="336699"/>
          </a:solidFill>
          <a:latin typeface="Arial" charset="0"/>
          <a:cs typeface="Arial" charset="0"/>
        </a:defRPr>
      </a:lvl6pPr>
      <a:lvl7pPr marL="914400" algn="l" rtl="0" fontAlgn="base">
        <a:spcBef>
          <a:spcPct val="0"/>
        </a:spcBef>
        <a:spcAft>
          <a:spcPct val="0"/>
        </a:spcAft>
        <a:defRPr sz="2800">
          <a:solidFill>
            <a:srgbClr val="336699"/>
          </a:solidFill>
          <a:latin typeface="Arial" charset="0"/>
          <a:cs typeface="Arial" charset="0"/>
        </a:defRPr>
      </a:lvl7pPr>
      <a:lvl8pPr marL="1371600" algn="l" rtl="0" fontAlgn="base">
        <a:spcBef>
          <a:spcPct val="0"/>
        </a:spcBef>
        <a:spcAft>
          <a:spcPct val="0"/>
        </a:spcAft>
        <a:defRPr sz="2800">
          <a:solidFill>
            <a:srgbClr val="336699"/>
          </a:solidFill>
          <a:latin typeface="Arial" charset="0"/>
          <a:cs typeface="Arial" charset="0"/>
        </a:defRPr>
      </a:lvl8pPr>
      <a:lvl9pPr marL="1828800" algn="l" rtl="0" fontAlgn="base">
        <a:spcBef>
          <a:spcPct val="0"/>
        </a:spcBef>
        <a:spcAft>
          <a:spcPct val="0"/>
        </a:spcAft>
        <a:defRPr sz="2800">
          <a:solidFill>
            <a:srgbClr val="336699"/>
          </a:solidFill>
          <a:latin typeface="Arial" charset="0"/>
          <a:cs typeface="Arial" charset="0"/>
        </a:defRPr>
      </a:lvl9pPr>
    </p:titleStyle>
    <p:bodyStyle>
      <a:lvl1pPr marL="228600" indent="-228600" algn="l" rtl="0" eaLnBrk="0" fontAlgn="base" hangingPunct="0">
        <a:lnSpc>
          <a:spcPct val="90000"/>
        </a:lnSpc>
        <a:spcBef>
          <a:spcPct val="50000"/>
        </a:spcBef>
        <a:spcAft>
          <a:spcPct val="0"/>
        </a:spcAft>
        <a:buClr>
          <a:srgbClr val="336699"/>
        </a:buClr>
        <a:buSzPct val="80000"/>
        <a:buFont typeface="Wingdings" pitchFamily="2" charset="2"/>
        <a:buChar char="§"/>
        <a:defRPr sz="2200">
          <a:solidFill>
            <a:schemeClr val="tx1"/>
          </a:solidFill>
          <a:latin typeface="+mn-lt"/>
          <a:ea typeface="+mn-ea"/>
          <a:cs typeface="+mn-cs"/>
        </a:defRPr>
      </a:lvl1pPr>
      <a:lvl2pPr marL="493713" indent="-150813" algn="l" rtl="0" eaLnBrk="0" fontAlgn="base" hangingPunct="0">
        <a:lnSpc>
          <a:spcPct val="90000"/>
        </a:lnSpc>
        <a:spcBef>
          <a:spcPct val="25000"/>
        </a:spcBef>
        <a:spcAft>
          <a:spcPct val="0"/>
        </a:spcAft>
        <a:buClr>
          <a:schemeClr val="bg2"/>
        </a:buClr>
        <a:buSzPct val="80000"/>
        <a:buFont typeface="Wingdings" pitchFamily="2" charset="2"/>
        <a:buChar char="§"/>
        <a:defRPr sz="2000">
          <a:solidFill>
            <a:schemeClr val="tx1"/>
          </a:solidFill>
          <a:latin typeface="+mn-lt"/>
          <a:cs typeface="+mn-cs"/>
        </a:defRPr>
      </a:lvl2pPr>
      <a:lvl3pPr marL="773113" indent="-165100" algn="l" rtl="0" eaLnBrk="0" fontAlgn="base" hangingPunct="0">
        <a:lnSpc>
          <a:spcPct val="90000"/>
        </a:lnSpc>
        <a:spcBef>
          <a:spcPct val="25000"/>
        </a:spcBef>
        <a:spcAft>
          <a:spcPct val="0"/>
        </a:spcAft>
        <a:buClr>
          <a:schemeClr val="bg2"/>
        </a:buClr>
        <a:buSzPct val="80000"/>
        <a:buFont typeface="Wingdings" pitchFamily="2" charset="2"/>
        <a:buChar char="ú"/>
        <a:defRPr>
          <a:solidFill>
            <a:schemeClr val="tx1"/>
          </a:solidFill>
          <a:latin typeface="+mn-lt"/>
          <a:cs typeface="+mn-cs"/>
        </a:defRPr>
      </a:lvl3pPr>
      <a:lvl4pPr marL="1065213" indent="-177800" algn="l" rtl="0" eaLnBrk="0" fontAlgn="base" hangingPunct="0">
        <a:lnSpc>
          <a:spcPct val="90000"/>
        </a:lnSpc>
        <a:spcBef>
          <a:spcPct val="25000"/>
        </a:spcBef>
        <a:spcAft>
          <a:spcPct val="0"/>
        </a:spcAft>
        <a:buClr>
          <a:schemeClr val="bg2"/>
        </a:buClr>
        <a:buFont typeface="Arial" charset="0"/>
        <a:buChar char="-"/>
        <a:defRPr sz="1600">
          <a:solidFill>
            <a:schemeClr val="tx1"/>
          </a:solidFill>
          <a:latin typeface="+mn-lt"/>
          <a:cs typeface="+mn-cs"/>
        </a:defRPr>
      </a:lvl4pPr>
      <a:lvl5pPr marL="1331913" indent="-152400" algn="l" rtl="0" eaLnBrk="0" fontAlgn="base" hangingPunct="0">
        <a:lnSpc>
          <a:spcPct val="90000"/>
        </a:lnSpc>
        <a:spcBef>
          <a:spcPct val="50000"/>
        </a:spcBef>
        <a:spcAft>
          <a:spcPct val="0"/>
        </a:spcAft>
        <a:buClr>
          <a:schemeClr val="bg2"/>
        </a:buClr>
        <a:buSzPct val="60000"/>
        <a:buChar char="–"/>
        <a:defRPr sz="1400">
          <a:solidFill>
            <a:schemeClr val="tx1"/>
          </a:solidFill>
          <a:latin typeface="+mn-lt"/>
          <a:cs typeface="+mn-cs"/>
        </a:defRPr>
      </a:lvl5pPr>
      <a:lvl6pPr marL="17891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6pPr>
      <a:lvl7pPr marL="22463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7pPr>
      <a:lvl8pPr marL="27035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8pPr>
      <a:lvl9pPr marL="3160713" indent="-152400" algn="l" rtl="0" fontAlgn="base">
        <a:lnSpc>
          <a:spcPct val="90000"/>
        </a:lnSpc>
        <a:spcBef>
          <a:spcPct val="50000"/>
        </a:spcBef>
        <a:spcAft>
          <a:spcPct val="0"/>
        </a:spcAft>
        <a:buClr>
          <a:schemeClr val="bg2"/>
        </a:buClr>
        <a:buSzPct val="6000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lvl1pPr>
          </a:lstStyle>
          <a:p>
            <a:pPr>
              <a:defRPr/>
            </a:pPr>
            <a:fld id="{256B0DED-76D6-4E49-8954-D9FDE934ED96}" type="datetimeFigureOut">
              <a:rPr lang="en-US"/>
              <a:pPr>
                <a:defRPr/>
              </a:pPr>
              <a:t>7/15/2016</a:t>
            </a:fld>
            <a:endParaRPr lang="en-US" dirty="0"/>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pPr>
              <a:defRPr/>
            </a:pPr>
            <a:fld id="{95DBB1F3-DB82-4BCD-849C-C6436FDAF9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 id="2147485361" r:id="rId12"/>
    <p:sldLayoutId id="2147485362" r:id="rId13"/>
    <p:sldLayoutId id="2147485363" r:id="rId14"/>
    <p:sldLayoutId id="214748536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jpeg"/><Relationship Id="rId2" Type="http://schemas.openxmlformats.org/officeDocument/2006/relationships/slideLayout" Target="../slideLayouts/slideLayout36.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36.xml"/><Relationship Id="rId1" Type="http://schemas.openxmlformats.org/officeDocument/2006/relationships/vmlDrawing" Target="../drawings/vmlDrawing9.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8.xml"/><Relationship Id="rId1" Type="http://schemas.openxmlformats.org/officeDocument/2006/relationships/vmlDrawing" Target="../drawings/vmlDrawing10.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8.xml"/><Relationship Id="rId1" Type="http://schemas.openxmlformats.org/officeDocument/2006/relationships/vmlDrawing" Target="../drawings/vmlDrawing11.v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8.xml"/><Relationship Id="rId1" Type="http://schemas.openxmlformats.org/officeDocument/2006/relationships/vmlDrawing" Target="../drawings/vmlDrawing12.v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8.xml"/><Relationship Id="rId1" Type="http://schemas.openxmlformats.org/officeDocument/2006/relationships/vmlDrawing" Target="../drawings/vmlDrawing13.v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8.xml"/><Relationship Id="rId1" Type="http://schemas.openxmlformats.org/officeDocument/2006/relationships/vmlDrawing" Target="../drawings/vmlDrawing14.v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8.xml"/><Relationship Id="rId1" Type="http://schemas.openxmlformats.org/officeDocument/2006/relationships/vmlDrawing" Target="../drawings/vmlDrawing15.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48.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oleObject" Target="../embeddings/oleObject4.bin"/><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8.xml"/><Relationship Id="rId1" Type="http://schemas.openxmlformats.org/officeDocument/2006/relationships/vmlDrawing" Target="../drawings/vmlDrawing4.v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8.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650367" y="4253104"/>
            <a:ext cx="7084963" cy="899921"/>
          </a:xfrm>
        </p:spPr>
        <p:txBody>
          <a:bodyPr/>
          <a:lstStyle/>
          <a:p>
            <a:pPr>
              <a:lnSpc>
                <a:spcPct val="100000"/>
              </a:lnSpc>
              <a:spcBef>
                <a:spcPts val="0"/>
              </a:spcBef>
              <a:spcAft>
                <a:spcPts val="0"/>
              </a:spcAft>
            </a:pPr>
            <a:r>
              <a:rPr lang="en-US" sz="2000" dirty="0" smtClean="0"/>
              <a:t>Human Capital, Local Economic Development, and the Importance of Colleges and Universities</a:t>
            </a:r>
            <a:endParaRPr lang="en-US" sz="2000" dirty="0"/>
          </a:p>
        </p:txBody>
      </p:sp>
      <p:sp>
        <p:nvSpPr>
          <p:cNvPr id="6" name="TextBox 5"/>
          <p:cNvSpPr txBox="1"/>
          <p:nvPr/>
        </p:nvSpPr>
        <p:spPr>
          <a:xfrm>
            <a:off x="561975" y="5124450"/>
            <a:ext cx="3781425" cy="369332"/>
          </a:xfrm>
          <a:prstGeom prst="rect">
            <a:avLst/>
          </a:prstGeom>
          <a:noFill/>
        </p:spPr>
        <p:txBody>
          <a:bodyPr wrap="square" rtlCol="0">
            <a:spAutoFit/>
          </a:bodyPr>
          <a:lstStyle/>
          <a:p>
            <a:r>
              <a:rPr lang="en-US" dirty="0" smtClean="0">
                <a:solidFill>
                  <a:schemeClr val="bg1"/>
                </a:solidFill>
              </a:rPr>
              <a:t>Jaison R. Abel</a:t>
            </a:r>
            <a:endParaRPr lang="en-US" dirty="0">
              <a:solidFill>
                <a:schemeClr val="bg1"/>
              </a:solidFill>
            </a:endParaRPr>
          </a:p>
        </p:txBody>
      </p:sp>
      <p:sp>
        <p:nvSpPr>
          <p:cNvPr id="7" name="Text Placeholder 8"/>
          <p:cNvSpPr>
            <a:spLocks noGrp="1"/>
          </p:cNvSpPr>
          <p:nvPr>
            <p:ph type="body" sz="quarter" idx="10"/>
          </p:nvPr>
        </p:nvSpPr>
        <p:spPr>
          <a:xfrm>
            <a:off x="850392" y="5715190"/>
            <a:ext cx="7102983" cy="576072"/>
          </a:xfrm>
        </p:spPr>
        <p:txBody>
          <a:bodyPr/>
          <a:lstStyle/>
          <a:p>
            <a:r>
              <a:rPr lang="en-US" dirty="0" smtClean="0"/>
              <a:t>Cornell ILR School High Road Program</a:t>
            </a:r>
          </a:p>
          <a:p>
            <a:r>
              <a:rPr lang="en-US" dirty="0" smtClean="0"/>
              <a:t>Buffalo, NY – July 15, 2016 </a:t>
            </a:r>
          </a:p>
          <a:p>
            <a:endParaRPr lang="en-US" dirty="0" smtClean="0"/>
          </a:p>
        </p:txBody>
      </p:sp>
      <p:sp>
        <p:nvSpPr>
          <p:cNvPr id="8" name="Rectangle 10"/>
          <p:cNvSpPr>
            <a:spLocks noChangeArrowheads="1"/>
          </p:cNvSpPr>
          <p:nvPr/>
        </p:nvSpPr>
        <p:spPr bwMode="auto">
          <a:xfrm>
            <a:off x="560542" y="6349732"/>
            <a:ext cx="8137783" cy="461665"/>
          </a:xfrm>
          <a:prstGeom prst="rect">
            <a:avLst/>
          </a:prstGeom>
          <a:noFill/>
          <a:ln w="9525">
            <a:noFill/>
            <a:miter lim="800000"/>
            <a:headEnd/>
            <a:tailEnd/>
          </a:ln>
        </p:spPr>
        <p:txBody>
          <a:bodyPr wrap="square">
            <a:spAutoFit/>
          </a:bodyPr>
          <a:lstStyle/>
          <a:p>
            <a:pPr algn="ctr"/>
            <a:r>
              <a:rPr lang="en-US" sz="1200" dirty="0">
                <a:solidFill>
                  <a:schemeClr val="bg1"/>
                </a:solidFill>
              </a:rPr>
              <a:t>The views expressed here are those of the presenter and do not necessarily represent </a:t>
            </a:r>
            <a:br>
              <a:rPr lang="en-US" sz="1200" dirty="0">
                <a:solidFill>
                  <a:schemeClr val="bg1"/>
                </a:solidFill>
              </a:rPr>
            </a:br>
            <a:r>
              <a:rPr lang="en-US" sz="1200" dirty="0">
                <a:solidFill>
                  <a:schemeClr val="bg1"/>
                </a:solidFill>
              </a:rPr>
              <a:t>those of the Federal Reserve Bank of New York or the Federal Reserve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4613" y="-186579"/>
            <a:ext cx="8991600" cy="2062103"/>
          </a:xfrm>
          <a:prstGeom prst="rect">
            <a:avLst/>
          </a:prstGeom>
          <a:noFill/>
          <a:ln w="9525">
            <a:noFill/>
            <a:miter lim="800000"/>
            <a:headEnd/>
            <a:tailEnd/>
          </a:ln>
        </p:spPr>
        <p:txBody>
          <a:bodyPr>
            <a:spAutoFit/>
          </a:bodyPr>
          <a:lstStyle/>
          <a:p>
            <a:pPr algn="ctr">
              <a:spcBef>
                <a:spcPct val="50000"/>
              </a:spcBef>
            </a:pPr>
            <a:endParaRPr lang="en-US" sz="1600" b="1" dirty="0">
              <a:solidFill>
                <a:srgbClr val="2392D1"/>
              </a:solidFill>
            </a:endParaRPr>
          </a:p>
          <a:p>
            <a:pPr algn="ctr">
              <a:spcBef>
                <a:spcPct val="50000"/>
              </a:spcBef>
            </a:pPr>
            <a:r>
              <a:rPr lang="en-US" sz="3200" b="1" dirty="0" smtClean="0">
                <a:solidFill>
                  <a:srgbClr val="295A8C"/>
                </a:solidFill>
              </a:rPr>
              <a:t>Two Ways Colleges and Universities Can Help to Raise Local Human Capital Levels </a:t>
            </a:r>
            <a:br>
              <a:rPr lang="en-US" sz="3200" b="1" dirty="0" smtClean="0">
                <a:solidFill>
                  <a:srgbClr val="295A8C"/>
                </a:solidFill>
              </a:rPr>
            </a:br>
            <a:endParaRPr lang="en-US" sz="3200" b="1" dirty="0">
              <a:solidFill>
                <a:srgbClr val="295A8C"/>
              </a:solidFill>
            </a:endParaRPr>
          </a:p>
        </p:txBody>
      </p:sp>
      <p:sp>
        <p:nvSpPr>
          <p:cNvPr id="162819" name="Rectangle 3"/>
          <p:cNvSpPr>
            <a:spLocks noChangeArrowheads="1"/>
          </p:cNvSpPr>
          <p:nvPr/>
        </p:nvSpPr>
        <p:spPr bwMode="auto">
          <a:xfrm>
            <a:off x="176733" y="1484660"/>
            <a:ext cx="8828953" cy="4962244"/>
          </a:xfrm>
          <a:prstGeom prst="rect">
            <a:avLst/>
          </a:prstGeom>
          <a:noFill/>
          <a:ln w="9525">
            <a:noFill/>
            <a:miter lim="800000"/>
            <a:headEnd/>
            <a:tailEnd/>
          </a:ln>
        </p:spPr>
        <p:txBody>
          <a:bodyPr/>
          <a:lstStyle/>
          <a:p>
            <a:pPr marL="342900" indent="-342900">
              <a:spcBef>
                <a:spcPct val="20000"/>
              </a:spcBef>
              <a:buClr>
                <a:srgbClr val="295A8C"/>
              </a:buClr>
              <a:buSzPct val="150000"/>
            </a:pPr>
            <a:endParaRPr lang="en-US" sz="1000" dirty="0"/>
          </a:p>
          <a:p>
            <a:pPr marL="457200" indent="-457200">
              <a:spcBef>
                <a:spcPct val="20000"/>
              </a:spcBef>
              <a:buClr>
                <a:srgbClr val="295A8C"/>
              </a:buClr>
              <a:buSzPct val="100000"/>
              <a:buFont typeface="+mj-lt"/>
              <a:buAutoNum type="arabicPeriod"/>
            </a:pPr>
            <a:r>
              <a:rPr lang="en-US" sz="2300" b="1" dirty="0" smtClean="0"/>
              <a:t>Degree Production:</a:t>
            </a:r>
            <a:r>
              <a:rPr lang="en-US" sz="2300" dirty="0" smtClean="0"/>
              <a:t> increasing the </a:t>
            </a:r>
            <a:r>
              <a:rPr lang="en-US" sz="2300" b="1" i="1" dirty="0" smtClean="0">
                <a:solidFill>
                  <a:srgbClr val="8C0029"/>
                </a:solidFill>
              </a:rPr>
              <a:t>supply</a:t>
            </a:r>
            <a:r>
              <a:rPr lang="en-US" sz="2300" dirty="0" smtClean="0"/>
              <a:t> of human capital </a:t>
            </a:r>
          </a:p>
          <a:p>
            <a:pPr marL="800100" lvl="1" indent="-342900">
              <a:spcBef>
                <a:spcPts val="1800"/>
              </a:spcBef>
              <a:buClr>
                <a:schemeClr val="bg1">
                  <a:lumMod val="65000"/>
                </a:schemeClr>
              </a:buClr>
              <a:buSzPct val="100000"/>
              <a:buFontTx/>
              <a:buChar char="•"/>
            </a:pPr>
            <a:r>
              <a:rPr lang="en-US" sz="2200" dirty="0" smtClean="0"/>
              <a:t>Educate the local population and draw students into the region, some of whom stay after graduation</a:t>
            </a:r>
          </a:p>
          <a:p>
            <a:pPr marL="800100" lvl="1" indent="-342900">
              <a:spcBef>
                <a:spcPts val="1800"/>
              </a:spcBef>
              <a:buClr>
                <a:schemeClr val="bg1">
                  <a:lumMod val="65000"/>
                </a:schemeClr>
              </a:buClr>
              <a:buSzPct val="100000"/>
            </a:pPr>
            <a:r>
              <a:rPr lang="en-US" sz="2200" dirty="0" smtClean="0">
                <a:solidFill>
                  <a:srgbClr val="8C0029"/>
                </a:solidFill>
                <a:sym typeface="Wingdings" pitchFamily="2" charset="2"/>
              </a:rPr>
              <a:t></a:t>
            </a:r>
            <a:r>
              <a:rPr lang="en-US" sz="2200" dirty="0" smtClean="0">
                <a:sym typeface="Wingdings" pitchFamily="2" charset="2"/>
              </a:rPr>
              <a:t> </a:t>
            </a:r>
            <a:r>
              <a:rPr lang="en-US" sz="2200" dirty="0" smtClean="0"/>
              <a:t>Limited ability to keep local graduates not tied to region</a:t>
            </a:r>
          </a:p>
          <a:p>
            <a:pPr marL="800100" lvl="1" indent="-342900">
              <a:spcBef>
                <a:spcPct val="20000"/>
              </a:spcBef>
              <a:buClr>
                <a:schemeClr val="bg1">
                  <a:lumMod val="65000"/>
                </a:schemeClr>
              </a:buClr>
              <a:buSzPct val="100000"/>
              <a:buFontTx/>
              <a:buChar char="•"/>
            </a:pPr>
            <a:endParaRPr lang="en-US" sz="2400" dirty="0" smtClean="0"/>
          </a:p>
          <a:p>
            <a:pPr marL="457200" indent="-457200">
              <a:spcBef>
                <a:spcPct val="20000"/>
              </a:spcBef>
              <a:buClr>
                <a:srgbClr val="295A8C"/>
              </a:buClr>
              <a:buSzPct val="100000"/>
              <a:buFont typeface="+mj-lt"/>
              <a:buAutoNum type="arabicPeriod"/>
            </a:pPr>
            <a:r>
              <a:rPr lang="en-US" sz="2300" b="1" dirty="0" smtClean="0"/>
              <a:t>Academic Research:</a:t>
            </a:r>
            <a:r>
              <a:rPr lang="en-US" sz="2300" dirty="0" smtClean="0"/>
              <a:t> raising the </a:t>
            </a:r>
            <a:r>
              <a:rPr lang="en-US" sz="2300" b="1" i="1" dirty="0" smtClean="0">
                <a:solidFill>
                  <a:srgbClr val="8C0029"/>
                </a:solidFill>
              </a:rPr>
              <a:t>demand</a:t>
            </a:r>
            <a:r>
              <a:rPr lang="en-US" sz="2300" dirty="0" smtClean="0">
                <a:solidFill>
                  <a:srgbClr val="8C0029"/>
                </a:solidFill>
              </a:rPr>
              <a:t> </a:t>
            </a:r>
            <a:r>
              <a:rPr lang="en-US" sz="2300" dirty="0" smtClean="0"/>
              <a:t>for human capital</a:t>
            </a:r>
          </a:p>
          <a:p>
            <a:pPr marL="800100" lvl="1" indent="-342900">
              <a:spcBef>
                <a:spcPts val="1800"/>
              </a:spcBef>
              <a:buClr>
                <a:schemeClr val="bg1">
                  <a:lumMod val="65000"/>
                </a:schemeClr>
              </a:buClr>
              <a:buSzPct val="100000"/>
              <a:buFontTx/>
              <a:buChar char="•"/>
            </a:pPr>
            <a:r>
              <a:rPr lang="en-US" sz="2200" dirty="0" smtClean="0"/>
              <a:t>Local businesses can utilize the skills, knowledge, and technology developed at academic institutions, which attracts start ups and expands high human capital economic activities</a:t>
            </a:r>
          </a:p>
          <a:p>
            <a:pPr marL="800100" lvl="1" indent="-342900">
              <a:spcBef>
                <a:spcPts val="1800"/>
              </a:spcBef>
              <a:buClr>
                <a:schemeClr val="bg1">
                  <a:lumMod val="65000"/>
                </a:schemeClr>
              </a:buClr>
              <a:buSzPct val="100000"/>
            </a:pPr>
            <a:r>
              <a:rPr lang="en-US" sz="2200" dirty="0" smtClean="0">
                <a:solidFill>
                  <a:srgbClr val="8C0029"/>
                </a:solidFill>
                <a:sym typeface="Wingdings" pitchFamily="2" charset="2"/>
              </a:rPr>
              <a:t></a:t>
            </a:r>
            <a:r>
              <a:rPr lang="en-US" sz="2200" dirty="0" smtClean="0">
                <a:sym typeface="Wingdings" pitchFamily="2" charset="2"/>
              </a:rPr>
              <a:t> </a:t>
            </a:r>
            <a:r>
              <a:rPr lang="en-US" sz="2200" dirty="0" smtClean="0"/>
              <a:t>Importance of physical proximity provides anchor to the region</a:t>
            </a:r>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1600" dirty="0" smtClean="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p:txBody>
      </p:sp>
      <p:graphicFrame>
        <p:nvGraphicFramePr>
          <p:cNvPr id="2150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56425"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1510"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2151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8"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9</a:t>
            </a:fld>
            <a:endParaRPr lang="en-US" sz="1200" b="1"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12" name="Picture 8"/>
          <p:cNvPicPr>
            <a:picLocks noChangeAspect="1" noChangeArrowheads="1"/>
          </p:cNvPicPr>
          <p:nvPr/>
        </p:nvPicPr>
        <p:blipFill>
          <a:blip r:embed="rId4" cstate="print"/>
          <a:srcRect b="6810"/>
          <a:stretch>
            <a:fillRect/>
          </a:stretch>
        </p:blipFill>
        <p:spPr bwMode="auto">
          <a:xfrm>
            <a:off x="185738" y="1270131"/>
            <a:ext cx="8732837" cy="5022536"/>
          </a:xfrm>
          <a:prstGeom prst="rect">
            <a:avLst/>
          </a:prstGeom>
          <a:noFill/>
          <a:ln w="9525">
            <a:noFill/>
            <a:miter lim="800000"/>
            <a:headEnd/>
            <a:tailEnd/>
          </a:ln>
          <a:effectLst/>
        </p:spPr>
      </p:pic>
      <p:sp>
        <p:nvSpPr>
          <p:cNvPr id="14" name="Rectangle 12"/>
          <p:cNvSpPr>
            <a:spLocks noChangeArrowheads="1"/>
          </p:cNvSpPr>
          <p:nvPr/>
        </p:nvSpPr>
        <p:spPr bwMode="auto">
          <a:xfrm>
            <a:off x="7365031" y="2566643"/>
            <a:ext cx="628933" cy="15240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Ithaca</a:t>
            </a:r>
            <a:endParaRPr lang="en-US" sz="1000" b="1" dirty="0">
              <a:ln w="3175">
                <a:noFill/>
              </a:ln>
              <a:solidFill>
                <a:srgbClr val="295A8C"/>
              </a:solidFill>
              <a:latin typeface="Arial" pitchFamily="34" charset="0"/>
              <a:cs typeface="Arial" pitchFamily="34" charset="0"/>
            </a:endParaRPr>
          </a:p>
        </p:txBody>
      </p:sp>
      <p:sp>
        <p:nvSpPr>
          <p:cNvPr id="15" name="Oval 14"/>
          <p:cNvSpPr/>
          <p:nvPr/>
        </p:nvSpPr>
        <p:spPr>
          <a:xfrm>
            <a:off x="7348694" y="2672845"/>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a:off x="937586" y="1427294"/>
            <a:ext cx="770839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934212" y="5932619"/>
            <a:ext cx="770839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353176" y="3706943"/>
            <a:ext cx="4572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295399" y="3711516"/>
            <a:ext cx="4572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57525" y="6567537"/>
            <a:ext cx="3429000" cy="204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p:cNvSpPr>
            <a:spLocks noChangeArrowheads="1"/>
          </p:cNvSpPr>
          <p:nvPr/>
        </p:nvSpPr>
        <p:spPr bwMode="auto">
          <a:xfrm>
            <a:off x="3773822" y="6308234"/>
            <a:ext cx="2102364" cy="116847"/>
          </a:xfrm>
          <a:prstGeom prst="rect">
            <a:avLst/>
          </a:prstGeom>
          <a:solidFill>
            <a:schemeClr val="bg1"/>
          </a:solidFill>
          <a:ln w="9525">
            <a:noFill/>
            <a:miter lim="800000"/>
            <a:headEnd/>
            <a:tailEnd/>
          </a:ln>
        </p:spPr>
        <p:txBody>
          <a:bodyPr lIns="92075" tIns="46038" rIns="92075" bIns="46038" anchor="ctr" anchorCtr="0"/>
          <a:lstStyle/>
          <a:p>
            <a:pPr eaLnBrk="0" hangingPunct="0">
              <a:lnSpc>
                <a:spcPct val="70000"/>
              </a:lnSpc>
              <a:spcBef>
                <a:spcPts val="600"/>
              </a:spcBef>
              <a:buFont typeface="Symbol" pitchFamily="18" charset="2"/>
              <a:buNone/>
            </a:pPr>
            <a:r>
              <a:rPr lang="en-US" sz="1200" b="1" dirty="0" smtClean="0">
                <a:ln w="3175">
                  <a:noFill/>
                </a:ln>
                <a:latin typeface="Arial" pitchFamily="34" charset="0"/>
                <a:cs typeface="Arial" pitchFamily="34" charset="0"/>
              </a:rPr>
              <a:t>Degree Production Rate</a:t>
            </a:r>
            <a:endParaRPr lang="en-US" sz="1200" b="1" dirty="0">
              <a:ln w="3175">
                <a:noFill/>
              </a:ln>
              <a:latin typeface="Arial" pitchFamily="34" charset="0"/>
              <a:cs typeface="Arial" pitchFamily="34" charset="0"/>
            </a:endParaRPr>
          </a:p>
        </p:txBody>
      </p:sp>
      <p:sp>
        <p:nvSpPr>
          <p:cNvPr id="19" name="Rectangle 43"/>
          <p:cNvSpPr>
            <a:spLocks noChangeArrowheads="1"/>
          </p:cNvSpPr>
          <p:nvPr/>
        </p:nvSpPr>
        <p:spPr bwMode="auto">
          <a:xfrm>
            <a:off x="6254750" y="6611112"/>
            <a:ext cx="2417830" cy="209550"/>
          </a:xfrm>
          <a:prstGeom prst="rect">
            <a:avLst/>
          </a:prstGeom>
          <a:noFill/>
          <a:ln w="9525">
            <a:noFill/>
            <a:miter lim="800000"/>
            <a:headEnd/>
            <a:tailEnd/>
          </a:ln>
        </p:spPr>
        <p:txBody>
          <a:bodyPr/>
          <a:lstStyle/>
          <a:p>
            <a:pPr marL="342900" indent="-342900" algn="l" eaLnBrk="0" hangingPunct="0">
              <a:lnSpc>
                <a:spcPct val="100000"/>
              </a:lnSpc>
              <a:spcBef>
                <a:spcPct val="20000"/>
              </a:spcBef>
            </a:pPr>
            <a:r>
              <a:rPr lang="en-US" sz="900" dirty="0" smtClean="0">
                <a:solidFill>
                  <a:srgbClr val="A2A2AA"/>
                </a:solidFill>
              </a:rPr>
              <a:t>Source: IPEDS, U.S. Bureau of the Census</a:t>
            </a:r>
          </a:p>
          <a:p>
            <a:pPr marL="342900" indent="-342900" algn="l" eaLnBrk="0" hangingPunct="0">
              <a:lnSpc>
                <a:spcPct val="100000"/>
              </a:lnSpc>
              <a:spcBef>
                <a:spcPct val="20000"/>
              </a:spcBef>
            </a:pPr>
            <a:endParaRPr lang="en-US" sz="900" dirty="0" smtClean="0">
              <a:solidFill>
                <a:srgbClr val="A2A2AA"/>
              </a:solidFill>
            </a:endParaRPr>
          </a:p>
          <a:p>
            <a:pPr marL="342900" indent="-342900" algn="l" eaLnBrk="0" hangingPunct="0">
              <a:lnSpc>
                <a:spcPct val="100000"/>
              </a:lnSpc>
              <a:spcBef>
                <a:spcPct val="20000"/>
              </a:spcBef>
            </a:pPr>
            <a:endParaRPr lang="en-US" sz="900" dirty="0" smtClean="0">
              <a:solidFill>
                <a:srgbClr val="A2A2AA"/>
              </a:solidFill>
            </a:endParaRPr>
          </a:p>
          <a:p>
            <a:pPr marL="342900" indent="-342900" algn="l" eaLnBrk="0" hangingPunct="0">
              <a:lnSpc>
                <a:spcPct val="100000"/>
              </a:lnSpc>
              <a:spcBef>
                <a:spcPct val="20000"/>
              </a:spcBef>
            </a:pPr>
            <a:endParaRPr lang="en-US" sz="900" dirty="0">
              <a:solidFill>
                <a:srgbClr val="A2A2AA"/>
              </a:solidFill>
            </a:endParaRPr>
          </a:p>
          <a:p>
            <a:pPr marL="342900" indent="-342900" algn="l" eaLnBrk="0" hangingPunct="0">
              <a:lnSpc>
                <a:spcPct val="100000"/>
              </a:lnSpc>
              <a:spcBef>
                <a:spcPct val="20000"/>
              </a:spcBef>
            </a:pPr>
            <a:endParaRPr lang="en-US" sz="900" dirty="0">
              <a:solidFill>
                <a:srgbClr val="A2A2AA"/>
              </a:solidFill>
            </a:endParaRPr>
          </a:p>
        </p:txBody>
      </p:sp>
      <p:sp>
        <p:nvSpPr>
          <p:cNvPr id="24" name="Rectangle 12"/>
          <p:cNvSpPr>
            <a:spLocks noChangeArrowheads="1"/>
          </p:cNvSpPr>
          <p:nvPr/>
        </p:nvSpPr>
        <p:spPr bwMode="auto">
          <a:xfrm rot="16200000">
            <a:off x="-1620341" y="3591040"/>
            <a:ext cx="4156699" cy="212374"/>
          </a:xfrm>
          <a:prstGeom prst="rect">
            <a:avLst/>
          </a:prstGeom>
          <a:solidFill>
            <a:schemeClr val="bg1"/>
          </a:solidFill>
          <a:ln w="9525">
            <a:noFill/>
            <a:miter lim="800000"/>
            <a:headEnd/>
            <a:tailEnd/>
          </a:ln>
        </p:spPr>
        <p:txBody>
          <a:bodyPr lIns="92075" tIns="46038" rIns="92075" bIns="46038" anchor="ctr" anchorCtr="0"/>
          <a:lstStyle/>
          <a:p>
            <a:pPr lvl="0"/>
            <a:r>
              <a:rPr lang="en-US" sz="1200" b="1" dirty="0" smtClean="0">
                <a:latin typeface="Arial" pitchFamily="34" charset="0"/>
              </a:rPr>
              <a:t>                            Human Capital Stock</a:t>
            </a:r>
          </a:p>
        </p:txBody>
      </p:sp>
      <p:sp>
        <p:nvSpPr>
          <p:cNvPr id="27" name="Rectangle 26"/>
          <p:cNvSpPr/>
          <p:nvPr/>
        </p:nvSpPr>
        <p:spPr>
          <a:xfrm>
            <a:off x="2171701" y="3829182"/>
            <a:ext cx="82549"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12976" y="4207007"/>
            <a:ext cx="82549"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00186" y="3538986"/>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
          <p:cNvSpPr>
            <a:spLocks noChangeArrowheads="1"/>
          </p:cNvSpPr>
          <p:nvPr/>
        </p:nvSpPr>
        <p:spPr bwMode="auto">
          <a:xfrm>
            <a:off x="1124742" y="3348006"/>
            <a:ext cx="628933" cy="15240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New York</a:t>
            </a:r>
            <a:endParaRPr lang="en-US" sz="1000" b="1" dirty="0">
              <a:ln w="3175">
                <a:noFill/>
              </a:ln>
              <a:solidFill>
                <a:srgbClr val="295A8C"/>
              </a:solidFill>
              <a:latin typeface="Arial" pitchFamily="34" charset="0"/>
              <a:cs typeface="Arial" pitchFamily="34" charset="0"/>
            </a:endParaRPr>
          </a:p>
        </p:txBody>
      </p:sp>
      <p:sp>
        <p:nvSpPr>
          <p:cNvPr id="36" name="Oval 35"/>
          <p:cNvSpPr/>
          <p:nvPr/>
        </p:nvSpPr>
        <p:spPr>
          <a:xfrm>
            <a:off x="1981198" y="3023842"/>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2"/>
          <p:cNvSpPr>
            <a:spLocks noChangeArrowheads="1"/>
          </p:cNvSpPr>
          <p:nvPr/>
        </p:nvSpPr>
        <p:spPr bwMode="auto">
          <a:xfrm>
            <a:off x="1883563" y="2880731"/>
            <a:ext cx="894581" cy="17549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Boston</a:t>
            </a:r>
            <a:endParaRPr lang="en-US" sz="1000" b="1" dirty="0">
              <a:ln w="3175">
                <a:noFill/>
              </a:ln>
              <a:solidFill>
                <a:srgbClr val="295A8C"/>
              </a:solidFill>
              <a:latin typeface="Arial" pitchFamily="34" charset="0"/>
              <a:cs typeface="Arial" pitchFamily="34" charset="0"/>
            </a:endParaRPr>
          </a:p>
        </p:txBody>
      </p:sp>
      <p:graphicFrame>
        <p:nvGraphicFramePr>
          <p:cNvPr id="39"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96364" name="Photo Editor Photo" r:id="rId5" imgW="2209524" imgH="2133898" progId="">
                  <p:embed/>
                </p:oleObj>
              </mc:Choice>
              <mc:Fallback>
                <p:oleObj name="Photo Editor Photo" r:id="rId5" imgW="2209524" imgH="2133898"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40" name="Picture 16" descr="bigseal"/>
          <p:cNvPicPr>
            <a:picLocks noChangeAspect="1" noChangeArrowheads="1"/>
          </p:cNvPicPr>
          <p:nvPr/>
        </p:nvPicPr>
        <p:blipFill>
          <a:blip r:embed="rId7"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4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42"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10</a:t>
            </a:fld>
            <a:endParaRPr lang="en-US" sz="1200" b="1" dirty="0">
              <a:solidFill>
                <a:srgbClr val="4D4D4D"/>
              </a:solidFill>
            </a:endParaRPr>
          </a:p>
        </p:txBody>
      </p:sp>
      <p:sp>
        <p:nvSpPr>
          <p:cNvPr id="46"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smtClean="0"/>
          </a:p>
          <a:p>
            <a:pPr algn="ctr">
              <a:spcBef>
                <a:spcPct val="50000"/>
              </a:spcBef>
            </a:pPr>
            <a:r>
              <a:rPr lang="en-US" sz="3200" b="1" dirty="0" smtClean="0"/>
              <a:t>The Supply Side</a:t>
            </a:r>
          </a:p>
          <a:p>
            <a:pPr algn="ctr">
              <a:spcBef>
                <a:spcPct val="50000"/>
              </a:spcBef>
            </a:pPr>
            <a:r>
              <a:rPr lang="en-US" sz="1600" b="1" dirty="0" smtClean="0">
                <a:solidFill>
                  <a:schemeClr val="bg2"/>
                </a:solidFill>
              </a:rPr>
              <a:t>Correlation </a:t>
            </a:r>
            <a:r>
              <a:rPr lang="en-US" sz="1600" b="1" dirty="0">
                <a:solidFill>
                  <a:schemeClr val="bg2"/>
                </a:solidFill>
              </a:rPr>
              <a:t>Between </a:t>
            </a:r>
            <a:r>
              <a:rPr lang="en-US" sz="1600" b="1" dirty="0" smtClean="0">
                <a:solidFill>
                  <a:schemeClr val="bg2"/>
                </a:solidFill>
              </a:rPr>
              <a:t>Degree Production </a:t>
            </a:r>
            <a:r>
              <a:rPr lang="en-US" sz="1600" b="1" dirty="0">
                <a:solidFill>
                  <a:schemeClr val="bg2"/>
                </a:solidFill>
              </a:rPr>
              <a:t>and </a:t>
            </a:r>
            <a:r>
              <a:rPr lang="en-US" sz="1600" b="1" dirty="0" smtClean="0">
                <a:solidFill>
                  <a:schemeClr val="bg2"/>
                </a:solidFill>
              </a:rPr>
              <a:t>Human Capital</a:t>
            </a:r>
            <a:endParaRPr lang="en-US" sz="1600" b="1" dirty="0">
              <a:solidFill>
                <a:schemeClr val="bg2"/>
              </a:solidFill>
            </a:endParaRPr>
          </a:p>
          <a:p>
            <a:pPr algn="ctr">
              <a:spcBef>
                <a:spcPct val="50000"/>
              </a:spcBef>
            </a:pPr>
            <a:endParaRPr lang="en-US" sz="500" b="1" dirty="0">
              <a:solidFill>
                <a:schemeClr val="bg2"/>
              </a:solidFill>
            </a:endParaRPr>
          </a:p>
        </p:txBody>
      </p:sp>
      <p:sp>
        <p:nvSpPr>
          <p:cNvPr id="56" name="TextBox 55"/>
          <p:cNvSpPr txBox="1"/>
          <p:nvPr/>
        </p:nvSpPr>
        <p:spPr>
          <a:xfrm>
            <a:off x="861677" y="6007855"/>
            <a:ext cx="8100060" cy="230832"/>
          </a:xfrm>
          <a:prstGeom prst="rect">
            <a:avLst/>
          </a:prstGeom>
          <a:solidFill>
            <a:schemeClr val="bg1"/>
          </a:solidFill>
        </p:spPr>
        <p:txBody>
          <a:bodyPr wrap="square" rtlCol="0">
            <a:spAutoFit/>
          </a:bodyPr>
          <a:lstStyle/>
          <a:p>
            <a:r>
              <a:rPr lang="en-US" sz="900" b="1" dirty="0" smtClean="0"/>
              <a:t>0                            2                            4                            6                             8                           10                          12                          14                           16</a:t>
            </a:r>
            <a:endParaRPr lang="en-US" sz="900" b="1" dirty="0"/>
          </a:p>
        </p:txBody>
      </p:sp>
      <p:sp>
        <p:nvSpPr>
          <p:cNvPr id="58" name="Rectangle 57"/>
          <p:cNvSpPr/>
          <p:nvPr/>
        </p:nvSpPr>
        <p:spPr>
          <a:xfrm>
            <a:off x="609600" y="1351005"/>
            <a:ext cx="280086" cy="5206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74641" y="1301839"/>
            <a:ext cx="411480" cy="5155257"/>
          </a:xfrm>
          <a:prstGeom prst="rect">
            <a:avLst/>
          </a:prstGeom>
          <a:noFill/>
        </p:spPr>
        <p:txBody>
          <a:bodyPr wrap="square" rtlCol="0">
            <a:spAutoFit/>
          </a:bodyPr>
          <a:lstStyle/>
          <a:p>
            <a:pPr algn="r">
              <a:spcBef>
                <a:spcPts val="200"/>
              </a:spcBef>
            </a:pPr>
            <a:r>
              <a:rPr lang="en-US" sz="900" b="1" dirty="0" smtClean="0"/>
              <a:t>70%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60%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50%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40%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30%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20%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10%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0%</a:t>
            </a:r>
          </a:p>
          <a:p>
            <a:pPr algn="r">
              <a:spcBef>
                <a:spcPts val="200"/>
              </a:spcBef>
            </a:pPr>
            <a:endParaRPr lang="en-US" sz="900" b="1" dirty="0"/>
          </a:p>
        </p:txBody>
      </p:sp>
      <p:cxnSp>
        <p:nvCxnSpPr>
          <p:cNvPr id="59" name="Straight Connector 58"/>
          <p:cNvCxnSpPr/>
          <p:nvPr/>
        </p:nvCxnSpPr>
        <p:spPr>
          <a:xfrm flipV="1">
            <a:off x="1000125" y="2352676"/>
            <a:ext cx="7065169" cy="2035968"/>
          </a:xfrm>
          <a:prstGeom prst="line">
            <a:avLst/>
          </a:prstGeom>
          <a:ln w="22225">
            <a:solidFill>
              <a:srgbClr val="8C0029"/>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97048" y="4100167"/>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556541" y="4002535"/>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422398" y="4919317"/>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p:cNvSpPr>
            <a:spLocks noChangeArrowheads="1"/>
          </p:cNvSpPr>
          <p:nvPr/>
        </p:nvSpPr>
        <p:spPr bwMode="auto">
          <a:xfrm>
            <a:off x="1455712" y="4904002"/>
            <a:ext cx="628933" cy="17549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Flint</a:t>
            </a:r>
            <a:endParaRPr lang="en-US" sz="1000" b="1" dirty="0">
              <a:ln w="3175">
                <a:noFill/>
              </a:ln>
              <a:solidFill>
                <a:srgbClr val="295A8C"/>
              </a:solidFill>
              <a:latin typeface="Arial" pitchFamily="34" charset="0"/>
              <a:cs typeface="Arial" pitchFamily="34" charset="0"/>
            </a:endParaRPr>
          </a:p>
        </p:txBody>
      </p:sp>
      <p:sp>
        <p:nvSpPr>
          <p:cNvPr id="49" name="Oval 48"/>
          <p:cNvSpPr/>
          <p:nvPr/>
        </p:nvSpPr>
        <p:spPr>
          <a:xfrm>
            <a:off x="1949447" y="4271616"/>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2"/>
          <p:cNvSpPr>
            <a:spLocks noChangeArrowheads="1"/>
          </p:cNvSpPr>
          <p:nvPr/>
        </p:nvSpPr>
        <p:spPr bwMode="auto">
          <a:xfrm>
            <a:off x="1993084" y="4219789"/>
            <a:ext cx="435794" cy="17549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Erie</a:t>
            </a:r>
            <a:endParaRPr lang="en-US" sz="1000" b="1" dirty="0">
              <a:ln w="3175">
                <a:noFill/>
              </a:ln>
              <a:solidFill>
                <a:srgbClr val="295A8C"/>
              </a:solidFill>
              <a:latin typeface="Arial" pitchFamily="34" charset="0"/>
              <a:cs typeface="Arial" pitchFamily="34" charset="0"/>
            </a:endParaRPr>
          </a:p>
        </p:txBody>
      </p:sp>
      <p:sp>
        <p:nvSpPr>
          <p:cNvPr id="51" name="Oval 50"/>
          <p:cNvSpPr/>
          <p:nvPr/>
        </p:nvSpPr>
        <p:spPr>
          <a:xfrm>
            <a:off x="1561303" y="3747742"/>
            <a:ext cx="114300" cy="114300"/>
          </a:xfrm>
          <a:prstGeom prst="ellipse">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733550" y="3806825"/>
            <a:ext cx="1174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2"/>
          <p:cNvSpPr>
            <a:spLocks noChangeArrowheads="1"/>
          </p:cNvSpPr>
          <p:nvPr/>
        </p:nvSpPr>
        <p:spPr bwMode="auto">
          <a:xfrm>
            <a:off x="1610495" y="3776874"/>
            <a:ext cx="997769" cy="17549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Philadelphia</a:t>
            </a:r>
            <a:endParaRPr lang="en-US" sz="1000" b="1" dirty="0">
              <a:ln w="3175">
                <a:noFill/>
              </a:ln>
              <a:solidFill>
                <a:srgbClr val="295A8C"/>
              </a:solidFill>
              <a:latin typeface="Arial" pitchFamily="34" charset="0"/>
              <a:cs typeface="Arial" pitchFamily="34" charset="0"/>
            </a:endParaRPr>
          </a:p>
        </p:txBody>
      </p:sp>
      <p:sp>
        <p:nvSpPr>
          <p:cNvPr id="61" name="Rectangle 60"/>
          <p:cNvSpPr/>
          <p:nvPr/>
        </p:nvSpPr>
        <p:spPr>
          <a:xfrm>
            <a:off x="1984374" y="4124325"/>
            <a:ext cx="155575"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p:cNvSpPr>
            <a:spLocks noChangeArrowheads="1"/>
          </p:cNvSpPr>
          <p:nvPr/>
        </p:nvSpPr>
        <p:spPr bwMode="auto">
          <a:xfrm>
            <a:off x="1874812" y="4094377"/>
            <a:ext cx="628933" cy="17549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Buffalo</a:t>
            </a:r>
            <a:endParaRPr lang="en-US" sz="1000" b="1" dirty="0">
              <a:ln w="3175">
                <a:noFill/>
              </a:ln>
              <a:solidFill>
                <a:srgbClr val="295A8C"/>
              </a:solidFill>
              <a:latin typeface="Arial" pitchFamily="34" charset="0"/>
              <a:cs typeface="Arial" pitchFamily="34" charset="0"/>
            </a:endParaRPr>
          </a:p>
        </p:txBody>
      </p:sp>
      <p:sp>
        <p:nvSpPr>
          <p:cNvPr id="62" name="Rectangle 61"/>
          <p:cNvSpPr/>
          <p:nvPr/>
        </p:nvSpPr>
        <p:spPr>
          <a:xfrm>
            <a:off x="772318" y="3724278"/>
            <a:ext cx="477837" cy="132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2"/>
          <p:cNvSpPr>
            <a:spLocks noChangeArrowheads="1"/>
          </p:cNvSpPr>
          <p:nvPr/>
        </p:nvSpPr>
        <p:spPr bwMode="auto">
          <a:xfrm>
            <a:off x="602424" y="3704635"/>
            <a:ext cx="838226" cy="17549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Pittsburgh</a:t>
            </a:r>
            <a:endParaRPr lang="en-US" sz="1000" b="1" dirty="0">
              <a:ln w="3175">
                <a:noFill/>
              </a:ln>
              <a:solidFill>
                <a:srgbClr val="295A8C"/>
              </a:solidFill>
              <a:latin typeface="Arial" pitchFamily="34" charset="0"/>
              <a:cs typeface="Arial" pitchFamily="34" charset="0"/>
            </a:endParaRPr>
          </a:p>
        </p:txBody>
      </p:sp>
      <p:cxnSp>
        <p:nvCxnSpPr>
          <p:cNvPr id="64" name="Straight Arrow Connector 63"/>
          <p:cNvCxnSpPr/>
          <p:nvPr/>
        </p:nvCxnSpPr>
        <p:spPr>
          <a:xfrm>
            <a:off x="1145381" y="3867150"/>
            <a:ext cx="361950" cy="154781"/>
          </a:xfrm>
          <a:prstGeom prst="straightConnector1">
            <a:avLst/>
          </a:prstGeom>
          <a:ln w="19050">
            <a:solidFill>
              <a:srgbClr val="295A8C"/>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12"/>
          <p:cNvSpPr>
            <a:spLocks noChangeArrowheads="1"/>
          </p:cNvSpPr>
          <p:nvPr/>
        </p:nvSpPr>
        <p:spPr bwMode="auto">
          <a:xfrm>
            <a:off x="4817889" y="4449054"/>
            <a:ext cx="3526972" cy="835703"/>
          </a:xfrm>
          <a:prstGeom prst="rect">
            <a:avLst/>
          </a:prstGeom>
          <a:solidFill>
            <a:schemeClr val="bg1"/>
          </a:solidFill>
          <a:ln w="25400">
            <a:solidFill>
              <a:srgbClr val="295A8C"/>
            </a:solidFill>
            <a:miter lim="800000"/>
            <a:headEnd/>
            <a:tailEnd/>
          </a:ln>
        </p:spPr>
        <p:txBody>
          <a:bodyPr lIns="92075" tIns="46038" rIns="92075" bIns="46038" anchor="ctr" anchorCtr="0"/>
          <a:lstStyle/>
          <a:p>
            <a:pPr algn="ctr" eaLnBrk="0" hangingPunct="0">
              <a:spcBef>
                <a:spcPts val="0"/>
              </a:spcBef>
              <a:buFont typeface="Symbol" pitchFamily="18" charset="2"/>
              <a:buNone/>
            </a:pPr>
            <a:r>
              <a:rPr lang="en-US" b="1" dirty="0" smtClean="0">
                <a:ln w="3175">
                  <a:noFill/>
                </a:ln>
                <a:latin typeface="Arial" pitchFamily="34" charset="0"/>
                <a:cs typeface="Arial" pitchFamily="34" charset="0"/>
              </a:rPr>
              <a:t>Doubling of degree production associated with 3 to 7 percent increase in human capital</a:t>
            </a:r>
            <a:endParaRPr lang="en-US" b="1" dirty="0">
              <a:ln w="3175">
                <a:noFill/>
              </a:ln>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6" name="Picture 4"/>
          <p:cNvPicPr>
            <a:picLocks noChangeAspect="1" noChangeArrowheads="1"/>
          </p:cNvPicPr>
          <p:nvPr/>
        </p:nvPicPr>
        <p:blipFill>
          <a:blip r:embed="rId3" cstate="print"/>
          <a:srcRect b="1693"/>
          <a:stretch>
            <a:fillRect/>
          </a:stretch>
        </p:blipFill>
        <p:spPr bwMode="auto">
          <a:xfrm>
            <a:off x="183244" y="1288858"/>
            <a:ext cx="8712200" cy="5329551"/>
          </a:xfrm>
          <a:prstGeom prst="rect">
            <a:avLst/>
          </a:prstGeom>
          <a:noFill/>
          <a:ln w="9525">
            <a:noFill/>
            <a:miter lim="800000"/>
            <a:headEnd/>
            <a:tailEnd/>
          </a:ln>
          <a:effectLst/>
        </p:spPr>
      </p:pic>
      <p:sp>
        <p:nvSpPr>
          <p:cNvPr id="37" name="Rectangle 12"/>
          <p:cNvSpPr>
            <a:spLocks noChangeArrowheads="1"/>
          </p:cNvSpPr>
          <p:nvPr/>
        </p:nvSpPr>
        <p:spPr bwMode="auto">
          <a:xfrm>
            <a:off x="4161863" y="2595431"/>
            <a:ext cx="628933" cy="15240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Ithaca</a:t>
            </a:r>
            <a:endParaRPr lang="en-US" sz="1000" b="1" dirty="0">
              <a:ln w="3175">
                <a:noFill/>
              </a:ln>
              <a:solidFill>
                <a:srgbClr val="295A8C"/>
              </a:solidFill>
              <a:latin typeface="Arial" pitchFamily="34" charset="0"/>
              <a:cs typeface="Arial" pitchFamily="34" charset="0"/>
            </a:endParaRPr>
          </a:p>
        </p:txBody>
      </p:sp>
      <p:sp>
        <p:nvSpPr>
          <p:cNvPr id="39" name="Rectangle 38"/>
          <p:cNvSpPr/>
          <p:nvPr/>
        </p:nvSpPr>
        <p:spPr>
          <a:xfrm>
            <a:off x="4130673" y="2705136"/>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10800000">
            <a:off x="936273" y="1443335"/>
            <a:ext cx="769010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939800" y="5997092"/>
            <a:ext cx="769010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320763" y="3753962"/>
            <a:ext cx="461772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329051" y="3757077"/>
            <a:ext cx="461772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82925" y="6329448"/>
            <a:ext cx="3429000" cy="204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p:cNvSpPr>
            <a:spLocks noChangeArrowheads="1"/>
          </p:cNvSpPr>
          <p:nvPr/>
        </p:nvSpPr>
        <p:spPr bwMode="auto">
          <a:xfrm>
            <a:off x="4015998" y="6283648"/>
            <a:ext cx="1586257" cy="217077"/>
          </a:xfrm>
          <a:prstGeom prst="rect">
            <a:avLst/>
          </a:prstGeom>
          <a:solidFill>
            <a:schemeClr val="bg1"/>
          </a:solidFill>
          <a:ln w="9525">
            <a:noFill/>
            <a:miter lim="800000"/>
            <a:headEnd/>
            <a:tailEnd/>
          </a:ln>
        </p:spPr>
        <p:txBody>
          <a:bodyPr lIns="92075" tIns="46038" rIns="92075" bIns="46038" anchor="ctr" anchorCtr="0"/>
          <a:lstStyle/>
          <a:p>
            <a:pPr eaLnBrk="0" hangingPunct="0">
              <a:lnSpc>
                <a:spcPct val="70000"/>
              </a:lnSpc>
              <a:spcBef>
                <a:spcPts val="600"/>
              </a:spcBef>
              <a:buFont typeface="Symbol" pitchFamily="18" charset="2"/>
              <a:buNone/>
            </a:pPr>
            <a:r>
              <a:rPr lang="en-US" sz="1200" b="1" dirty="0" smtClean="0">
                <a:ln w="3175">
                  <a:noFill/>
                </a:ln>
                <a:latin typeface="Arial" pitchFamily="34" charset="0"/>
                <a:cs typeface="Arial" pitchFamily="34" charset="0"/>
              </a:rPr>
              <a:t>Research Intensity</a:t>
            </a:r>
            <a:endParaRPr lang="en-US" sz="1200" b="1" dirty="0">
              <a:ln w="3175">
                <a:noFill/>
              </a:ln>
              <a:latin typeface="Arial" pitchFamily="34" charset="0"/>
              <a:cs typeface="Arial" pitchFamily="34" charset="0"/>
            </a:endParaRPr>
          </a:p>
        </p:txBody>
      </p:sp>
      <p:sp>
        <p:nvSpPr>
          <p:cNvPr id="21" name="Rectangle 43"/>
          <p:cNvSpPr>
            <a:spLocks noChangeArrowheads="1"/>
          </p:cNvSpPr>
          <p:nvPr/>
        </p:nvSpPr>
        <p:spPr bwMode="auto">
          <a:xfrm>
            <a:off x="5957888" y="6611112"/>
            <a:ext cx="2714692" cy="209550"/>
          </a:xfrm>
          <a:prstGeom prst="rect">
            <a:avLst/>
          </a:prstGeom>
          <a:noFill/>
          <a:ln w="9525">
            <a:noFill/>
            <a:miter lim="800000"/>
            <a:headEnd/>
            <a:tailEnd/>
          </a:ln>
        </p:spPr>
        <p:txBody>
          <a:bodyPr/>
          <a:lstStyle/>
          <a:p>
            <a:pPr marL="342900" indent="-342900" algn="l" eaLnBrk="0" hangingPunct="0">
              <a:lnSpc>
                <a:spcPct val="100000"/>
              </a:lnSpc>
              <a:spcBef>
                <a:spcPct val="20000"/>
              </a:spcBef>
            </a:pPr>
            <a:r>
              <a:rPr lang="en-US" sz="900" dirty="0" smtClean="0">
                <a:solidFill>
                  <a:srgbClr val="A2A2AA"/>
                </a:solidFill>
              </a:rPr>
              <a:t>Source: IPEDS, NSF, U.S. Bureau of the Census</a:t>
            </a:r>
          </a:p>
          <a:p>
            <a:pPr marL="342900" indent="-342900" algn="l" eaLnBrk="0" hangingPunct="0">
              <a:lnSpc>
                <a:spcPct val="100000"/>
              </a:lnSpc>
              <a:spcBef>
                <a:spcPct val="20000"/>
              </a:spcBef>
            </a:pPr>
            <a:endParaRPr lang="en-US" sz="900" dirty="0" smtClean="0">
              <a:solidFill>
                <a:srgbClr val="A2A2AA"/>
              </a:solidFill>
            </a:endParaRPr>
          </a:p>
          <a:p>
            <a:pPr marL="342900" indent="-342900" algn="l" eaLnBrk="0" hangingPunct="0">
              <a:lnSpc>
                <a:spcPct val="100000"/>
              </a:lnSpc>
              <a:spcBef>
                <a:spcPct val="20000"/>
              </a:spcBef>
            </a:pPr>
            <a:endParaRPr lang="en-US" sz="900" dirty="0" smtClean="0">
              <a:solidFill>
                <a:srgbClr val="A2A2AA"/>
              </a:solidFill>
            </a:endParaRPr>
          </a:p>
          <a:p>
            <a:pPr marL="342900" indent="-342900" algn="l" eaLnBrk="0" hangingPunct="0">
              <a:lnSpc>
                <a:spcPct val="100000"/>
              </a:lnSpc>
              <a:spcBef>
                <a:spcPct val="20000"/>
              </a:spcBef>
            </a:pPr>
            <a:endParaRPr lang="en-US" sz="900" dirty="0">
              <a:solidFill>
                <a:srgbClr val="A2A2AA"/>
              </a:solidFill>
            </a:endParaRPr>
          </a:p>
          <a:p>
            <a:pPr marL="342900" indent="-342900" algn="l" eaLnBrk="0" hangingPunct="0">
              <a:lnSpc>
                <a:spcPct val="100000"/>
              </a:lnSpc>
              <a:spcBef>
                <a:spcPct val="20000"/>
              </a:spcBef>
            </a:pPr>
            <a:endParaRPr lang="en-US" sz="900" dirty="0">
              <a:solidFill>
                <a:srgbClr val="A2A2AA"/>
              </a:solidFill>
            </a:endParaRPr>
          </a:p>
        </p:txBody>
      </p:sp>
      <p:sp>
        <p:nvSpPr>
          <p:cNvPr id="20" name="Rectangle 19"/>
          <p:cNvSpPr/>
          <p:nvPr/>
        </p:nvSpPr>
        <p:spPr>
          <a:xfrm>
            <a:off x="1701798" y="4140236"/>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62125" y="4273586"/>
            <a:ext cx="307975" cy="11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p:cNvSpPr>
            <a:spLocks noChangeArrowheads="1"/>
          </p:cNvSpPr>
          <p:nvPr/>
        </p:nvSpPr>
        <p:spPr bwMode="auto">
          <a:xfrm>
            <a:off x="1604083" y="4236906"/>
            <a:ext cx="628933" cy="15240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Buffalo</a:t>
            </a:r>
            <a:endParaRPr lang="en-US" sz="1000" b="1" dirty="0">
              <a:ln w="3175">
                <a:noFill/>
              </a:ln>
              <a:solidFill>
                <a:srgbClr val="295A8C"/>
              </a:solidFill>
              <a:latin typeface="Arial" pitchFamily="34" charset="0"/>
              <a:cs typeface="Arial" pitchFamily="34" charset="0"/>
            </a:endParaRPr>
          </a:p>
        </p:txBody>
      </p:sp>
      <p:sp>
        <p:nvSpPr>
          <p:cNvPr id="28" name="Rectangle 27"/>
          <p:cNvSpPr/>
          <p:nvPr/>
        </p:nvSpPr>
        <p:spPr>
          <a:xfrm>
            <a:off x="2049461" y="3521111"/>
            <a:ext cx="109728" cy="10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9397" y="3566356"/>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2"/>
          <p:cNvSpPr>
            <a:spLocks noChangeArrowheads="1"/>
          </p:cNvSpPr>
          <p:nvPr/>
        </p:nvSpPr>
        <p:spPr bwMode="auto">
          <a:xfrm>
            <a:off x="1147757" y="3441572"/>
            <a:ext cx="628933" cy="15240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New York</a:t>
            </a:r>
            <a:endParaRPr lang="en-US" sz="1000" b="1" dirty="0">
              <a:ln w="3175">
                <a:noFill/>
              </a:ln>
              <a:solidFill>
                <a:srgbClr val="295A8C"/>
              </a:solidFill>
              <a:latin typeface="Arial" pitchFamily="34" charset="0"/>
              <a:cs typeface="Arial" pitchFamily="34" charset="0"/>
            </a:endParaRPr>
          </a:p>
        </p:txBody>
      </p:sp>
      <p:sp>
        <p:nvSpPr>
          <p:cNvPr id="36" name="Rectangle 35"/>
          <p:cNvSpPr/>
          <p:nvPr/>
        </p:nvSpPr>
        <p:spPr>
          <a:xfrm>
            <a:off x="2001834" y="3047242"/>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2"/>
          <p:cNvSpPr>
            <a:spLocks noChangeArrowheads="1"/>
          </p:cNvSpPr>
          <p:nvPr/>
        </p:nvSpPr>
        <p:spPr bwMode="auto">
          <a:xfrm>
            <a:off x="1675509" y="2905789"/>
            <a:ext cx="628933" cy="152400"/>
          </a:xfrm>
          <a:prstGeom prst="rect">
            <a:avLst/>
          </a:prstGeom>
          <a:noFill/>
          <a:ln w="9525">
            <a:noFill/>
            <a:miter lim="800000"/>
            <a:headEnd/>
            <a:tailEnd/>
          </a:ln>
        </p:spPr>
        <p:txBody>
          <a:bodyPr lIns="92075" tIns="46038" rIns="92075" bIns="46038"/>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Boston</a:t>
            </a:r>
            <a:endParaRPr lang="en-US" sz="1000" b="1" dirty="0">
              <a:ln w="3175">
                <a:noFill/>
              </a:ln>
              <a:solidFill>
                <a:srgbClr val="295A8C"/>
              </a:solidFill>
              <a:latin typeface="Arial" pitchFamily="34" charset="0"/>
              <a:cs typeface="Arial" pitchFamily="34" charset="0"/>
            </a:endParaRPr>
          </a:p>
        </p:txBody>
      </p:sp>
      <p:graphicFrame>
        <p:nvGraphicFramePr>
          <p:cNvPr id="40"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64619"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42"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43"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44"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11</a:t>
            </a:fld>
            <a:endParaRPr lang="en-US" sz="1200" b="1" dirty="0">
              <a:solidFill>
                <a:srgbClr val="4D4D4D"/>
              </a:solidFill>
            </a:endParaRPr>
          </a:p>
        </p:txBody>
      </p:sp>
      <p:sp>
        <p:nvSpPr>
          <p:cNvPr id="47"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The Demand Side</a:t>
            </a:r>
            <a:endParaRPr lang="en-US" sz="3200" b="1" dirty="0"/>
          </a:p>
          <a:p>
            <a:pPr algn="ctr">
              <a:spcBef>
                <a:spcPct val="50000"/>
              </a:spcBef>
            </a:pPr>
            <a:r>
              <a:rPr lang="en-US" sz="1600" b="1" dirty="0">
                <a:solidFill>
                  <a:schemeClr val="bg2"/>
                </a:solidFill>
              </a:rPr>
              <a:t>Correlation Between </a:t>
            </a:r>
            <a:r>
              <a:rPr lang="en-US" sz="1600" b="1" dirty="0" smtClean="0">
                <a:solidFill>
                  <a:schemeClr val="bg2"/>
                </a:solidFill>
              </a:rPr>
              <a:t>Research Intensity and Human Capital</a:t>
            </a:r>
            <a:endParaRPr lang="en-US" sz="1600" b="1" dirty="0">
              <a:solidFill>
                <a:schemeClr val="bg2"/>
              </a:solidFill>
            </a:endParaRPr>
          </a:p>
          <a:p>
            <a:pPr algn="ctr">
              <a:spcBef>
                <a:spcPct val="50000"/>
              </a:spcBef>
            </a:pPr>
            <a:endParaRPr lang="en-US" sz="500" b="1" dirty="0">
              <a:solidFill>
                <a:schemeClr val="bg2"/>
              </a:solidFill>
            </a:endParaRPr>
          </a:p>
        </p:txBody>
      </p:sp>
      <p:sp>
        <p:nvSpPr>
          <p:cNvPr id="59" name="TextBox 58"/>
          <p:cNvSpPr txBox="1"/>
          <p:nvPr/>
        </p:nvSpPr>
        <p:spPr>
          <a:xfrm>
            <a:off x="853440" y="6065520"/>
            <a:ext cx="8100060" cy="230832"/>
          </a:xfrm>
          <a:prstGeom prst="rect">
            <a:avLst/>
          </a:prstGeom>
          <a:solidFill>
            <a:schemeClr val="bg1"/>
          </a:solidFill>
        </p:spPr>
        <p:txBody>
          <a:bodyPr wrap="square" rtlCol="0">
            <a:spAutoFit/>
          </a:bodyPr>
          <a:lstStyle/>
          <a:p>
            <a:r>
              <a:rPr lang="en-US" sz="900" b="1" dirty="0" smtClean="0"/>
              <a:t>0                                      10                                    20                                    30                                    40                                    50                                    60</a:t>
            </a:r>
            <a:endParaRPr lang="en-US" sz="900" b="1" dirty="0"/>
          </a:p>
        </p:txBody>
      </p:sp>
      <p:cxnSp>
        <p:nvCxnSpPr>
          <p:cNvPr id="60" name="Straight Connector 59"/>
          <p:cNvCxnSpPr/>
          <p:nvPr/>
        </p:nvCxnSpPr>
        <p:spPr>
          <a:xfrm flipV="1">
            <a:off x="975360" y="1820226"/>
            <a:ext cx="6621780" cy="2537460"/>
          </a:xfrm>
          <a:prstGeom prst="line">
            <a:avLst/>
          </a:prstGeom>
          <a:ln w="22225">
            <a:solidFill>
              <a:srgbClr val="8C0029"/>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14547" y="4036255"/>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2"/>
          <p:cNvSpPr>
            <a:spLocks noChangeArrowheads="1"/>
          </p:cNvSpPr>
          <p:nvPr/>
        </p:nvSpPr>
        <p:spPr bwMode="auto">
          <a:xfrm rot="16200000">
            <a:off x="-1633041" y="3616440"/>
            <a:ext cx="4156699" cy="212374"/>
          </a:xfrm>
          <a:prstGeom prst="rect">
            <a:avLst/>
          </a:prstGeom>
          <a:solidFill>
            <a:schemeClr val="bg1"/>
          </a:solidFill>
          <a:ln w="9525">
            <a:noFill/>
            <a:miter lim="800000"/>
            <a:headEnd/>
            <a:tailEnd/>
          </a:ln>
        </p:spPr>
        <p:txBody>
          <a:bodyPr lIns="92075" tIns="46038" rIns="92075" bIns="46038" anchor="ctr" anchorCtr="0"/>
          <a:lstStyle/>
          <a:p>
            <a:pPr lvl="0"/>
            <a:r>
              <a:rPr lang="en-US" sz="1200" b="1" dirty="0" smtClean="0">
                <a:latin typeface="Arial" pitchFamily="34" charset="0"/>
              </a:rPr>
              <a:t>                            Human Capital Stock</a:t>
            </a:r>
          </a:p>
        </p:txBody>
      </p:sp>
      <p:sp>
        <p:nvSpPr>
          <p:cNvPr id="62" name="Rectangle 61"/>
          <p:cNvSpPr/>
          <p:nvPr/>
        </p:nvSpPr>
        <p:spPr>
          <a:xfrm>
            <a:off x="624840" y="1219200"/>
            <a:ext cx="24384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58165" y="1343025"/>
            <a:ext cx="411480" cy="4991110"/>
          </a:xfrm>
          <a:prstGeom prst="rect">
            <a:avLst/>
          </a:prstGeom>
          <a:noFill/>
        </p:spPr>
        <p:txBody>
          <a:bodyPr wrap="square" rtlCol="0">
            <a:spAutoFit/>
          </a:bodyPr>
          <a:lstStyle/>
          <a:p>
            <a:pPr algn="r">
              <a:spcBef>
                <a:spcPts val="200"/>
              </a:spcBef>
            </a:pPr>
            <a:r>
              <a:rPr lang="en-US" sz="900" b="1" dirty="0" smtClean="0"/>
              <a:t>70%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60%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50%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40%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30%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20%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10%</a:t>
            </a:r>
          </a:p>
          <a:p>
            <a:pPr algn="r">
              <a:spcBef>
                <a:spcPts val="200"/>
              </a:spcBef>
            </a:pPr>
            <a:endParaRPr lang="en-US" sz="900" b="1" dirty="0" smtClean="0"/>
          </a:p>
          <a:p>
            <a:pPr algn="r">
              <a:spcBef>
                <a:spcPts val="200"/>
              </a:spcBef>
            </a:pPr>
            <a:endParaRPr lang="en-US" sz="900" b="1" dirty="0" smtClean="0"/>
          </a:p>
          <a:p>
            <a:pPr algn="r">
              <a:spcBef>
                <a:spcPts val="200"/>
              </a:spcBef>
            </a:pPr>
            <a:endParaRPr lang="en-US" sz="900" b="1" dirty="0" smtClean="0"/>
          </a:p>
          <a:p>
            <a:pPr algn="r">
              <a:spcBef>
                <a:spcPts val="200"/>
              </a:spcBef>
            </a:pPr>
            <a:r>
              <a:rPr lang="en-US" sz="900" b="1" dirty="0" smtClean="0"/>
              <a:t>0%</a:t>
            </a:r>
          </a:p>
          <a:p>
            <a:pPr algn="r">
              <a:spcBef>
                <a:spcPts val="200"/>
              </a:spcBef>
            </a:pPr>
            <a:endParaRPr lang="en-US" sz="900" b="1" dirty="0"/>
          </a:p>
        </p:txBody>
      </p:sp>
      <p:sp>
        <p:nvSpPr>
          <p:cNvPr id="45" name="Rectangle 44"/>
          <p:cNvSpPr/>
          <p:nvPr/>
        </p:nvSpPr>
        <p:spPr>
          <a:xfrm>
            <a:off x="1706560" y="3783049"/>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58848" y="4924461"/>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39798" y="4295811"/>
            <a:ext cx="109728" cy="109728"/>
          </a:xfrm>
          <a:prstGeom prst="rect">
            <a:avLst/>
          </a:prstGeom>
          <a:solidFill>
            <a:srgbClr val="29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2"/>
          <p:cNvSpPr>
            <a:spLocks noChangeArrowheads="1"/>
          </p:cNvSpPr>
          <p:nvPr/>
        </p:nvSpPr>
        <p:spPr bwMode="auto">
          <a:xfrm>
            <a:off x="677775" y="4299611"/>
            <a:ext cx="281075" cy="152400"/>
          </a:xfrm>
          <a:prstGeom prst="rect">
            <a:avLst/>
          </a:prstGeom>
          <a:noFill/>
          <a:ln w="9525">
            <a:noFill/>
            <a:miter lim="800000"/>
            <a:headEnd/>
            <a:tailEnd/>
          </a:ln>
        </p:spPr>
        <p:txBody>
          <a:bodyPr lIns="0" tIns="0" rIns="0" bIns="0"/>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Erie</a:t>
            </a:r>
            <a:endParaRPr lang="en-US" sz="1000" b="1" dirty="0">
              <a:ln w="3175">
                <a:noFill/>
              </a:ln>
              <a:solidFill>
                <a:srgbClr val="295A8C"/>
              </a:solidFill>
              <a:latin typeface="Arial" pitchFamily="34" charset="0"/>
              <a:cs typeface="Arial" pitchFamily="34" charset="0"/>
            </a:endParaRPr>
          </a:p>
        </p:txBody>
      </p:sp>
      <p:sp>
        <p:nvSpPr>
          <p:cNvPr id="63" name="Rectangle 62"/>
          <p:cNvSpPr/>
          <p:nvPr/>
        </p:nvSpPr>
        <p:spPr>
          <a:xfrm>
            <a:off x="1821657" y="3669506"/>
            <a:ext cx="597694" cy="1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2"/>
          <p:cNvSpPr>
            <a:spLocks noChangeArrowheads="1"/>
          </p:cNvSpPr>
          <p:nvPr/>
        </p:nvSpPr>
        <p:spPr bwMode="auto">
          <a:xfrm>
            <a:off x="1702519" y="3687598"/>
            <a:ext cx="824000" cy="152400"/>
          </a:xfrm>
          <a:prstGeom prst="rect">
            <a:avLst/>
          </a:prstGeom>
          <a:noFill/>
          <a:ln w="9525">
            <a:noFill/>
            <a:miter lim="800000"/>
            <a:headEnd/>
            <a:tailEnd/>
          </a:ln>
        </p:spPr>
        <p:txBody>
          <a:bodyPr lIns="0" tIns="0" rIns="0" bIns="0"/>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Philadelphia</a:t>
            </a:r>
            <a:endParaRPr lang="en-US" sz="1000" b="1" dirty="0">
              <a:ln w="3175">
                <a:noFill/>
              </a:ln>
              <a:solidFill>
                <a:srgbClr val="295A8C"/>
              </a:solidFill>
              <a:latin typeface="Arial" pitchFamily="34" charset="0"/>
              <a:cs typeface="Arial" pitchFamily="34" charset="0"/>
            </a:endParaRPr>
          </a:p>
        </p:txBody>
      </p:sp>
      <p:sp>
        <p:nvSpPr>
          <p:cNvPr id="64" name="Rectangle 63"/>
          <p:cNvSpPr/>
          <p:nvPr/>
        </p:nvSpPr>
        <p:spPr>
          <a:xfrm>
            <a:off x="2238376" y="4055745"/>
            <a:ext cx="80962" cy="12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p:cNvSpPr>
            <a:spLocks noChangeArrowheads="1"/>
          </p:cNvSpPr>
          <p:nvPr/>
        </p:nvSpPr>
        <p:spPr bwMode="auto">
          <a:xfrm>
            <a:off x="2239875" y="4080535"/>
            <a:ext cx="665250" cy="152400"/>
          </a:xfrm>
          <a:prstGeom prst="rect">
            <a:avLst/>
          </a:prstGeom>
          <a:noFill/>
          <a:ln w="9525">
            <a:noFill/>
            <a:miter lim="800000"/>
            <a:headEnd/>
            <a:tailEnd/>
          </a:ln>
        </p:spPr>
        <p:txBody>
          <a:bodyPr lIns="0" tIns="0" rIns="0" bIns="0"/>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Pittsburgh</a:t>
            </a:r>
            <a:endParaRPr lang="en-US" sz="1000" b="1" dirty="0">
              <a:ln w="3175">
                <a:noFill/>
              </a:ln>
              <a:solidFill>
                <a:srgbClr val="295A8C"/>
              </a:solidFill>
              <a:latin typeface="Arial" pitchFamily="34" charset="0"/>
              <a:cs typeface="Arial" pitchFamily="34" charset="0"/>
            </a:endParaRPr>
          </a:p>
        </p:txBody>
      </p:sp>
      <p:sp>
        <p:nvSpPr>
          <p:cNvPr id="65" name="Rectangle 64"/>
          <p:cNvSpPr/>
          <p:nvPr/>
        </p:nvSpPr>
        <p:spPr>
          <a:xfrm>
            <a:off x="1193006" y="4957763"/>
            <a:ext cx="185738" cy="12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2"/>
          <p:cNvSpPr>
            <a:spLocks noChangeArrowheads="1"/>
          </p:cNvSpPr>
          <p:nvPr/>
        </p:nvSpPr>
        <p:spPr bwMode="auto">
          <a:xfrm>
            <a:off x="1075443" y="4981446"/>
            <a:ext cx="341400" cy="152400"/>
          </a:xfrm>
          <a:prstGeom prst="rect">
            <a:avLst/>
          </a:prstGeom>
          <a:noFill/>
          <a:ln w="9525">
            <a:noFill/>
            <a:miter lim="800000"/>
            <a:headEnd/>
            <a:tailEnd/>
          </a:ln>
        </p:spPr>
        <p:txBody>
          <a:bodyPr lIns="0" tIns="0" rIns="0" bIns="0"/>
          <a:lstStyle/>
          <a:p>
            <a:pPr algn="l" eaLnBrk="0" hangingPunct="0">
              <a:lnSpc>
                <a:spcPct val="70000"/>
              </a:lnSpc>
              <a:spcBef>
                <a:spcPct val="20000"/>
              </a:spcBef>
              <a:buFont typeface="Symbol" pitchFamily="18" charset="2"/>
              <a:buNone/>
            </a:pPr>
            <a:r>
              <a:rPr lang="en-US" sz="1000" b="1" dirty="0" smtClean="0">
                <a:ln w="3175">
                  <a:noFill/>
                </a:ln>
                <a:solidFill>
                  <a:srgbClr val="295A8C"/>
                </a:solidFill>
                <a:latin typeface="Arial" pitchFamily="34" charset="0"/>
                <a:cs typeface="Arial" pitchFamily="34" charset="0"/>
              </a:rPr>
              <a:t>Flint</a:t>
            </a:r>
            <a:endParaRPr lang="en-US" sz="1000" b="1" dirty="0">
              <a:ln w="3175">
                <a:noFill/>
              </a:ln>
              <a:solidFill>
                <a:srgbClr val="295A8C"/>
              </a:solidFill>
              <a:latin typeface="Arial" pitchFamily="34" charset="0"/>
              <a:cs typeface="Arial" pitchFamily="34" charset="0"/>
            </a:endParaRPr>
          </a:p>
        </p:txBody>
      </p:sp>
      <p:sp>
        <p:nvSpPr>
          <p:cNvPr id="52" name="Rectangle 12"/>
          <p:cNvSpPr>
            <a:spLocks noChangeArrowheads="1"/>
          </p:cNvSpPr>
          <p:nvPr/>
        </p:nvSpPr>
        <p:spPr bwMode="auto">
          <a:xfrm>
            <a:off x="4817889" y="4487474"/>
            <a:ext cx="3526972" cy="835703"/>
          </a:xfrm>
          <a:prstGeom prst="rect">
            <a:avLst/>
          </a:prstGeom>
          <a:solidFill>
            <a:schemeClr val="bg1"/>
          </a:solidFill>
          <a:ln w="25400">
            <a:solidFill>
              <a:srgbClr val="295A8C"/>
            </a:solidFill>
            <a:miter lim="800000"/>
            <a:headEnd/>
            <a:tailEnd/>
          </a:ln>
        </p:spPr>
        <p:txBody>
          <a:bodyPr lIns="92075" tIns="46038" rIns="92075" bIns="46038" anchor="ctr" anchorCtr="0"/>
          <a:lstStyle/>
          <a:p>
            <a:pPr algn="ctr" eaLnBrk="0" hangingPunct="0">
              <a:spcBef>
                <a:spcPts val="0"/>
              </a:spcBef>
              <a:buFont typeface="Symbol" pitchFamily="18" charset="2"/>
              <a:buNone/>
            </a:pPr>
            <a:r>
              <a:rPr lang="en-US" b="1" dirty="0" smtClean="0">
                <a:ln w="3175">
                  <a:noFill/>
                </a:ln>
                <a:latin typeface="Arial" pitchFamily="34" charset="0"/>
                <a:cs typeface="Arial" pitchFamily="34" charset="0"/>
              </a:rPr>
              <a:t>Doubling of research intensity associated with 4 to 9 percent increase in human capital</a:t>
            </a:r>
            <a:endParaRPr lang="en-US" b="1" dirty="0">
              <a:ln w="3175">
                <a:noFill/>
              </a:ln>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3"/>
          <p:cNvSpPr>
            <a:spLocks noChangeArrowheads="1"/>
          </p:cNvSpPr>
          <p:nvPr/>
        </p:nvSpPr>
        <p:spPr bwMode="auto">
          <a:xfrm>
            <a:off x="1572768" y="6110972"/>
            <a:ext cx="5818632" cy="205005"/>
          </a:xfrm>
          <a:prstGeom prst="rect">
            <a:avLst/>
          </a:prstGeom>
          <a:solidFill>
            <a:srgbClr val="E1E1E1"/>
          </a:solidFill>
          <a:ln w="9525">
            <a:noFill/>
            <a:miter lim="800000"/>
            <a:headEnd/>
            <a:tailEnd/>
          </a:ln>
        </p:spPr>
        <p:txBody>
          <a:bodyPr wrap="none" anchor="ctr"/>
          <a:lstStyle/>
          <a:p>
            <a:endParaRPr lang="en-US"/>
          </a:p>
        </p:txBody>
      </p:sp>
      <p:sp>
        <p:nvSpPr>
          <p:cNvPr id="18" name="Rectangle 63"/>
          <p:cNvSpPr>
            <a:spLocks noChangeArrowheads="1"/>
          </p:cNvSpPr>
          <p:nvPr/>
        </p:nvSpPr>
        <p:spPr bwMode="auto">
          <a:xfrm>
            <a:off x="1572768" y="3832279"/>
            <a:ext cx="5818632" cy="2242398"/>
          </a:xfrm>
          <a:prstGeom prst="rect">
            <a:avLst/>
          </a:prstGeom>
          <a:solidFill>
            <a:srgbClr val="E1E1E1"/>
          </a:solidFill>
          <a:ln w="9525">
            <a:noFill/>
            <a:miter lim="800000"/>
            <a:headEnd/>
            <a:tailEnd/>
          </a:ln>
        </p:spPr>
        <p:txBody>
          <a:bodyPr wrap="none" anchor="ctr"/>
          <a:lstStyle/>
          <a:p>
            <a:endParaRPr lang="en-US"/>
          </a:p>
        </p:txBody>
      </p:sp>
      <p:sp>
        <p:nvSpPr>
          <p:cNvPr id="17" name="Rectangle 63"/>
          <p:cNvSpPr>
            <a:spLocks noChangeArrowheads="1"/>
          </p:cNvSpPr>
          <p:nvPr/>
        </p:nvSpPr>
        <p:spPr bwMode="auto">
          <a:xfrm>
            <a:off x="1572768" y="1763027"/>
            <a:ext cx="5818632" cy="2032000"/>
          </a:xfrm>
          <a:prstGeom prst="rect">
            <a:avLst/>
          </a:prstGeom>
          <a:solidFill>
            <a:srgbClr val="E1E1E1"/>
          </a:solidFill>
          <a:ln w="9525">
            <a:noFill/>
            <a:miter lim="800000"/>
            <a:headEnd/>
            <a:tailEnd/>
          </a:ln>
        </p:spPr>
        <p:txBody>
          <a:bodyPr wrap="none" anchor="ctr"/>
          <a:lstStyle/>
          <a:p>
            <a:endParaRPr lang="en-US"/>
          </a:p>
        </p:txBody>
      </p:sp>
      <p:sp>
        <p:nvSpPr>
          <p:cNvPr id="7" name="TextBox 6"/>
          <p:cNvSpPr txBox="1"/>
          <p:nvPr/>
        </p:nvSpPr>
        <p:spPr>
          <a:xfrm>
            <a:off x="6249029" y="1498447"/>
            <a:ext cx="1060450" cy="296428"/>
          </a:xfrm>
          <a:prstGeom prst="rect">
            <a:avLst/>
          </a:prstGeom>
          <a:noFill/>
        </p:spPr>
        <p:txBody>
          <a:bodyPr wrap="square" rtlCol="0">
            <a:spAutoFit/>
          </a:bodyPr>
          <a:lstStyle/>
          <a:p>
            <a:pPr algn="l"/>
            <a:r>
              <a:rPr lang="en-US" sz="1400" b="1" dirty="0" smtClean="0"/>
              <a:t>% with BA              </a:t>
            </a:r>
            <a:endParaRPr lang="en-US" sz="1400" b="1" dirty="0"/>
          </a:p>
        </p:txBody>
      </p:sp>
      <p:sp>
        <p:nvSpPr>
          <p:cNvPr id="9" name="Rectangle 3"/>
          <p:cNvSpPr>
            <a:spLocks noChangeArrowheads="1"/>
          </p:cNvSpPr>
          <p:nvPr/>
        </p:nvSpPr>
        <p:spPr bwMode="auto">
          <a:xfrm>
            <a:off x="6367228" y="1761308"/>
            <a:ext cx="660400" cy="4775198"/>
          </a:xfrm>
          <a:prstGeom prst="rect">
            <a:avLst/>
          </a:prstGeom>
          <a:noFill/>
          <a:ln w="9525">
            <a:noFill/>
            <a:miter lim="800000"/>
            <a:headEnd/>
            <a:tailEnd/>
          </a:ln>
        </p:spPr>
        <p:txBody>
          <a:bodyPr/>
          <a:lstStyle/>
          <a:p>
            <a:pPr marL="342900" indent="-342900" algn="r">
              <a:lnSpc>
                <a:spcPct val="100000"/>
              </a:lnSpc>
              <a:spcBef>
                <a:spcPts val="100"/>
              </a:spcBef>
              <a:buClr>
                <a:srgbClr val="2392D1"/>
              </a:buClr>
              <a:buSzPct val="150000"/>
            </a:pPr>
            <a:r>
              <a:rPr lang="en-US" sz="1200" b="1" dirty="0" smtClean="0">
                <a:solidFill>
                  <a:srgbClr val="8C0029"/>
                </a:solidFill>
              </a:rPr>
              <a:t>76.3</a:t>
            </a:r>
          </a:p>
          <a:p>
            <a:pPr marL="342900" indent="-342900" algn="r">
              <a:lnSpc>
                <a:spcPct val="100000"/>
              </a:lnSpc>
              <a:spcBef>
                <a:spcPts val="100"/>
              </a:spcBef>
              <a:buClr>
                <a:srgbClr val="2392D1"/>
              </a:buClr>
              <a:buSzPct val="150000"/>
            </a:pPr>
            <a:r>
              <a:rPr lang="en-US" sz="1200" b="1" dirty="0" smtClean="0">
                <a:solidFill>
                  <a:srgbClr val="8C0029"/>
                </a:solidFill>
              </a:rPr>
              <a:t>76.1</a:t>
            </a:r>
          </a:p>
          <a:p>
            <a:pPr marL="342900" indent="-342900" algn="r">
              <a:lnSpc>
                <a:spcPct val="100000"/>
              </a:lnSpc>
              <a:spcBef>
                <a:spcPts val="100"/>
              </a:spcBef>
              <a:buClr>
                <a:srgbClr val="2392D1"/>
              </a:buClr>
              <a:buSzPct val="150000"/>
            </a:pPr>
            <a:r>
              <a:rPr lang="en-US" sz="1200" b="1" dirty="0" smtClean="0">
                <a:solidFill>
                  <a:srgbClr val="8C0029"/>
                </a:solidFill>
              </a:rPr>
              <a:t>73.5</a:t>
            </a:r>
            <a:endParaRPr lang="en-US" sz="900" b="1" dirty="0" smtClean="0">
              <a:solidFill>
                <a:srgbClr val="8C0029"/>
              </a:solidFill>
            </a:endParaRPr>
          </a:p>
          <a:p>
            <a:pPr marL="342900" indent="-342900" algn="r">
              <a:lnSpc>
                <a:spcPct val="100000"/>
              </a:lnSpc>
              <a:spcBef>
                <a:spcPts val="100"/>
              </a:spcBef>
              <a:buClr>
                <a:srgbClr val="2392D1"/>
              </a:buClr>
              <a:buSzPct val="150000"/>
            </a:pPr>
            <a:r>
              <a:rPr lang="en-US" sz="1200" b="1" dirty="0" smtClean="0">
                <a:solidFill>
                  <a:srgbClr val="8C0029"/>
                </a:solidFill>
              </a:rPr>
              <a:t>66.9</a:t>
            </a:r>
          </a:p>
          <a:p>
            <a:pPr marL="342900" indent="-342900" algn="r">
              <a:lnSpc>
                <a:spcPct val="100000"/>
              </a:lnSpc>
              <a:spcBef>
                <a:spcPts val="100"/>
              </a:spcBef>
              <a:buClr>
                <a:srgbClr val="2392D1"/>
              </a:buClr>
              <a:buSzPct val="150000"/>
            </a:pPr>
            <a:r>
              <a:rPr lang="en-US" sz="1200" b="1" dirty="0" smtClean="0">
                <a:solidFill>
                  <a:srgbClr val="8C0029"/>
                </a:solidFill>
              </a:rPr>
              <a:t>63.2</a:t>
            </a:r>
          </a:p>
          <a:p>
            <a:pPr marL="342900" indent="-342900" algn="r">
              <a:lnSpc>
                <a:spcPct val="100000"/>
              </a:lnSpc>
              <a:spcBef>
                <a:spcPts val="100"/>
              </a:spcBef>
              <a:buClr>
                <a:srgbClr val="2392D1"/>
              </a:buClr>
              <a:buSzPct val="150000"/>
            </a:pPr>
            <a:r>
              <a:rPr lang="en-US" sz="1200" b="1" dirty="0" smtClean="0">
                <a:solidFill>
                  <a:srgbClr val="8C0029"/>
                </a:solidFill>
              </a:rPr>
              <a:t>60.2</a:t>
            </a:r>
          </a:p>
          <a:p>
            <a:pPr marL="342900" indent="-342900" algn="r">
              <a:lnSpc>
                <a:spcPct val="100000"/>
              </a:lnSpc>
              <a:spcBef>
                <a:spcPts val="100"/>
              </a:spcBef>
              <a:buClr>
                <a:srgbClr val="2392D1"/>
              </a:buClr>
              <a:buSzPct val="150000"/>
            </a:pPr>
            <a:r>
              <a:rPr lang="en-US" sz="1200" b="1" dirty="0" smtClean="0">
                <a:solidFill>
                  <a:srgbClr val="8C0029"/>
                </a:solidFill>
              </a:rPr>
              <a:t>58.8</a:t>
            </a:r>
          </a:p>
          <a:p>
            <a:pPr marL="342900" indent="-342900" algn="r">
              <a:lnSpc>
                <a:spcPct val="100000"/>
              </a:lnSpc>
              <a:spcBef>
                <a:spcPts val="100"/>
              </a:spcBef>
              <a:buClr>
                <a:srgbClr val="2392D1"/>
              </a:buClr>
              <a:buSzPct val="150000"/>
            </a:pPr>
            <a:r>
              <a:rPr lang="en-US" sz="1200" b="1" dirty="0" smtClean="0">
                <a:solidFill>
                  <a:srgbClr val="8C0029"/>
                </a:solidFill>
              </a:rPr>
              <a:t>54.4</a:t>
            </a:r>
          </a:p>
          <a:p>
            <a:pPr marL="342900" indent="-342900" algn="r">
              <a:lnSpc>
                <a:spcPct val="100000"/>
              </a:lnSpc>
              <a:spcBef>
                <a:spcPts val="100"/>
              </a:spcBef>
              <a:buClr>
                <a:srgbClr val="2392D1"/>
              </a:buClr>
              <a:buSzPct val="150000"/>
            </a:pPr>
            <a:r>
              <a:rPr lang="en-US" sz="1200" b="1" dirty="0" smtClean="0">
                <a:solidFill>
                  <a:srgbClr val="8C0029"/>
                </a:solidFill>
              </a:rPr>
              <a:t>51.3</a:t>
            </a:r>
          </a:p>
          <a:p>
            <a:pPr marL="342900" indent="-342900" algn="r">
              <a:lnSpc>
                <a:spcPct val="100000"/>
              </a:lnSpc>
              <a:spcBef>
                <a:spcPts val="100"/>
              </a:spcBef>
              <a:buClr>
                <a:srgbClr val="2392D1"/>
              </a:buClr>
              <a:buSzPct val="150000"/>
            </a:pPr>
            <a:r>
              <a:rPr lang="en-US" sz="1200" b="1" dirty="0" smtClean="0">
                <a:solidFill>
                  <a:srgbClr val="8C0029"/>
                </a:solidFill>
              </a:rPr>
              <a:t>48.8</a:t>
            </a:r>
          </a:p>
          <a:p>
            <a:pPr marL="342900" indent="-342900" algn="r">
              <a:lnSpc>
                <a:spcPct val="100000"/>
              </a:lnSpc>
              <a:spcBef>
                <a:spcPts val="100"/>
              </a:spcBef>
              <a:buClr>
                <a:srgbClr val="2392D1"/>
              </a:buClr>
              <a:buSzPct val="150000"/>
            </a:pPr>
            <a:endParaRPr lang="en-US" sz="600" dirty="0" smtClean="0"/>
          </a:p>
          <a:p>
            <a:pPr marL="342900" indent="-342900" algn="r">
              <a:lnSpc>
                <a:spcPct val="100000"/>
              </a:lnSpc>
              <a:spcBef>
                <a:spcPts val="100"/>
              </a:spcBef>
              <a:buClr>
                <a:srgbClr val="2392D1"/>
              </a:buClr>
              <a:buSzPct val="150000"/>
            </a:pPr>
            <a:r>
              <a:rPr lang="en-US" sz="1200" b="1" dirty="0" smtClean="0">
                <a:solidFill>
                  <a:srgbClr val="295A8C"/>
                </a:solidFill>
              </a:rPr>
              <a:t>23.6</a:t>
            </a:r>
          </a:p>
          <a:p>
            <a:pPr marL="342900" indent="-342900" algn="r">
              <a:lnSpc>
                <a:spcPct val="100000"/>
              </a:lnSpc>
              <a:spcBef>
                <a:spcPts val="100"/>
              </a:spcBef>
              <a:buClr>
                <a:srgbClr val="2392D1"/>
              </a:buClr>
              <a:buSzPct val="150000"/>
            </a:pPr>
            <a:r>
              <a:rPr lang="en-US" sz="1200" b="1" dirty="0" smtClean="0">
                <a:solidFill>
                  <a:srgbClr val="295A8C"/>
                </a:solidFill>
              </a:rPr>
              <a:t>19.4</a:t>
            </a:r>
          </a:p>
          <a:p>
            <a:pPr marL="342900" indent="-342900" algn="r">
              <a:lnSpc>
                <a:spcPct val="100000"/>
              </a:lnSpc>
              <a:spcBef>
                <a:spcPts val="100"/>
              </a:spcBef>
              <a:buClr>
                <a:srgbClr val="2392D1"/>
              </a:buClr>
              <a:buSzPct val="150000"/>
            </a:pPr>
            <a:r>
              <a:rPr lang="en-US" sz="1200" b="1" dirty="0" smtClean="0">
                <a:solidFill>
                  <a:srgbClr val="295A8C"/>
                </a:solidFill>
              </a:rPr>
              <a:t>15.5</a:t>
            </a:r>
          </a:p>
          <a:p>
            <a:pPr marL="342900" indent="-342900" algn="r">
              <a:lnSpc>
                <a:spcPct val="100000"/>
              </a:lnSpc>
              <a:spcBef>
                <a:spcPts val="100"/>
              </a:spcBef>
              <a:buClr>
                <a:srgbClr val="2392D1"/>
              </a:buClr>
              <a:buSzPct val="150000"/>
            </a:pPr>
            <a:r>
              <a:rPr lang="en-US" sz="1200" b="1" dirty="0" smtClean="0">
                <a:solidFill>
                  <a:srgbClr val="295A8C"/>
                </a:solidFill>
              </a:rPr>
              <a:t>12.3</a:t>
            </a:r>
          </a:p>
          <a:p>
            <a:pPr marL="342900" indent="-342900" algn="r">
              <a:lnSpc>
                <a:spcPct val="100000"/>
              </a:lnSpc>
              <a:spcBef>
                <a:spcPts val="100"/>
              </a:spcBef>
              <a:buClr>
                <a:srgbClr val="2392D1"/>
              </a:buClr>
              <a:buSzPct val="150000"/>
            </a:pPr>
            <a:r>
              <a:rPr lang="en-US" sz="1200" b="1" dirty="0" smtClean="0">
                <a:solidFill>
                  <a:srgbClr val="295A8C"/>
                </a:solidFill>
              </a:rPr>
              <a:t>8.8</a:t>
            </a:r>
          </a:p>
          <a:p>
            <a:pPr marL="342900" indent="-342900" algn="r">
              <a:lnSpc>
                <a:spcPct val="100000"/>
              </a:lnSpc>
              <a:spcBef>
                <a:spcPts val="100"/>
              </a:spcBef>
              <a:buClr>
                <a:srgbClr val="2392D1"/>
              </a:buClr>
              <a:buSzPct val="150000"/>
            </a:pPr>
            <a:r>
              <a:rPr lang="en-US" sz="1200" b="1" dirty="0" smtClean="0">
                <a:solidFill>
                  <a:srgbClr val="295A8C"/>
                </a:solidFill>
              </a:rPr>
              <a:t>6.8</a:t>
            </a:r>
          </a:p>
          <a:p>
            <a:pPr marL="342900" indent="-342900" algn="r">
              <a:lnSpc>
                <a:spcPct val="100000"/>
              </a:lnSpc>
              <a:spcBef>
                <a:spcPts val="100"/>
              </a:spcBef>
              <a:buClr>
                <a:srgbClr val="2392D1"/>
              </a:buClr>
              <a:buSzPct val="150000"/>
            </a:pPr>
            <a:r>
              <a:rPr lang="en-US" sz="1200" b="1" dirty="0" smtClean="0">
                <a:solidFill>
                  <a:srgbClr val="295A8C"/>
                </a:solidFill>
              </a:rPr>
              <a:t>6.2</a:t>
            </a:r>
          </a:p>
          <a:p>
            <a:pPr marL="342900" indent="-342900" algn="r">
              <a:lnSpc>
                <a:spcPct val="100000"/>
              </a:lnSpc>
              <a:spcBef>
                <a:spcPts val="100"/>
              </a:spcBef>
              <a:buClr>
                <a:srgbClr val="2392D1"/>
              </a:buClr>
              <a:buSzPct val="150000"/>
            </a:pPr>
            <a:r>
              <a:rPr lang="en-US" sz="1200" b="1" dirty="0" smtClean="0">
                <a:solidFill>
                  <a:srgbClr val="295A8C"/>
                </a:solidFill>
              </a:rPr>
              <a:t>6.1</a:t>
            </a:r>
          </a:p>
          <a:p>
            <a:pPr marL="342900" indent="-342900" algn="r">
              <a:lnSpc>
                <a:spcPct val="100000"/>
              </a:lnSpc>
              <a:spcBef>
                <a:spcPts val="100"/>
              </a:spcBef>
              <a:buClr>
                <a:srgbClr val="2392D1"/>
              </a:buClr>
              <a:buSzPct val="150000"/>
            </a:pPr>
            <a:r>
              <a:rPr lang="en-US" sz="1200" b="1" dirty="0" smtClean="0">
                <a:solidFill>
                  <a:srgbClr val="295A8C"/>
                </a:solidFill>
              </a:rPr>
              <a:t>5.9</a:t>
            </a:r>
          </a:p>
          <a:p>
            <a:pPr marL="342900" indent="-342900" algn="r">
              <a:lnSpc>
                <a:spcPct val="100000"/>
              </a:lnSpc>
              <a:spcBef>
                <a:spcPts val="100"/>
              </a:spcBef>
              <a:buClr>
                <a:srgbClr val="2392D1"/>
              </a:buClr>
              <a:buSzPct val="150000"/>
            </a:pPr>
            <a:r>
              <a:rPr lang="en-US" sz="1200" b="1" dirty="0" smtClean="0">
                <a:solidFill>
                  <a:srgbClr val="295A8C"/>
                </a:solidFill>
              </a:rPr>
              <a:t>5.4</a:t>
            </a:r>
          </a:p>
          <a:p>
            <a:pPr marL="342900" indent="-342900" algn="r">
              <a:lnSpc>
                <a:spcPct val="100000"/>
              </a:lnSpc>
              <a:spcBef>
                <a:spcPts val="100"/>
              </a:spcBef>
              <a:buClr>
                <a:srgbClr val="2392D1"/>
              </a:buClr>
              <a:buSzPct val="150000"/>
            </a:pPr>
            <a:r>
              <a:rPr lang="en-US" sz="1200" b="1" dirty="0" smtClean="0">
                <a:solidFill>
                  <a:srgbClr val="295A8C"/>
                </a:solidFill>
              </a:rPr>
              <a:t>5.1</a:t>
            </a:r>
          </a:p>
          <a:p>
            <a:pPr marL="342900" indent="-342900" algn="r">
              <a:lnSpc>
                <a:spcPct val="100000"/>
              </a:lnSpc>
              <a:spcBef>
                <a:spcPts val="100"/>
              </a:spcBef>
              <a:buClr>
                <a:srgbClr val="2392D1"/>
              </a:buClr>
              <a:buSzPct val="150000"/>
            </a:pPr>
            <a:endParaRPr lang="en-US" sz="600" dirty="0" smtClean="0"/>
          </a:p>
          <a:p>
            <a:pPr marL="342900" indent="-342900" algn="r">
              <a:lnSpc>
                <a:spcPct val="100000"/>
              </a:lnSpc>
              <a:spcBef>
                <a:spcPts val="100"/>
              </a:spcBef>
              <a:buClr>
                <a:srgbClr val="2392D1"/>
              </a:buClr>
              <a:buSzPct val="150000"/>
            </a:pPr>
            <a:r>
              <a:rPr lang="en-US" sz="1200" b="1" dirty="0" smtClean="0"/>
              <a:t>26.4</a:t>
            </a:r>
          </a:p>
          <a:p>
            <a:pPr marL="342900" indent="-342900" algn="l">
              <a:lnSpc>
                <a:spcPct val="100000"/>
              </a:lnSpc>
              <a:spcBef>
                <a:spcPts val="100"/>
              </a:spcBef>
              <a:buClr>
                <a:srgbClr val="2392D1"/>
              </a:buClr>
              <a:buSzPct val="150000"/>
            </a:pPr>
            <a:r>
              <a:rPr lang="en-US" sz="1200" dirty="0" smtClean="0"/>
              <a:t>	</a:t>
            </a:r>
          </a:p>
        </p:txBody>
      </p:sp>
      <p:sp>
        <p:nvSpPr>
          <p:cNvPr id="10" name="Rectangle 3"/>
          <p:cNvSpPr>
            <a:spLocks noChangeArrowheads="1"/>
          </p:cNvSpPr>
          <p:nvPr/>
        </p:nvSpPr>
        <p:spPr bwMode="auto">
          <a:xfrm>
            <a:off x="2690578" y="1761867"/>
            <a:ext cx="3556000" cy="4775198"/>
          </a:xfrm>
          <a:prstGeom prst="rect">
            <a:avLst/>
          </a:prstGeom>
          <a:noFill/>
          <a:ln w="9525">
            <a:noFill/>
            <a:miter lim="800000"/>
            <a:headEnd/>
            <a:tailEnd/>
          </a:ln>
        </p:spPr>
        <p:txBody>
          <a:bodyPr/>
          <a:lstStyle/>
          <a:p>
            <a:pPr marL="342900" indent="-342900" algn="l">
              <a:lnSpc>
                <a:spcPct val="100000"/>
              </a:lnSpc>
              <a:spcBef>
                <a:spcPts val="100"/>
              </a:spcBef>
              <a:buClr>
                <a:srgbClr val="2392D1"/>
              </a:buClr>
              <a:buSzPct val="150000"/>
            </a:pPr>
            <a:r>
              <a:rPr lang="en-US" sz="1200" b="1" dirty="0" smtClean="0">
                <a:solidFill>
                  <a:srgbClr val="8C0029"/>
                </a:solidFill>
              </a:rPr>
              <a:t>Life, Physical, and Social Science </a:t>
            </a:r>
          </a:p>
          <a:p>
            <a:pPr marL="342900" indent="-342900" algn="l">
              <a:lnSpc>
                <a:spcPct val="100000"/>
              </a:lnSpc>
              <a:spcBef>
                <a:spcPts val="100"/>
              </a:spcBef>
              <a:buClr>
                <a:srgbClr val="2392D1"/>
              </a:buClr>
              <a:buSzPct val="150000"/>
            </a:pPr>
            <a:r>
              <a:rPr lang="en-US" sz="1200" b="1" dirty="0" smtClean="0">
                <a:solidFill>
                  <a:srgbClr val="8C0029"/>
                </a:solidFill>
              </a:rPr>
              <a:t>Legal </a:t>
            </a:r>
          </a:p>
          <a:p>
            <a:pPr marL="342900" indent="-342900" algn="l">
              <a:lnSpc>
                <a:spcPct val="100000"/>
              </a:lnSpc>
              <a:spcBef>
                <a:spcPts val="100"/>
              </a:spcBef>
              <a:buClr>
                <a:srgbClr val="2392D1"/>
              </a:buClr>
              <a:buSzPct val="150000"/>
            </a:pPr>
            <a:r>
              <a:rPr lang="en-US" sz="1200" b="1" dirty="0" smtClean="0">
                <a:solidFill>
                  <a:srgbClr val="8C0029"/>
                </a:solidFill>
              </a:rPr>
              <a:t>Education, Training and Library </a:t>
            </a:r>
            <a:endParaRPr lang="en-US" sz="900" b="1" dirty="0" smtClean="0">
              <a:solidFill>
                <a:srgbClr val="8C0029"/>
              </a:solidFill>
            </a:endParaRPr>
          </a:p>
          <a:p>
            <a:pPr marL="342900" indent="-342900" algn="l">
              <a:lnSpc>
                <a:spcPct val="100000"/>
              </a:lnSpc>
              <a:spcBef>
                <a:spcPts val="100"/>
              </a:spcBef>
              <a:buClr>
                <a:srgbClr val="2392D1"/>
              </a:buClr>
              <a:buSzPct val="150000"/>
            </a:pPr>
            <a:r>
              <a:rPr lang="en-US" sz="1200" b="1" dirty="0" smtClean="0">
                <a:solidFill>
                  <a:srgbClr val="8C0029"/>
                </a:solidFill>
              </a:rPr>
              <a:t>Community and Social Services </a:t>
            </a:r>
          </a:p>
          <a:p>
            <a:pPr marL="342900" indent="-342900" algn="l">
              <a:lnSpc>
                <a:spcPct val="100000"/>
              </a:lnSpc>
              <a:spcBef>
                <a:spcPts val="100"/>
              </a:spcBef>
              <a:buClr>
                <a:srgbClr val="2392D1"/>
              </a:buClr>
              <a:buSzPct val="150000"/>
            </a:pPr>
            <a:r>
              <a:rPr lang="en-US" sz="1200" b="1" dirty="0" smtClean="0">
                <a:solidFill>
                  <a:srgbClr val="8C0029"/>
                </a:solidFill>
              </a:rPr>
              <a:t>Computer and Mathematical </a:t>
            </a:r>
          </a:p>
          <a:p>
            <a:pPr marL="342900" indent="-342900" algn="l">
              <a:lnSpc>
                <a:spcPct val="100000"/>
              </a:lnSpc>
              <a:spcBef>
                <a:spcPts val="100"/>
              </a:spcBef>
              <a:buClr>
                <a:srgbClr val="2392D1"/>
              </a:buClr>
              <a:buSzPct val="150000"/>
            </a:pPr>
            <a:r>
              <a:rPr lang="en-US" sz="1200" b="1" dirty="0" smtClean="0">
                <a:solidFill>
                  <a:srgbClr val="8C0029"/>
                </a:solidFill>
              </a:rPr>
              <a:t>Architecture and Engineering </a:t>
            </a:r>
          </a:p>
          <a:p>
            <a:pPr marL="342900" indent="-342900" algn="l">
              <a:lnSpc>
                <a:spcPct val="100000"/>
              </a:lnSpc>
              <a:spcBef>
                <a:spcPts val="100"/>
              </a:spcBef>
              <a:buClr>
                <a:srgbClr val="2392D1"/>
              </a:buClr>
              <a:buSzPct val="150000"/>
            </a:pPr>
            <a:r>
              <a:rPr lang="en-US" sz="1200" b="1" dirty="0" smtClean="0">
                <a:solidFill>
                  <a:srgbClr val="8C0029"/>
                </a:solidFill>
              </a:rPr>
              <a:t>Business and Financial Operations </a:t>
            </a:r>
          </a:p>
          <a:p>
            <a:pPr marL="342900" indent="-342900" algn="l">
              <a:lnSpc>
                <a:spcPct val="100000"/>
              </a:lnSpc>
              <a:spcBef>
                <a:spcPts val="100"/>
              </a:spcBef>
              <a:buClr>
                <a:srgbClr val="2392D1"/>
              </a:buClr>
              <a:buSzPct val="150000"/>
            </a:pPr>
            <a:r>
              <a:rPr lang="en-US" sz="1200" b="1" dirty="0" smtClean="0">
                <a:solidFill>
                  <a:srgbClr val="8C0029"/>
                </a:solidFill>
              </a:rPr>
              <a:t>Healthcare Practitioners and Technicians</a:t>
            </a:r>
          </a:p>
          <a:p>
            <a:pPr marL="342900" indent="-342900" algn="l">
              <a:lnSpc>
                <a:spcPct val="100000"/>
              </a:lnSpc>
              <a:spcBef>
                <a:spcPts val="100"/>
              </a:spcBef>
              <a:buClr>
                <a:srgbClr val="2392D1"/>
              </a:buClr>
              <a:buSzPct val="150000"/>
            </a:pPr>
            <a:r>
              <a:rPr lang="en-US" sz="1200" b="1" dirty="0" smtClean="0">
                <a:solidFill>
                  <a:srgbClr val="8C0029"/>
                </a:solidFill>
              </a:rPr>
              <a:t>Arts, Design, Entertainment, Sports, &amp; Media </a:t>
            </a:r>
          </a:p>
          <a:p>
            <a:pPr marL="342900" indent="-342900" algn="l">
              <a:lnSpc>
                <a:spcPct val="100000"/>
              </a:lnSpc>
              <a:spcBef>
                <a:spcPts val="100"/>
              </a:spcBef>
              <a:buClr>
                <a:srgbClr val="2392D1"/>
              </a:buClr>
              <a:buSzPct val="150000"/>
            </a:pPr>
            <a:r>
              <a:rPr lang="en-US" sz="1200" b="1" dirty="0" smtClean="0">
                <a:solidFill>
                  <a:srgbClr val="8C0029"/>
                </a:solidFill>
              </a:rPr>
              <a:t>Management </a:t>
            </a:r>
          </a:p>
          <a:p>
            <a:pPr marL="342900" indent="-342900" algn="l">
              <a:lnSpc>
                <a:spcPct val="100000"/>
              </a:lnSpc>
              <a:spcBef>
                <a:spcPts val="100"/>
              </a:spcBef>
              <a:buClr>
                <a:srgbClr val="2392D1"/>
              </a:buClr>
              <a:buSzPct val="150000"/>
            </a:pPr>
            <a:endParaRPr lang="en-US" sz="600" dirty="0" smtClean="0"/>
          </a:p>
          <a:p>
            <a:pPr marL="342900" indent="-342900" algn="l">
              <a:lnSpc>
                <a:spcPct val="100000"/>
              </a:lnSpc>
              <a:spcBef>
                <a:spcPts val="100"/>
              </a:spcBef>
              <a:buClr>
                <a:srgbClr val="2392D1"/>
              </a:buClr>
              <a:buSzPct val="150000"/>
            </a:pPr>
            <a:r>
              <a:rPr lang="en-US" sz="1200" b="1" dirty="0" smtClean="0">
                <a:solidFill>
                  <a:srgbClr val="295A8C"/>
                </a:solidFill>
              </a:rPr>
              <a:t>Sales and Related </a:t>
            </a:r>
          </a:p>
          <a:p>
            <a:pPr marL="342900" indent="-342900" algn="l">
              <a:lnSpc>
                <a:spcPct val="100000"/>
              </a:lnSpc>
              <a:spcBef>
                <a:spcPts val="100"/>
              </a:spcBef>
              <a:buClr>
                <a:srgbClr val="2392D1"/>
              </a:buClr>
              <a:buSzPct val="150000"/>
            </a:pPr>
            <a:r>
              <a:rPr lang="en-US" sz="1200" b="1" dirty="0" smtClean="0">
                <a:solidFill>
                  <a:srgbClr val="295A8C"/>
                </a:solidFill>
              </a:rPr>
              <a:t>Protective Service </a:t>
            </a:r>
          </a:p>
          <a:p>
            <a:pPr marL="342900" indent="-342900" algn="l">
              <a:lnSpc>
                <a:spcPct val="100000"/>
              </a:lnSpc>
              <a:spcBef>
                <a:spcPts val="100"/>
              </a:spcBef>
              <a:buClr>
                <a:srgbClr val="2392D1"/>
              </a:buClr>
              <a:buSzPct val="150000"/>
            </a:pPr>
            <a:r>
              <a:rPr lang="en-US" sz="1200" b="1" dirty="0" smtClean="0">
                <a:solidFill>
                  <a:srgbClr val="295A8C"/>
                </a:solidFill>
              </a:rPr>
              <a:t>Office and Administrative Support </a:t>
            </a:r>
          </a:p>
          <a:p>
            <a:pPr marL="342900" indent="-342900" algn="l">
              <a:lnSpc>
                <a:spcPct val="100000"/>
              </a:lnSpc>
              <a:spcBef>
                <a:spcPts val="100"/>
              </a:spcBef>
              <a:buClr>
                <a:srgbClr val="2392D1"/>
              </a:buClr>
              <a:buSzPct val="150000"/>
            </a:pPr>
            <a:r>
              <a:rPr lang="en-US" sz="1200" b="1" dirty="0" smtClean="0">
                <a:solidFill>
                  <a:srgbClr val="295A8C"/>
                </a:solidFill>
              </a:rPr>
              <a:t>Personal Care and Service </a:t>
            </a:r>
          </a:p>
          <a:p>
            <a:pPr marL="342900" indent="-342900" algn="l">
              <a:lnSpc>
                <a:spcPct val="100000"/>
              </a:lnSpc>
              <a:spcBef>
                <a:spcPts val="100"/>
              </a:spcBef>
              <a:buClr>
                <a:srgbClr val="2392D1"/>
              </a:buClr>
              <a:buSzPct val="150000"/>
            </a:pPr>
            <a:r>
              <a:rPr lang="en-US" sz="1200" b="1" dirty="0" smtClean="0">
                <a:solidFill>
                  <a:srgbClr val="295A8C"/>
                </a:solidFill>
              </a:rPr>
              <a:t>Healthcare Support </a:t>
            </a:r>
          </a:p>
          <a:p>
            <a:pPr marL="342900" indent="-342900" algn="l">
              <a:lnSpc>
                <a:spcPct val="100000"/>
              </a:lnSpc>
              <a:spcBef>
                <a:spcPts val="100"/>
              </a:spcBef>
              <a:buClr>
                <a:srgbClr val="2392D1"/>
              </a:buClr>
              <a:buSzPct val="150000"/>
            </a:pPr>
            <a:r>
              <a:rPr lang="en-US" sz="1200" b="1" dirty="0" smtClean="0">
                <a:solidFill>
                  <a:srgbClr val="295A8C"/>
                </a:solidFill>
              </a:rPr>
              <a:t>Installation, Maintenance, and Repair </a:t>
            </a:r>
          </a:p>
          <a:p>
            <a:pPr marL="342900" indent="-342900" algn="l">
              <a:lnSpc>
                <a:spcPct val="100000"/>
              </a:lnSpc>
              <a:spcBef>
                <a:spcPts val="100"/>
              </a:spcBef>
              <a:buClr>
                <a:srgbClr val="2392D1"/>
              </a:buClr>
              <a:buSzPct val="150000"/>
            </a:pPr>
            <a:r>
              <a:rPr lang="en-US" sz="1200" b="1" dirty="0" smtClean="0">
                <a:solidFill>
                  <a:srgbClr val="295A8C"/>
                </a:solidFill>
              </a:rPr>
              <a:t>Production </a:t>
            </a:r>
          </a:p>
          <a:p>
            <a:pPr marL="342900" indent="-342900" algn="l">
              <a:lnSpc>
                <a:spcPct val="100000"/>
              </a:lnSpc>
              <a:spcBef>
                <a:spcPts val="100"/>
              </a:spcBef>
              <a:buClr>
                <a:srgbClr val="2392D1"/>
              </a:buClr>
              <a:buSzPct val="150000"/>
            </a:pPr>
            <a:r>
              <a:rPr lang="en-US" sz="1200" b="1" dirty="0" smtClean="0">
                <a:solidFill>
                  <a:srgbClr val="295A8C"/>
                </a:solidFill>
              </a:rPr>
              <a:t>Transportation and Material Moving </a:t>
            </a:r>
          </a:p>
          <a:p>
            <a:pPr marL="342900" indent="-342900" algn="l">
              <a:lnSpc>
                <a:spcPct val="100000"/>
              </a:lnSpc>
              <a:spcBef>
                <a:spcPts val="100"/>
              </a:spcBef>
              <a:buClr>
                <a:srgbClr val="2392D1"/>
              </a:buClr>
              <a:buSzPct val="150000"/>
            </a:pPr>
            <a:r>
              <a:rPr lang="en-US" sz="1200" b="1" dirty="0" smtClean="0">
                <a:solidFill>
                  <a:srgbClr val="295A8C"/>
                </a:solidFill>
              </a:rPr>
              <a:t>Food Preparation and Serving Related </a:t>
            </a:r>
          </a:p>
          <a:p>
            <a:pPr marL="342900" indent="-342900" algn="l">
              <a:lnSpc>
                <a:spcPct val="100000"/>
              </a:lnSpc>
              <a:spcBef>
                <a:spcPts val="100"/>
              </a:spcBef>
              <a:buClr>
                <a:srgbClr val="2392D1"/>
              </a:buClr>
              <a:buSzPct val="150000"/>
            </a:pPr>
            <a:r>
              <a:rPr lang="en-US" sz="1200" b="1" dirty="0" smtClean="0">
                <a:solidFill>
                  <a:srgbClr val="295A8C"/>
                </a:solidFill>
              </a:rPr>
              <a:t>Construction and Extraction </a:t>
            </a:r>
          </a:p>
          <a:p>
            <a:pPr marL="342900" indent="-342900" algn="l">
              <a:lnSpc>
                <a:spcPct val="100000"/>
              </a:lnSpc>
              <a:spcBef>
                <a:spcPts val="100"/>
              </a:spcBef>
              <a:buClr>
                <a:srgbClr val="2392D1"/>
              </a:buClr>
              <a:buSzPct val="150000"/>
            </a:pPr>
            <a:r>
              <a:rPr lang="en-US" sz="1200" b="1" dirty="0" smtClean="0">
                <a:solidFill>
                  <a:srgbClr val="295A8C"/>
                </a:solidFill>
              </a:rPr>
              <a:t>Building &amp; Grounds Cleaning, Maintenance </a:t>
            </a:r>
          </a:p>
          <a:p>
            <a:pPr marL="342900" indent="-342900" algn="l">
              <a:lnSpc>
                <a:spcPct val="100000"/>
              </a:lnSpc>
              <a:spcBef>
                <a:spcPts val="100"/>
              </a:spcBef>
              <a:buClr>
                <a:srgbClr val="2392D1"/>
              </a:buClr>
              <a:buSzPct val="150000"/>
            </a:pPr>
            <a:endParaRPr lang="en-US" sz="600" dirty="0" smtClean="0"/>
          </a:p>
          <a:p>
            <a:pPr marL="342900" indent="-342900" algn="l">
              <a:lnSpc>
                <a:spcPct val="100000"/>
              </a:lnSpc>
              <a:spcBef>
                <a:spcPts val="100"/>
              </a:spcBef>
              <a:buClr>
                <a:srgbClr val="2392D1"/>
              </a:buClr>
              <a:buSzPct val="150000"/>
            </a:pPr>
            <a:r>
              <a:rPr lang="en-US" sz="1200" b="1" dirty="0" smtClean="0"/>
              <a:t>TOTAL AMONG ALL OCCUPATIONS</a:t>
            </a:r>
          </a:p>
          <a:p>
            <a:pPr marL="342900" indent="-342900" algn="l">
              <a:lnSpc>
                <a:spcPct val="100000"/>
              </a:lnSpc>
              <a:spcBef>
                <a:spcPts val="100"/>
              </a:spcBef>
              <a:buClr>
                <a:srgbClr val="2392D1"/>
              </a:buClr>
              <a:buSzPct val="150000"/>
            </a:pPr>
            <a:r>
              <a:rPr lang="en-US" sz="1200" dirty="0" smtClean="0"/>
              <a:t>	</a:t>
            </a:r>
          </a:p>
        </p:txBody>
      </p:sp>
      <p:sp>
        <p:nvSpPr>
          <p:cNvPr id="22" name="Rectangle 21"/>
          <p:cNvSpPr/>
          <p:nvPr/>
        </p:nvSpPr>
        <p:spPr>
          <a:xfrm>
            <a:off x="1752411" y="2582452"/>
            <a:ext cx="665922" cy="705679"/>
          </a:xfrm>
          <a:prstGeom prst="rect">
            <a:avLst/>
          </a:prstGeom>
          <a:noFill/>
          <a:ln>
            <a:solidFill>
              <a:srgbClr val="8C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
          <p:cNvSpPr>
            <a:spLocks noChangeArrowheads="1"/>
          </p:cNvSpPr>
          <p:nvPr/>
        </p:nvSpPr>
        <p:spPr bwMode="auto">
          <a:xfrm>
            <a:off x="1723870" y="2599663"/>
            <a:ext cx="929640" cy="699118"/>
          </a:xfrm>
          <a:prstGeom prst="rect">
            <a:avLst/>
          </a:prstGeom>
          <a:noFill/>
          <a:ln w="9525">
            <a:noFill/>
            <a:miter lim="800000"/>
            <a:headEnd/>
            <a:tailEnd/>
          </a:ln>
        </p:spPr>
        <p:txBody>
          <a:bodyPr/>
          <a:lstStyle/>
          <a:p>
            <a:pPr>
              <a:lnSpc>
                <a:spcPct val="100000"/>
              </a:lnSpc>
              <a:spcBef>
                <a:spcPts val="100"/>
              </a:spcBef>
              <a:buClr>
                <a:srgbClr val="2392D1"/>
              </a:buClr>
              <a:buSzPct val="150000"/>
            </a:pPr>
            <a:r>
              <a:rPr lang="en-US" sz="1200" b="1" dirty="0" smtClean="0">
                <a:solidFill>
                  <a:srgbClr val="8C0029"/>
                </a:solidFill>
              </a:rPr>
              <a:t>High Human Capital</a:t>
            </a:r>
          </a:p>
        </p:txBody>
      </p:sp>
      <p:sp>
        <p:nvSpPr>
          <p:cNvPr id="23" name="Rectangle 22"/>
          <p:cNvSpPr/>
          <p:nvPr/>
        </p:nvSpPr>
        <p:spPr>
          <a:xfrm>
            <a:off x="1751218" y="4732608"/>
            <a:ext cx="665922" cy="705679"/>
          </a:xfrm>
          <a:prstGeom prst="rect">
            <a:avLst/>
          </a:prstGeom>
          <a:noFill/>
          <a:ln>
            <a:solidFill>
              <a:srgbClr val="295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p:cNvSpPr>
            <a:spLocks noChangeArrowheads="1"/>
          </p:cNvSpPr>
          <p:nvPr/>
        </p:nvSpPr>
        <p:spPr bwMode="auto">
          <a:xfrm>
            <a:off x="1706413" y="4736499"/>
            <a:ext cx="929640" cy="717203"/>
          </a:xfrm>
          <a:prstGeom prst="rect">
            <a:avLst/>
          </a:prstGeom>
          <a:noFill/>
          <a:ln w="9525">
            <a:noFill/>
            <a:miter lim="800000"/>
            <a:headEnd/>
            <a:tailEnd/>
          </a:ln>
        </p:spPr>
        <p:txBody>
          <a:bodyPr/>
          <a:lstStyle/>
          <a:p>
            <a:pPr>
              <a:lnSpc>
                <a:spcPct val="100000"/>
              </a:lnSpc>
              <a:spcBef>
                <a:spcPts val="100"/>
              </a:spcBef>
              <a:buClr>
                <a:srgbClr val="2392D1"/>
              </a:buClr>
              <a:buSzPct val="150000"/>
            </a:pPr>
            <a:r>
              <a:rPr lang="en-US" sz="1200" b="1" dirty="0" smtClean="0">
                <a:solidFill>
                  <a:srgbClr val="295A8C"/>
                </a:solidFill>
              </a:rPr>
              <a:t>Low Human Capital</a:t>
            </a:r>
          </a:p>
        </p:txBody>
      </p:sp>
      <p:sp>
        <p:nvSpPr>
          <p:cNvPr id="15" name="TextBox 14"/>
          <p:cNvSpPr txBox="1"/>
          <p:nvPr/>
        </p:nvSpPr>
        <p:spPr>
          <a:xfrm>
            <a:off x="2384089" y="1499625"/>
            <a:ext cx="4092911" cy="309957"/>
          </a:xfrm>
          <a:prstGeom prst="rect">
            <a:avLst/>
          </a:prstGeom>
          <a:noFill/>
        </p:spPr>
        <p:txBody>
          <a:bodyPr wrap="square" rtlCol="0">
            <a:spAutoFit/>
          </a:bodyPr>
          <a:lstStyle/>
          <a:p>
            <a:pPr algn="l"/>
            <a:r>
              <a:rPr lang="en-US" sz="1400" b="1" dirty="0" smtClean="0"/>
              <a:t>Occupational Structure of the Labor Force             </a:t>
            </a:r>
            <a:endParaRPr lang="en-US" sz="1400" b="1" dirty="0"/>
          </a:p>
        </p:txBody>
      </p:sp>
      <p:sp>
        <p:nvSpPr>
          <p:cNvPr id="28" name="Rectangle 43"/>
          <p:cNvSpPr>
            <a:spLocks noChangeArrowheads="1"/>
          </p:cNvSpPr>
          <p:nvPr/>
        </p:nvSpPr>
        <p:spPr bwMode="auto">
          <a:xfrm>
            <a:off x="6757988" y="6616700"/>
            <a:ext cx="2714692" cy="209550"/>
          </a:xfrm>
          <a:prstGeom prst="rect">
            <a:avLst/>
          </a:prstGeom>
          <a:noFill/>
          <a:ln w="9525">
            <a:noFill/>
            <a:miter lim="800000"/>
            <a:headEnd/>
            <a:tailEnd/>
          </a:ln>
        </p:spPr>
        <p:txBody>
          <a:bodyPr/>
          <a:lstStyle/>
          <a:p>
            <a:pPr marL="342900" indent="-342900" algn="l" eaLnBrk="0" hangingPunct="0">
              <a:lnSpc>
                <a:spcPct val="100000"/>
              </a:lnSpc>
              <a:spcBef>
                <a:spcPct val="20000"/>
              </a:spcBef>
            </a:pPr>
            <a:r>
              <a:rPr lang="en-US" sz="900" dirty="0" smtClean="0">
                <a:solidFill>
                  <a:srgbClr val="A2A2AA"/>
                </a:solidFill>
              </a:rPr>
              <a:t>Source: U.S. Bureau of the Census</a:t>
            </a:r>
          </a:p>
          <a:p>
            <a:pPr marL="342900" indent="-342900" algn="l" eaLnBrk="0" hangingPunct="0">
              <a:lnSpc>
                <a:spcPct val="100000"/>
              </a:lnSpc>
              <a:spcBef>
                <a:spcPct val="20000"/>
              </a:spcBef>
            </a:pPr>
            <a:endParaRPr lang="en-US" sz="900" dirty="0" smtClean="0">
              <a:solidFill>
                <a:srgbClr val="A2A2AA"/>
              </a:solidFill>
            </a:endParaRPr>
          </a:p>
          <a:p>
            <a:pPr marL="342900" indent="-342900" algn="l" eaLnBrk="0" hangingPunct="0">
              <a:lnSpc>
                <a:spcPct val="100000"/>
              </a:lnSpc>
              <a:spcBef>
                <a:spcPct val="20000"/>
              </a:spcBef>
            </a:pPr>
            <a:endParaRPr lang="en-US" sz="900" dirty="0" smtClean="0">
              <a:solidFill>
                <a:srgbClr val="A2A2AA"/>
              </a:solidFill>
            </a:endParaRPr>
          </a:p>
          <a:p>
            <a:pPr marL="342900" indent="-342900" algn="l" eaLnBrk="0" hangingPunct="0">
              <a:lnSpc>
                <a:spcPct val="100000"/>
              </a:lnSpc>
              <a:spcBef>
                <a:spcPct val="20000"/>
              </a:spcBef>
            </a:pPr>
            <a:endParaRPr lang="en-US" sz="900" dirty="0">
              <a:solidFill>
                <a:srgbClr val="A2A2AA"/>
              </a:solidFill>
            </a:endParaRPr>
          </a:p>
          <a:p>
            <a:pPr marL="342900" indent="-342900" algn="l" eaLnBrk="0" hangingPunct="0">
              <a:lnSpc>
                <a:spcPct val="100000"/>
              </a:lnSpc>
              <a:spcBef>
                <a:spcPct val="20000"/>
              </a:spcBef>
            </a:pPr>
            <a:endParaRPr lang="en-US" sz="900" dirty="0">
              <a:solidFill>
                <a:srgbClr val="A2A2AA"/>
              </a:solidFill>
            </a:endParaRPr>
          </a:p>
        </p:txBody>
      </p:sp>
      <p:graphicFrame>
        <p:nvGraphicFramePr>
          <p:cNvPr id="19"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66665"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9"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30"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31"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12</a:t>
            </a:fld>
            <a:endParaRPr lang="en-US" sz="1200" b="1" dirty="0">
              <a:solidFill>
                <a:srgbClr val="4D4D4D"/>
              </a:solidFill>
            </a:endParaRPr>
          </a:p>
        </p:txBody>
      </p:sp>
      <p:sp>
        <p:nvSpPr>
          <p:cNvPr id="24"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Type of Human Capital</a:t>
            </a:r>
            <a:endParaRPr lang="en-US" sz="3200" b="1" dirty="0"/>
          </a:p>
          <a:p>
            <a:pPr algn="ctr">
              <a:spcBef>
                <a:spcPct val="50000"/>
              </a:spcBef>
            </a:pPr>
            <a:r>
              <a:rPr lang="en-US" sz="1600" b="1" dirty="0" smtClean="0">
                <a:solidFill>
                  <a:schemeClr val="bg2"/>
                </a:solidFill>
              </a:rPr>
              <a:t>How Do Colleges and Universities Affect a Region’s Mix of Economic Activities?</a:t>
            </a:r>
            <a:endParaRPr lang="en-US" sz="1600" b="1" dirty="0">
              <a:solidFill>
                <a:schemeClr val="bg2"/>
              </a:solidFill>
            </a:endParaRPr>
          </a:p>
          <a:p>
            <a:pPr algn="ctr">
              <a:spcBef>
                <a:spcPct val="50000"/>
              </a:spcBef>
            </a:pPr>
            <a:endParaRPr lang="en-US" sz="500"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p:bldP spid="23"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High vs. Low Human Capital Occupations</a:t>
            </a:r>
            <a:endParaRPr lang="en-US" sz="3200" b="1" dirty="0"/>
          </a:p>
          <a:p>
            <a:pPr algn="ctr">
              <a:spcBef>
                <a:spcPct val="50000"/>
              </a:spcBef>
            </a:pPr>
            <a:r>
              <a:rPr lang="en-US" sz="1600" b="1" dirty="0" smtClean="0">
                <a:solidFill>
                  <a:schemeClr val="bg2"/>
                </a:solidFill>
              </a:rPr>
              <a:t>Change in Composition of Local Labor Market</a:t>
            </a:r>
          </a:p>
          <a:p>
            <a:pPr algn="ctr">
              <a:spcBef>
                <a:spcPct val="50000"/>
              </a:spcBef>
            </a:pPr>
            <a:endParaRPr lang="en-US" sz="500" b="1" dirty="0">
              <a:solidFill>
                <a:schemeClr val="bg2"/>
              </a:solidFill>
            </a:endParaRPr>
          </a:p>
        </p:txBody>
      </p:sp>
      <p:graphicFrame>
        <p:nvGraphicFramePr>
          <p:cNvPr id="56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1106953" name="Photo Editor Photo" r:id="rId3" imgW="2209524" imgH="2133898" progId="">
                  <p:embed/>
                </p:oleObj>
              </mc:Choice>
              <mc:Fallback>
                <p:oleObj name="Photo Editor Photo" r:id="rId3" imgW="2209524" imgH="213389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568" name="Picture 16" descr="bigseal"/>
          <p:cNvPicPr>
            <a:picLocks noChangeAspect="1" noChangeArrowheads="1"/>
          </p:cNvPicPr>
          <p:nvPr/>
        </p:nvPicPr>
        <p:blipFill>
          <a:blip r:embed="rId5"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569"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570"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13</a:t>
            </a:fld>
            <a:endParaRPr lang="en-US" sz="1200" b="1" dirty="0">
              <a:solidFill>
                <a:srgbClr val="4D4D4D"/>
              </a:solidFill>
            </a:endParaRPr>
          </a:p>
        </p:txBody>
      </p:sp>
      <p:sp>
        <p:nvSpPr>
          <p:cNvPr id="1106953" name="Freeform 9"/>
          <p:cNvSpPr>
            <a:spLocks/>
          </p:cNvSpPr>
          <p:nvPr/>
        </p:nvSpPr>
        <p:spPr bwMode="auto">
          <a:xfrm>
            <a:off x="4564063" y="1682751"/>
            <a:ext cx="2243138" cy="2389188"/>
          </a:xfrm>
          <a:custGeom>
            <a:avLst/>
            <a:gdLst/>
            <a:ahLst/>
            <a:cxnLst>
              <a:cxn ang="0">
                <a:pos x="4077" y="4661"/>
              </a:cxn>
              <a:cxn ang="0">
                <a:pos x="540" y="36"/>
              </a:cxn>
              <a:cxn ang="0">
                <a:pos x="0" y="0"/>
              </a:cxn>
              <a:cxn ang="0">
                <a:pos x="0" y="4120"/>
              </a:cxn>
              <a:cxn ang="0">
                <a:pos x="4077" y="4661"/>
              </a:cxn>
            </a:cxnLst>
            <a:rect l="0" t="0" r="r" b="b"/>
            <a:pathLst>
              <a:path w="4375" h="4661">
                <a:moveTo>
                  <a:pt x="4077" y="4661"/>
                </a:moveTo>
                <a:cubicBezTo>
                  <a:pt x="4375" y="2406"/>
                  <a:pt x="2792" y="335"/>
                  <a:pt x="540" y="36"/>
                </a:cubicBezTo>
                <a:cubicBezTo>
                  <a:pt x="361" y="12"/>
                  <a:pt x="181" y="0"/>
                  <a:pt x="0" y="0"/>
                </a:cubicBezTo>
                <a:lnTo>
                  <a:pt x="0" y="4120"/>
                </a:lnTo>
                <a:lnTo>
                  <a:pt x="4077" y="4661"/>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954" name="Freeform 10"/>
          <p:cNvSpPr>
            <a:spLocks noEditPoints="1"/>
          </p:cNvSpPr>
          <p:nvPr/>
        </p:nvSpPr>
        <p:spPr bwMode="auto">
          <a:xfrm>
            <a:off x="4556125" y="1673226"/>
            <a:ext cx="2124075" cy="2408238"/>
          </a:xfrm>
          <a:custGeom>
            <a:avLst/>
            <a:gdLst/>
            <a:ahLst/>
            <a:cxnLst>
              <a:cxn ang="0">
                <a:pos x="4078" y="4676"/>
              </a:cxn>
              <a:cxn ang="0">
                <a:pos x="4111" y="4257"/>
              </a:cxn>
              <a:cxn ang="0">
                <a:pos x="4103" y="3844"/>
              </a:cxn>
              <a:cxn ang="0">
                <a:pos x="4055" y="3441"/>
              </a:cxn>
              <a:cxn ang="0">
                <a:pos x="3968" y="3049"/>
              </a:cxn>
              <a:cxn ang="0">
                <a:pos x="3843" y="2671"/>
              </a:cxn>
              <a:cxn ang="0">
                <a:pos x="3685" y="2308"/>
              </a:cxn>
              <a:cxn ang="0">
                <a:pos x="3493" y="1965"/>
              </a:cxn>
              <a:cxn ang="0">
                <a:pos x="3269" y="1641"/>
              </a:cxn>
              <a:cxn ang="0">
                <a:pos x="3014" y="1340"/>
              </a:cxn>
              <a:cxn ang="0">
                <a:pos x="2733" y="1064"/>
              </a:cxn>
              <a:cxn ang="0">
                <a:pos x="2425" y="816"/>
              </a:cxn>
              <a:cxn ang="0">
                <a:pos x="2093" y="598"/>
              </a:cxn>
              <a:cxn ang="0">
                <a:pos x="1737" y="412"/>
              </a:cxn>
              <a:cxn ang="0">
                <a:pos x="1362" y="259"/>
              </a:cxn>
              <a:cxn ang="0">
                <a:pos x="966" y="144"/>
              </a:cxn>
              <a:cxn ang="0">
                <a:pos x="554" y="68"/>
              </a:cxn>
              <a:cxn ang="0">
                <a:pos x="16" y="32"/>
              </a:cxn>
              <a:cxn ang="0">
                <a:pos x="32" y="4136"/>
              </a:cxn>
              <a:cxn ang="0">
                <a:pos x="4096" y="4662"/>
              </a:cxn>
              <a:cxn ang="0">
                <a:pos x="0" y="4136"/>
              </a:cxn>
              <a:cxn ang="0">
                <a:pos x="5" y="5"/>
              </a:cxn>
              <a:cxn ang="0">
                <a:pos x="289" y="10"/>
              </a:cxn>
              <a:cxn ang="0">
                <a:pos x="769" y="70"/>
              </a:cxn>
              <a:cxn ang="0">
                <a:pos x="1176" y="167"/>
              </a:cxn>
              <a:cxn ang="0">
                <a:pos x="1565" y="302"/>
              </a:cxn>
              <a:cxn ang="0">
                <a:pos x="1933" y="472"/>
              </a:cxn>
              <a:cxn ang="0">
                <a:pos x="2280" y="676"/>
              </a:cxn>
              <a:cxn ang="0">
                <a:pos x="2603" y="912"/>
              </a:cxn>
              <a:cxn ang="0">
                <a:pos x="2900" y="1176"/>
              </a:cxn>
              <a:cxn ang="0">
                <a:pos x="3170" y="1467"/>
              </a:cxn>
              <a:cxn ang="0">
                <a:pos x="3411" y="1783"/>
              </a:cxn>
              <a:cxn ang="0">
                <a:pos x="3621" y="2119"/>
              </a:cxn>
              <a:cxn ang="0">
                <a:pos x="3798" y="2475"/>
              </a:cxn>
              <a:cxn ang="0">
                <a:pos x="3941" y="2849"/>
              </a:cxn>
              <a:cxn ang="0">
                <a:pos x="4047" y="3237"/>
              </a:cxn>
              <a:cxn ang="0">
                <a:pos x="4116" y="3639"/>
              </a:cxn>
              <a:cxn ang="0">
                <a:pos x="4144" y="4050"/>
              </a:cxn>
              <a:cxn ang="0">
                <a:pos x="4131" y="4468"/>
              </a:cxn>
              <a:cxn ang="0">
                <a:pos x="4103" y="4690"/>
              </a:cxn>
              <a:cxn ang="0">
                <a:pos x="14" y="4152"/>
              </a:cxn>
            </a:cxnLst>
            <a:rect l="0" t="0" r="r" b="b"/>
            <a:pathLst>
              <a:path w="4144" h="4694">
                <a:moveTo>
                  <a:pt x="4096" y="4662"/>
                </a:moveTo>
                <a:lnTo>
                  <a:pt x="4078" y="4676"/>
                </a:lnTo>
                <a:lnTo>
                  <a:pt x="4100" y="4465"/>
                </a:lnTo>
                <a:lnTo>
                  <a:pt x="4111" y="4257"/>
                </a:lnTo>
                <a:lnTo>
                  <a:pt x="4112" y="4049"/>
                </a:lnTo>
                <a:lnTo>
                  <a:pt x="4103" y="3844"/>
                </a:lnTo>
                <a:lnTo>
                  <a:pt x="4085" y="3642"/>
                </a:lnTo>
                <a:lnTo>
                  <a:pt x="4055" y="3441"/>
                </a:lnTo>
                <a:lnTo>
                  <a:pt x="4016" y="3244"/>
                </a:lnTo>
                <a:lnTo>
                  <a:pt x="3968" y="3049"/>
                </a:lnTo>
                <a:lnTo>
                  <a:pt x="3910" y="2858"/>
                </a:lnTo>
                <a:lnTo>
                  <a:pt x="3843" y="2671"/>
                </a:lnTo>
                <a:lnTo>
                  <a:pt x="3769" y="2488"/>
                </a:lnTo>
                <a:lnTo>
                  <a:pt x="3685" y="2308"/>
                </a:lnTo>
                <a:lnTo>
                  <a:pt x="3592" y="2134"/>
                </a:lnTo>
                <a:lnTo>
                  <a:pt x="3493" y="1965"/>
                </a:lnTo>
                <a:lnTo>
                  <a:pt x="3384" y="1800"/>
                </a:lnTo>
                <a:lnTo>
                  <a:pt x="3269" y="1641"/>
                </a:lnTo>
                <a:lnTo>
                  <a:pt x="3145" y="1488"/>
                </a:lnTo>
                <a:lnTo>
                  <a:pt x="3014" y="1340"/>
                </a:lnTo>
                <a:lnTo>
                  <a:pt x="2877" y="1199"/>
                </a:lnTo>
                <a:lnTo>
                  <a:pt x="2733" y="1064"/>
                </a:lnTo>
                <a:lnTo>
                  <a:pt x="2582" y="937"/>
                </a:lnTo>
                <a:lnTo>
                  <a:pt x="2425" y="816"/>
                </a:lnTo>
                <a:lnTo>
                  <a:pt x="2261" y="703"/>
                </a:lnTo>
                <a:lnTo>
                  <a:pt x="2093" y="598"/>
                </a:lnTo>
                <a:lnTo>
                  <a:pt x="1918" y="500"/>
                </a:lnTo>
                <a:lnTo>
                  <a:pt x="1737" y="412"/>
                </a:lnTo>
                <a:lnTo>
                  <a:pt x="1552" y="331"/>
                </a:lnTo>
                <a:lnTo>
                  <a:pt x="1362" y="259"/>
                </a:lnTo>
                <a:lnTo>
                  <a:pt x="1167" y="198"/>
                </a:lnTo>
                <a:lnTo>
                  <a:pt x="966" y="144"/>
                </a:lnTo>
                <a:lnTo>
                  <a:pt x="762" y="101"/>
                </a:lnTo>
                <a:lnTo>
                  <a:pt x="554" y="68"/>
                </a:lnTo>
                <a:lnTo>
                  <a:pt x="286" y="41"/>
                </a:lnTo>
                <a:lnTo>
                  <a:pt x="16" y="32"/>
                </a:lnTo>
                <a:lnTo>
                  <a:pt x="32" y="16"/>
                </a:lnTo>
                <a:lnTo>
                  <a:pt x="32" y="4136"/>
                </a:lnTo>
                <a:lnTo>
                  <a:pt x="19" y="4121"/>
                </a:lnTo>
                <a:lnTo>
                  <a:pt x="4096" y="4662"/>
                </a:lnTo>
                <a:close/>
                <a:moveTo>
                  <a:pt x="14" y="4152"/>
                </a:moveTo>
                <a:cubicBezTo>
                  <a:pt x="6" y="4151"/>
                  <a:pt x="0" y="4144"/>
                  <a:pt x="0" y="4136"/>
                </a:cubicBezTo>
                <a:lnTo>
                  <a:pt x="0" y="16"/>
                </a:lnTo>
                <a:cubicBezTo>
                  <a:pt x="0" y="12"/>
                  <a:pt x="2" y="8"/>
                  <a:pt x="5" y="5"/>
                </a:cubicBezTo>
                <a:cubicBezTo>
                  <a:pt x="8" y="2"/>
                  <a:pt x="13" y="0"/>
                  <a:pt x="17" y="0"/>
                </a:cubicBezTo>
                <a:lnTo>
                  <a:pt x="289" y="10"/>
                </a:lnTo>
                <a:lnTo>
                  <a:pt x="559" y="37"/>
                </a:lnTo>
                <a:lnTo>
                  <a:pt x="769" y="70"/>
                </a:lnTo>
                <a:lnTo>
                  <a:pt x="975" y="113"/>
                </a:lnTo>
                <a:lnTo>
                  <a:pt x="1176" y="167"/>
                </a:lnTo>
                <a:lnTo>
                  <a:pt x="1373" y="229"/>
                </a:lnTo>
                <a:lnTo>
                  <a:pt x="1565" y="302"/>
                </a:lnTo>
                <a:lnTo>
                  <a:pt x="1752" y="383"/>
                </a:lnTo>
                <a:lnTo>
                  <a:pt x="1933" y="472"/>
                </a:lnTo>
                <a:lnTo>
                  <a:pt x="2110" y="571"/>
                </a:lnTo>
                <a:lnTo>
                  <a:pt x="2280" y="676"/>
                </a:lnTo>
                <a:lnTo>
                  <a:pt x="2444" y="791"/>
                </a:lnTo>
                <a:lnTo>
                  <a:pt x="2603" y="912"/>
                </a:lnTo>
                <a:lnTo>
                  <a:pt x="2754" y="1041"/>
                </a:lnTo>
                <a:lnTo>
                  <a:pt x="2900" y="1176"/>
                </a:lnTo>
                <a:lnTo>
                  <a:pt x="3038" y="1319"/>
                </a:lnTo>
                <a:lnTo>
                  <a:pt x="3170" y="1467"/>
                </a:lnTo>
                <a:lnTo>
                  <a:pt x="3294" y="1622"/>
                </a:lnTo>
                <a:lnTo>
                  <a:pt x="3411" y="1783"/>
                </a:lnTo>
                <a:lnTo>
                  <a:pt x="3520" y="1948"/>
                </a:lnTo>
                <a:lnTo>
                  <a:pt x="3621" y="2119"/>
                </a:lnTo>
                <a:lnTo>
                  <a:pt x="3714" y="2295"/>
                </a:lnTo>
                <a:lnTo>
                  <a:pt x="3798" y="2475"/>
                </a:lnTo>
                <a:lnTo>
                  <a:pt x="3874" y="2660"/>
                </a:lnTo>
                <a:lnTo>
                  <a:pt x="3941" y="2849"/>
                </a:lnTo>
                <a:lnTo>
                  <a:pt x="3999" y="3042"/>
                </a:lnTo>
                <a:lnTo>
                  <a:pt x="4047" y="3237"/>
                </a:lnTo>
                <a:lnTo>
                  <a:pt x="4086" y="3436"/>
                </a:lnTo>
                <a:lnTo>
                  <a:pt x="4116" y="3639"/>
                </a:lnTo>
                <a:lnTo>
                  <a:pt x="4135" y="3843"/>
                </a:lnTo>
                <a:lnTo>
                  <a:pt x="4144" y="4050"/>
                </a:lnTo>
                <a:lnTo>
                  <a:pt x="4143" y="4258"/>
                </a:lnTo>
                <a:lnTo>
                  <a:pt x="4131" y="4468"/>
                </a:lnTo>
                <a:lnTo>
                  <a:pt x="4109" y="4679"/>
                </a:lnTo>
                <a:cubicBezTo>
                  <a:pt x="4109" y="4683"/>
                  <a:pt x="4107" y="4687"/>
                  <a:pt x="4103" y="4690"/>
                </a:cubicBezTo>
                <a:cubicBezTo>
                  <a:pt x="4100" y="4693"/>
                  <a:pt x="4096" y="4694"/>
                  <a:pt x="4091" y="4693"/>
                </a:cubicBezTo>
                <a:lnTo>
                  <a:pt x="14"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06955" name="Freeform 11"/>
          <p:cNvSpPr>
            <a:spLocks/>
          </p:cNvSpPr>
          <p:nvPr/>
        </p:nvSpPr>
        <p:spPr bwMode="auto">
          <a:xfrm>
            <a:off x="2455863" y="1682751"/>
            <a:ext cx="4198938" cy="4224338"/>
          </a:xfrm>
          <a:custGeom>
            <a:avLst/>
            <a:gdLst/>
            <a:ahLst/>
            <a:cxnLst>
              <a:cxn ang="0">
                <a:pos x="4112" y="0"/>
              </a:cxn>
              <a:cxn ang="0">
                <a:pos x="0" y="4120"/>
              </a:cxn>
              <a:cxn ang="0">
                <a:pos x="4112" y="8240"/>
              </a:cxn>
              <a:cxn ang="0">
                <a:pos x="8189" y="4661"/>
              </a:cxn>
              <a:cxn ang="0">
                <a:pos x="4112" y="4120"/>
              </a:cxn>
              <a:cxn ang="0">
                <a:pos x="4112" y="0"/>
              </a:cxn>
            </a:cxnLst>
            <a:rect l="0" t="0" r="r" b="b"/>
            <a:pathLst>
              <a:path w="8189" h="8240">
                <a:moveTo>
                  <a:pt x="4112" y="0"/>
                </a:moveTo>
                <a:cubicBezTo>
                  <a:pt x="1841" y="0"/>
                  <a:pt x="0" y="1845"/>
                  <a:pt x="0" y="4120"/>
                </a:cubicBezTo>
                <a:cubicBezTo>
                  <a:pt x="0" y="6396"/>
                  <a:pt x="1841" y="8240"/>
                  <a:pt x="4112" y="8240"/>
                </a:cubicBezTo>
                <a:cubicBezTo>
                  <a:pt x="6175" y="8240"/>
                  <a:pt x="7918" y="6710"/>
                  <a:pt x="8189" y="4661"/>
                </a:cubicBezTo>
                <a:lnTo>
                  <a:pt x="4112" y="4120"/>
                </a:lnTo>
                <a:lnTo>
                  <a:pt x="4112" y="0"/>
                </a:lnTo>
                <a:close/>
              </a:path>
            </a:pathLst>
          </a:custGeom>
          <a:solidFill>
            <a:srgbClr val="295A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956" name="Freeform 12"/>
          <p:cNvSpPr>
            <a:spLocks noEditPoints="1"/>
          </p:cNvSpPr>
          <p:nvPr/>
        </p:nvSpPr>
        <p:spPr bwMode="auto">
          <a:xfrm>
            <a:off x="2447925" y="1673226"/>
            <a:ext cx="4214813" cy="4241800"/>
          </a:xfrm>
          <a:custGeom>
            <a:avLst/>
            <a:gdLst/>
            <a:ahLst/>
            <a:cxnLst>
              <a:cxn ang="0">
                <a:pos x="3710" y="53"/>
              </a:cxn>
              <a:cxn ang="0">
                <a:pos x="2910" y="217"/>
              </a:cxn>
              <a:cxn ang="0">
                <a:pos x="2176" y="528"/>
              </a:cxn>
              <a:cxn ang="0">
                <a:pos x="1522" y="970"/>
              </a:cxn>
              <a:cxn ang="0">
                <a:pos x="968" y="1526"/>
              </a:cxn>
              <a:cxn ang="0">
                <a:pos x="526" y="2180"/>
              </a:cxn>
              <a:cxn ang="0">
                <a:pos x="217" y="2917"/>
              </a:cxn>
              <a:cxn ang="0">
                <a:pos x="53" y="3717"/>
              </a:cxn>
              <a:cxn ang="0">
                <a:pos x="53" y="4556"/>
              </a:cxn>
              <a:cxn ang="0">
                <a:pos x="217" y="5357"/>
              </a:cxn>
              <a:cxn ang="0">
                <a:pos x="527" y="6093"/>
              </a:cxn>
              <a:cxn ang="0">
                <a:pos x="968" y="6748"/>
              </a:cxn>
              <a:cxn ang="0">
                <a:pos x="1523" y="7303"/>
              </a:cxn>
              <a:cxn ang="0">
                <a:pos x="2176" y="7746"/>
              </a:cxn>
              <a:cxn ang="0">
                <a:pos x="2911" y="8056"/>
              </a:cxn>
              <a:cxn ang="0">
                <a:pos x="3709" y="8220"/>
              </a:cxn>
              <a:cxn ang="0">
                <a:pos x="4510" y="8223"/>
              </a:cxn>
              <a:cxn ang="0">
                <a:pos x="5243" y="8086"/>
              </a:cxn>
              <a:cxn ang="0">
                <a:pos x="5927" y="7825"/>
              </a:cxn>
              <a:cxn ang="0">
                <a:pos x="6546" y="7449"/>
              </a:cxn>
              <a:cxn ang="0">
                <a:pos x="7090" y="6973"/>
              </a:cxn>
              <a:cxn ang="0">
                <a:pos x="7542" y="6406"/>
              </a:cxn>
              <a:cxn ang="0">
                <a:pos x="7891" y="5762"/>
              </a:cxn>
              <a:cxn ang="0">
                <a:pos x="8122" y="5052"/>
              </a:cxn>
              <a:cxn ang="0">
                <a:pos x="4126" y="4152"/>
              </a:cxn>
              <a:cxn ang="0">
                <a:pos x="4131" y="4121"/>
              </a:cxn>
              <a:cxn ang="0">
                <a:pos x="8191" y="4871"/>
              </a:cxn>
              <a:cxn ang="0">
                <a:pos x="7990" y="5601"/>
              </a:cxn>
              <a:cxn ang="0">
                <a:pos x="7667" y="6269"/>
              </a:cxn>
              <a:cxn ang="0">
                <a:pos x="7235" y="6860"/>
              </a:cxn>
              <a:cxn ang="0">
                <a:pos x="6710" y="7365"/>
              </a:cxn>
              <a:cxn ang="0">
                <a:pos x="6103" y="7770"/>
              </a:cxn>
              <a:cxn ang="0">
                <a:pos x="5429" y="8063"/>
              </a:cxn>
              <a:cxn ang="0">
                <a:pos x="4701" y="8232"/>
              </a:cxn>
              <a:cxn ang="0">
                <a:pos x="3915" y="8267"/>
              </a:cxn>
              <a:cxn ang="0">
                <a:pos x="3096" y="8142"/>
              </a:cxn>
              <a:cxn ang="0">
                <a:pos x="2338" y="7865"/>
              </a:cxn>
              <a:cxn ang="0">
                <a:pos x="1659" y="7451"/>
              </a:cxn>
              <a:cxn ang="0">
                <a:pos x="1072" y="6917"/>
              </a:cxn>
              <a:cxn ang="0">
                <a:pos x="598" y="6281"/>
              </a:cxn>
              <a:cxn ang="0">
                <a:pos x="251" y="5559"/>
              </a:cxn>
              <a:cxn ang="0">
                <a:pos x="48" y="4766"/>
              </a:cxn>
              <a:cxn ang="0">
                <a:pos x="6" y="3923"/>
              </a:cxn>
              <a:cxn ang="0">
                <a:pos x="130" y="3102"/>
              </a:cxn>
              <a:cxn ang="0">
                <a:pos x="407" y="2343"/>
              </a:cxn>
              <a:cxn ang="0">
                <a:pos x="821" y="1662"/>
              </a:cxn>
              <a:cxn ang="0">
                <a:pos x="1353" y="1074"/>
              </a:cxn>
              <a:cxn ang="0">
                <a:pos x="1988" y="600"/>
              </a:cxn>
              <a:cxn ang="0">
                <a:pos x="2709" y="251"/>
              </a:cxn>
              <a:cxn ang="0">
                <a:pos x="3500" y="48"/>
              </a:cxn>
              <a:cxn ang="0">
                <a:pos x="4140" y="5"/>
              </a:cxn>
            </a:cxnLst>
            <a:rect l="0" t="0" r="r" b="b"/>
            <a:pathLst>
              <a:path w="8222" h="8272">
                <a:moveTo>
                  <a:pt x="4112" y="16"/>
                </a:moveTo>
                <a:lnTo>
                  <a:pt x="4129" y="32"/>
                </a:lnTo>
                <a:lnTo>
                  <a:pt x="3917" y="37"/>
                </a:lnTo>
                <a:lnTo>
                  <a:pt x="3710" y="53"/>
                </a:lnTo>
                <a:lnTo>
                  <a:pt x="3504" y="79"/>
                </a:lnTo>
                <a:lnTo>
                  <a:pt x="3302" y="116"/>
                </a:lnTo>
                <a:lnTo>
                  <a:pt x="3104" y="162"/>
                </a:lnTo>
                <a:lnTo>
                  <a:pt x="2910" y="217"/>
                </a:lnTo>
                <a:lnTo>
                  <a:pt x="2720" y="282"/>
                </a:lnTo>
                <a:lnTo>
                  <a:pt x="2533" y="355"/>
                </a:lnTo>
                <a:lnTo>
                  <a:pt x="2352" y="437"/>
                </a:lnTo>
                <a:lnTo>
                  <a:pt x="2176" y="528"/>
                </a:lnTo>
                <a:lnTo>
                  <a:pt x="2005" y="627"/>
                </a:lnTo>
                <a:lnTo>
                  <a:pt x="1838" y="734"/>
                </a:lnTo>
                <a:lnTo>
                  <a:pt x="1678" y="848"/>
                </a:lnTo>
                <a:lnTo>
                  <a:pt x="1522" y="970"/>
                </a:lnTo>
                <a:lnTo>
                  <a:pt x="1374" y="1099"/>
                </a:lnTo>
                <a:lnTo>
                  <a:pt x="1232" y="1235"/>
                </a:lnTo>
                <a:lnTo>
                  <a:pt x="1096" y="1377"/>
                </a:lnTo>
                <a:lnTo>
                  <a:pt x="968" y="1526"/>
                </a:lnTo>
                <a:lnTo>
                  <a:pt x="846" y="1681"/>
                </a:lnTo>
                <a:lnTo>
                  <a:pt x="732" y="1843"/>
                </a:lnTo>
                <a:lnTo>
                  <a:pt x="625" y="2009"/>
                </a:lnTo>
                <a:lnTo>
                  <a:pt x="526" y="2180"/>
                </a:lnTo>
                <a:lnTo>
                  <a:pt x="436" y="2358"/>
                </a:lnTo>
                <a:lnTo>
                  <a:pt x="354" y="2539"/>
                </a:lnTo>
                <a:lnTo>
                  <a:pt x="280" y="2725"/>
                </a:lnTo>
                <a:lnTo>
                  <a:pt x="217" y="2917"/>
                </a:lnTo>
                <a:lnTo>
                  <a:pt x="161" y="3111"/>
                </a:lnTo>
                <a:lnTo>
                  <a:pt x="115" y="3310"/>
                </a:lnTo>
                <a:lnTo>
                  <a:pt x="79" y="3511"/>
                </a:lnTo>
                <a:lnTo>
                  <a:pt x="53" y="3717"/>
                </a:lnTo>
                <a:lnTo>
                  <a:pt x="37" y="3926"/>
                </a:lnTo>
                <a:lnTo>
                  <a:pt x="32" y="4137"/>
                </a:lnTo>
                <a:lnTo>
                  <a:pt x="37" y="4348"/>
                </a:lnTo>
                <a:lnTo>
                  <a:pt x="53" y="4556"/>
                </a:lnTo>
                <a:lnTo>
                  <a:pt x="79" y="4762"/>
                </a:lnTo>
                <a:lnTo>
                  <a:pt x="116" y="4964"/>
                </a:lnTo>
                <a:lnTo>
                  <a:pt x="161" y="5163"/>
                </a:lnTo>
                <a:lnTo>
                  <a:pt x="217" y="5357"/>
                </a:lnTo>
                <a:lnTo>
                  <a:pt x="282" y="5548"/>
                </a:lnTo>
                <a:lnTo>
                  <a:pt x="354" y="5735"/>
                </a:lnTo>
                <a:lnTo>
                  <a:pt x="436" y="5916"/>
                </a:lnTo>
                <a:lnTo>
                  <a:pt x="527" y="6093"/>
                </a:lnTo>
                <a:lnTo>
                  <a:pt x="625" y="6266"/>
                </a:lnTo>
                <a:lnTo>
                  <a:pt x="732" y="6432"/>
                </a:lnTo>
                <a:lnTo>
                  <a:pt x="846" y="6592"/>
                </a:lnTo>
                <a:lnTo>
                  <a:pt x="968" y="6748"/>
                </a:lnTo>
                <a:lnTo>
                  <a:pt x="1097" y="6896"/>
                </a:lnTo>
                <a:lnTo>
                  <a:pt x="1232" y="7039"/>
                </a:lnTo>
                <a:lnTo>
                  <a:pt x="1374" y="7175"/>
                </a:lnTo>
                <a:lnTo>
                  <a:pt x="1523" y="7303"/>
                </a:lnTo>
                <a:lnTo>
                  <a:pt x="1678" y="7426"/>
                </a:lnTo>
                <a:lnTo>
                  <a:pt x="1839" y="7540"/>
                </a:lnTo>
                <a:lnTo>
                  <a:pt x="2005" y="7647"/>
                </a:lnTo>
                <a:lnTo>
                  <a:pt x="2176" y="7746"/>
                </a:lnTo>
                <a:lnTo>
                  <a:pt x="2353" y="7836"/>
                </a:lnTo>
                <a:lnTo>
                  <a:pt x="2534" y="7918"/>
                </a:lnTo>
                <a:lnTo>
                  <a:pt x="2720" y="7992"/>
                </a:lnTo>
                <a:lnTo>
                  <a:pt x="2911" y="8056"/>
                </a:lnTo>
                <a:lnTo>
                  <a:pt x="3105" y="8111"/>
                </a:lnTo>
                <a:lnTo>
                  <a:pt x="3303" y="8157"/>
                </a:lnTo>
                <a:lnTo>
                  <a:pt x="3505" y="8194"/>
                </a:lnTo>
                <a:lnTo>
                  <a:pt x="3709" y="8220"/>
                </a:lnTo>
                <a:lnTo>
                  <a:pt x="3918" y="8236"/>
                </a:lnTo>
                <a:lnTo>
                  <a:pt x="4129" y="8240"/>
                </a:lnTo>
                <a:lnTo>
                  <a:pt x="4320" y="8236"/>
                </a:lnTo>
                <a:lnTo>
                  <a:pt x="4510" y="8223"/>
                </a:lnTo>
                <a:lnTo>
                  <a:pt x="4698" y="8201"/>
                </a:lnTo>
                <a:lnTo>
                  <a:pt x="4882" y="8171"/>
                </a:lnTo>
                <a:lnTo>
                  <a:pt x="5064" y="8133"/>
                </a:lnTo>
                <a:lnTo>
                  <a:pt x="5243" y="8086"/>
                </a:lnTo>
                <a:lnTo>
                  <a:pt x="5420" y="8032"/>
                </a:lnTo>
                <a:lnTo>
                  <a:pt x="5592" y="7970"/>
                </a:lnTo>
                <a:lnTo>
                  <a:pt x="5761" y="7901"/>
                </a:lnTo>
                <a:lnTo>
                  <a:pt x="5927" y="7825"/>
                </a:lnTo>
                <a:lnTo>
                  <a:pt x="6088" y="7741"/>
                </a:lnTo>
                <a:lnTo>
                  <a:pt x="6245" y="7651"/>
                </a:lnTo>
                <a:lnTo>
                  <a:pt x="6399" y="7553"/>
                </a:lnTo>
                <a:lnTo>
                  <a:pt x="6546" y="7449"/>
                </a:lnTo>
                <a:lnTo>
                  <a:pt x="6691" y="7340"/>
                </a:lnTo>
                <a:lnTo>
                  <a:pt x="6829" y="7223"/>
                </a:lnTo>
                <a:lnTo>
                  <a:pt x="6962" y="7101"/>
                </a:lnTo>
                <a:lnTo>
                  <a:pt x="7090" y="6973"/>
                </a:lnTo>
                <a:lnTo>
                  <a:pt x="7212" y="6839"/>
                </a:lnTo>
                <a:lnTo>
                  <a:pt x="7328" y="6700"/>
                </a:lnTo>
                <a:lnTo>
                  <a:pt x="7439" y="6556"/>
                </a:lnTo>
                <a:lnTo>
                  <a:pt x="7542" y="6406"/>
                </a:lnTo>
                <a:lnTo>
                  <a:pt x="7640" y="6252"/>
                </a:lnTo>
                <a:lnTo>
                  <a:pt x="7731" y="6094"/>
                </a:lnTo>
                <a:lnTo>
                  <a:pt x="7814" y="5929"/>
                </a:lnTo>
                <a:lnTo>
                  <a:pt x="7891" y="5762"/>
                </a:lnTo>
                <a:lnTo>
                  <a:pt x="7961" y="5589"/>
                </a:lnTo>
                <a:lnTo>
                  <a:pt x="8022" y="5414"/>
                </a:lnTo>
                <a:lnTo>
                  <a:pt x="8076" y="5235"/>
                </a:lnTo>
                <a:lnTo>
                  <a:pt x="8122" y="5052"/>
                </a:lnTo>
                <a:lnTo>
                  <a:pt x="8160" y="4864"/>
                </a:lnTo>
                <a:lnTo>
                  <a:pt x="8190" y="4675"/>
                </a:lnTo>
                <a:lnTo>
                  <a:pt x="8203" y="4693"/>
                </a:lnTo>
                <a:lnTo>
                  <a:pt x="4126" y="4152"/>
                </a:lnTo>
                <a:cubicBezTo>
                  <a:pt x="4118" y="4151"/>
                  <a:pt x="4112" y="4144"/>
                  <a:pt x="4112" y="4136"/>
                </a:cubicBezTo>
                <a:lnTo>
                  <a:pt x="4112" y="16"/>
                </a:lnTo>
                <a:close/>
                <a:moveTo>
                  <a:pt x="4144" y="4136"/>
                </a:moveTo>
                <a:lnTo>
                  <a:pt x="4131" y="4121"/>
                </a:lnTo>
                <a:lnTo>
                  <a:pt x="8208" y="4662"/>
                </a:lnTo>
                <a:cubicBezTo>
                  <a:pt x="8212" y="4662"/>
                  <a:pt x="8216" y="4664"/>
                  <a:pt x="8218" y="4668"/>
                </a:cubicBezTo>
                <a:cubicBezTo>
                  <a:pt x="8221" y="4671"/>
                  <a:pt x="8222" y="4676"/>
                  <a:pt x="8221" y="4680"/>
                </a:cubicBezTo>
                <a:lnTo>
                  <a:pt x="8191" y="4871"/>
                </a:lnTo>
                <a:lnTo>
                  <a:pt x="8153" y="5059"/>
                </a:lnTo>
                <a:lnTo>
                  <a:pt x="8107" y="5244"/>
                </a:lnTo>
                <a:lnTo>
                  <a:pt x="8053" y="5425"/>
                </a:lnTo>
                <a:lnTo>
                  <a:pt x="7990" y="5601"/>
                </a:lnTo>
                <a:lnTo>
                  <a:pt x="7920" y="5775"/>
                </a:lnTo>
                <a:lnTo>
                  <a:pt x="7843" y="5944"/>
                </a:lnTo>
                <a:lnTo>
                  <a:pt x="7758" y="6109"/>
                </a:lnTo>
                <a:lnTo>
                  <a:pt x="7667" y="6269"/>
                </a:lnTo>
                <a:lnTo>
                  <a:pt x="7569" y="6425"/>
                </a:lnTo>
                <a:lnTo>
                  <a:pt x="7464" y="6575"/>
                </a:lnTo>
                <a:lnTo>
                  <a:pt x="7353" y="6721"/>
                </a:lnTo>
                <a:lnTo>
                  <a:pt x="7235" y="6860"/>
                </a:lnTo>
                <a:lnTo>
                  <a:pt x="7113" y="6996"/>
                </a:lnTo>
                <a:lnTo>
                  <a:pt x="6983" y="7124"/>
                </a:lnTo>
                <a:lnTo>
                  <a:pt x="6850" y="7248"/>
                </a:lnTo>
                <a:lnTo>
                  <a:pt x="6710" y="7365"/>
                </a:lnTo>
                <a:lnTo>
                  <a:pt x="6565" y="7476"/>
                </a:lnTo>
                <a:lnTo>
                  <a:pt x="6416" y="7580"/>
                </a:lnTo>
                <a:lnTo>
                  <a:pt x="6261" y="7678"/>
                </a:lnTo>
                <a:lnTo>
                  <a:pt x="6103" y="7770"/>
                </a:lnTo>
                <a:lnTo>
                  <a:pt x="5940" y="7854"/>
                </a:lnTo>
                <a:lnTo>
                  <a:pt x="5774" y="7930"/>
                </a:lnTo>
                <a:lnTo>
                  <a:pt x="5603" y="8001"/>
                </a:lnTo>
                <a:lnTo>
                  <a:pt x="5429" y="8063"/>
                </a:lnTo>
                <a:lnTo>
                  <a:pt x="5252" y="8117"/>
                </a:lnTo>
                <a:lnTo>
                  <a:pt x="5071" y="8164"/>
                </a:lnTo>
                <a:lnTo>
                  <a:pt x="4887" y="8202"/>
                </a:lnTo>
                <a:lnTo>
                  <a:pt x="4701" y="8232"/>
                </a:lnTo>
                <a:lnTo>
                  <a:pt x="4513" y="8254"/>
                </a:lnTo>
                <a:lnTo>
                  <a:pt x="4321" y="8268"/>
                </a:lnTo>
                <a:lnTo>
                  <a:pt x="4128" y="8272"/>
                </a:lnTo>
                <a:lnTo>
                  <a:pt x="3915" y="8267"/>
                </a:lnTo>
                <a:lnTo>
                  <a:pt x="3705" y="8251"/>
                </a:lnTo>
                <a:lnTo>
                  <a:pt x="3500" y="8225"/>
                </a:lnTo>
                <a:lnTo>
                  <a:pt x="3296" y="8188"/>
                </a:lnTo>
                <a:lnTo>
                  <a:pt x="3096" y="8142"/>
                </a:lnTo>
                <a:lnTo>
                  <a:pt x="2900" y="8087"/>
                </a:lnTo>
                <a:lnTo>
                  <a:pt x="2709" y="8021"/>
                </a:lnTo>
                <a:lnTo>
                  <a:pt x="2521" y="7947"/>
                </a:lnTo>
                <a:lnTo>
                  <a:pt x="2338" y="7865"/>
                </a:lnTo>
                <a:lnTo>
                  <a:pt x="2160" y="7773"/>
                </a:lnTo>
                <a:lnTo>
                  <a:pt x="1988" y="7674"/>
                </a:lnTo>
                <a:lnTo>
                  <a:pt x="1820" y="7566"/>
                </a:lnTo>
                <a:lnTo>
                  <a:pt x="1659" y="7451"/>
                </a:lnTo>
                <a:lnTo>
                  <a:pt x="1502" y="7328"/>
                </a:lnTo>
                <a:lnTo>
                  <a:pt x="1352" y="7198"/>
                </a:lnTo>
                <a:lnTo>
                  <a:pt x="1209" y="7061"/>
                </a:lnTo>
                <a:lnTo>
                  <a:pt x="1072" y="6917"/>
                </a:lnTo>
                <a:lnTo>
                  <a:pt x="943" y="6767"/>
                </a:lnTo>
                <a:lnTo>
                  <a:pt x="820" y="6611"/>
                </a:lnTo>
                <a:lnTo>
                  <a:pt x="705" y="6449"/>
                </a:lnTo>
                <a:lnTo>
                  <a:pt x="598" y="6281"/>
                </a:lnTo>
                <a:lnTo>
                  <a:pt x="498" y="6108"/>
                </a:lnTo>
                <a:lnTo>
                  <a:pt x="407" y="5929"/>
                </a:lnTo>
                <a:lnTo>
                  <a:pt x="325" y="5746"/>
                </a:lnTo>
                <a:lnTo>
                  <a:pt x="251" y="5559"/>
                </a:lnTo>
                <a:lnTo>
                  <a:pt x="186" y="5366"/>
                </a:lnTo>
                <a:lnTo>
                  <a:pt x="130" y="5170"/>
                </a:lnTo>
                <a:lnTo>
                  <a:pt x="85" y="4969"/>
                </a:lnTo>
                <a:lnTo>
                  <a:pt x="48" y="4766"/>
                </a:lnTo>
                <a:lnTo>
                  <a:pt x="22" y="4559"/>
                </a:lnTo>
                <a:lnTo>
                  <a:pt x="5" y="4349"/>
                </a:lnTo>
                <a:lnTo>
                  <a:pt x="0" y="4136"/>
                </a:lnTo>
                <a:lnTo>
                  <a:pt x="6" y="3923"/>
                </a:lnTo>
                <a:lnTo>
                  <a:pt x="22" y="3713"/>
                </a:lnTo>
                <a:lnTo>
                  <a:pt x="48" y="3506"/>
                </a:lnTo>
                <a:lnTo>
                  <a:pt x="84" y="3303"/>
                </a:lnTo>
                <a:lnTo>
                  <a:pt x="130" y="3102"/>
                </a:lnTo>
                <a:lnTo>
                  <a:pt x="186" y="2906"/>
                </a:lnTo>
                <a:lnTo>
                  <a:pt x="251" y="2714"/>
                </a:lnTo>
                <a:lnTo>
                  <a:pt x="325" y="2526"/>
                </a:lnTo>
                <a:lnTo>
                  <a:pt x="407" y="2343"/>
                </a:lnTo>
                <a:lnTo>
                  <a:pt x="499" y="2164"/>
                </a:lnTo>
                <a:lnTo>
                  <a:pt x="598" y="1992"/>
                </a:lnTo>
                <a:lnTo>
                  <a:pt x="705" y="1824"/>
                </a:lnTo>
                <a:lnTo>
                  <a:pt x="821" y="1662"/>
                </a:lnTo>
                <a:lnTo>
                  <a:pt x="943" y="1505"/>
                </a:lnTo>
                <a:lnTo>
                  <a:pt x="1073" y="1355"/>
                </a:lnTo>
                <a:lnTo>
                  <a:pt x="1209" y="1212"/>
                </a:lnTo>
                <a:lnTo>
                  <a:pt x="1353" y="1074"/>
                </a:lnTo>
                <a:lnTo>
                  <a:pt x="1503" y="945"/>
                </a:lnTo>
                <a:lnTo>
                  <a:pt x="1659" y="822"/>
                </a:lnTo>
                <a:lnTo>
                  <a:pt x="1821" y="707"/>
                </a:lnTo>
                <a:lnTo>
                  <a:pt x="1988" y="600"/>
                </a:lnTo>
                <a:lnTo>
                  <a:pt x="2161" y="499"/>
                </a:lnTo>
                <a:lnTo>
                  <a:pt x="2339" y="408"/>
                </a:lnTo>
                <a:lnTo>
                  <a:pt x="2522" y="326"/>
                </a:lnTo>
                <a:lnTo>
                  <a:pt x="2709" y="251"/>
                </a:lnTo>
                <a:lnTo>
                  <a:pt x="2901" y="186"/>
                </a:lnTo>
                <a:lnTo>
                  <a:pt x="3097" y="131"/>
                </a:lnTo>
                <a:lnTo>
                  <a:pt x="3297" y="85"/>
                </a:lnTo>
                <a:lnTo>
                  <a:pt x="3500" y="48"/>
                </a:lnTo>
                <a:lnTo>
                  <a:pt x="3707" y="22"/>
                </a:lnTo>
                <a:lnTo>
                  <a:pt x="3916" y="5"/>
                </a:lnTo>
                <a:lnTo>
                  <a:pt x="4128" y="0"/>
                </a:lnTo>
                <a:cubicBezTo>
                  <a:pt x="4132" y="0"/>
                  <a:pt x="4137" y="2"/>
                  <a:pt x="4140" y="5"/>
                </a:cubicBezTo>
                <a:cubicBezTo>
                  <a:pt x="4143" y="8"/>
                  <a:pt x="4144" y="12"/>
                  <a:pt x="4144" y="16"/>
                </a:cubicBezTo>
                <a:lnTo>
                  <a:pt x="4144" y="4136"/>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84" name="Rectangle 13"/>
          <p:cNvSpPr>
            <a:spLocks noChangeArrowheads="1"/>
          </p:cNvSpPr>
          <p:nvPr/>
        </p:nvSpPr>
        <p:spPr bwMode="auto">
          <a:xfrm>
            <a:off x="3442251" y="4413251"/>
            <a:ext cx="1660711"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Low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72.9</a:t>
            </a:r>
            <a:endParaRPr kumimoji="0" lang="en-US" sz="1400" b="0" i="0" u="none" strike="noStrike" cap="none" normalizeH="0" baseline="0" dirty="0" smtClean="0">
              <a:ln>
                <a:noFill/>
              </a:ln>
              <a:solidFill>
                <a:schemeClr val="tx1"/>
              </a:solidFill>
              <a:effectLst/>
              <a:latin typeface="Arial" pitchFamily="34" charset="0"/>
            </a:endParaRPr>
          </a:p>
        </p:txBody>
      </p:sp>
      <p:sp>
        <p:nvSpPr>
          <p:cNvPr id="585" name="Rectangle 13"/>
          <p:cNvSpPr>
            <a:spLocks noChangeArrowheads="1"/>
          </p:cNvSpPr>
          <p:nvPr/>
        </p:nvSpPr>
        <p:spPr bwMode="auto">
          <a:xfrm>
            <a:off x="4673164" y="2997201"/>
            <a:ext cx="170078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High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27.1</a:t>
            </a:r>
            <a:endParaRPr kumimoji="0" lang="en-US" sz="1400" b="0" i="0" u="none" strike="noStrike" cap="none" normalizeH="0" baseline="0" dirty="0" smtClean="0">
              <a:ln>
                <a:noFill/>
              </a:ln>
              <a:solidFill>
                <a:schemeClr val="tx1"/>
              </a:solidFill>
              <a:effectLst/>
              <a:latin typeface="Arial" pitchFamily="34" charset="0"/>
            </a:endParaRPr>
          </a:p>
        </p:txBody>
      </p:sp>
      <p:sp>
        <p:nvSpPr>
          <p:cNvPr id="586" name="Rectangle 13"/>
          <p:cNvSpPr>
            <a:spLocks noChangeArrowheads="1"/>
          </p:cNvSpPr>
          <p:nvPr/>
        </p:nvSpPr>
        <p:spPr bwMode="auto">
          <a:xfrm>
            <a:off x="3728167" y="5984876"/>
            <a:ext cx="167943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rPr>
              <a:t>Average Metro Area</a:t>
            </a:r>
            <a:endParaRPr kumimoji="0" lang="en-US" sz="14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High vs. Low Human Capital Occupations</a:t>
            </a:r>
            <a:endParaRPr lang="en-US" sz="3200" b="1" dirty="0"/>
          </a:p>
          <a:p>
            <a:pPr algn="ctr">
              <a:spcBef>
                <a:spcPct val="50000"/>
              </a:spcBef>
            </a:pPr>
            <a:r>
              <a:rPr lang="en-US" sz="1600" b="1" dirty="0" smtClean="0">
                <a:solidFill>
                  <a:schemeClr val="bg2"/>
                </a:solidFill>
              </a:rPr>
              <a:t>Change in Composition of Local Labor Market</a:t>
            </a:r>
          </a:p>
          <a:p>
            <a:pPr algn="ctr">
              <a:spcBef>
                <a:spcPct val="50000"/>
              </a:spcBef>
            </a:pPr>
            <a:endParaRPr lang="en-US" sz="500" b="1" dirty="0">
              <a:solidFill>
                <a:schemeClr val="bg2"/>
              </a:solidFill>
            </a:endParaRPr>
          </a:p>
        </p:txBody>
      </p:sp>
      <p:graphicFrame>
        <p:nvGraphicFramePr>
          <p:cNvPr id="56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1107977" name="Photo Editor Photo" r:id="rId3" imgW="2209524" imgH="2133898" progId="">
                  <p:embed/>
                </p:oleObj>
              </mc:Choice>
              <mc:Fallback>
                <p:oleObj name="Photo Editor Photo" r:id="rId3" imgW="2209524" imgH="213389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568" name="Picture 16" descr="bigseal"/>
          <p:cNvPicPr>
            <a:picLocks noChangeAspect="1" noChangeArrowheads="1"/>
          </p:cNvPicPr>
          <p:nvPr/>
        </p:nvPicPr>
        <p:blipFill>
          <a:blip r:embed="rId5"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569"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570"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14</a:t>
            </a:fld>
            <a:endParaRPr lang="en-US" sz="1200" b="1" dirty="0">
              <a:solidFill>
                <a:srgbClr val="4D4D4D"/>
              </a:solidFill>
            </a:endParaRPr>
          </a:p>
        </p:txBody>
      </p:sp>
      <p:sp>
        <p:nvSpPr>
          <p:cNvPr id="1107976" name="Freeform 8"/>
          <p:cNvSpPr>
            <a:spLocks/>
          </p:cNvSpPr>
          <p:nvPr/>
        </p:nvSpPr>
        <p:spPr bwMode="auto">
          <a:xfrm>
            <a:off x="4564063" y="1682751"/>
            <a:ext cx="2279650" cy="2481263"/>
          </a:xfrm>
          <a:custGeom>
            <a:avLst/>
            <a:gdLst/>
            <a:ahLst/>
            <a:cxnLst>
              <a:cxn ang="0">
                <a:pos x="4049" y="4840"/>
              </a:cxn>
              <a:cxn ang="0">
                <a:pos x="719" y="64"/>
              </a:cxn>
              <a:cxn ang="0">
                <a:pos x="0" y="0"/>
              </a:cxn>
              <a:cxn ang="0">
                <a:pos x="0" y="4120"/>
              </a:cxn>
              <a:cxn ang="0">
                <a:pos x="4049" y="4840"/>
              </a:cxn>
            </a:cxnLst>
            <a:rect l="0" t="0" r="r" b="b"/>
            <a:pathLst>
              <a:path w="4446" h="4840">
                <a:moveTo>
                  <a:pt x="4049" y="4840"/>
                </a:moveTo>
                <a:cubicBezTo>
                  <a:pt x="4446" y="2600"/>
                  <a:pt x="2955" y="461"/>
                  <a:pt x="719" y="64"/>
                </a:cubicBezTo>
                <a:cubicBezTo>
                  <a:pt x="482" y="22"/>
                  <a:pt x="241" y="0"/>
                  <a:pt x="0" y="0"/>
                </a:cubicBezTo>
                <a:lnTo>
                  <a:pt x="0" y="4120"/>
                </a:lnTo>
                <a:lnTo>
                  <a:pt x="4049" y="4840"/>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977" name="Freeform 9"/>
          <p:cNvSpPr>
            <a:spLocks noEditPoints="1"/>
          </p:cNvSpPr>
          <p:nvPr/>
        </p:nvSpPr>
        <p:spPr bwMode="auto">
          <a:xfrm>
            <a:off x="4556125" y="1673226"/>
            <a:ext cx="2124075" cy="2498725"/>
          </a:xfrm>
          <a:custGeom>
            <a:avLst/>
            <a:gdLst/>
            <a:ahLst/>
            <a:cxnLst>
              <a:cxn ang="0">
                <a:pos x="4050" y="4854"/>
              </a:cxn>
              <a:cxn ang="0">
                <a:pos x="4103" y="4437"/>
              </a:cxn>
              <a:cxn ang="0">
                <a:pos x="4112" y="4024"/>
              </a:cxn>
              <a:cxn ang="0">
                <a:pos x="4082" y="3619"/>
              </a:cxn>
              <a:cxn ang="0">
                <a:pos x="4012" y="3225"/>
              </a:cxn>
              <a:cxn ang="0">
                <a:pos x="3904" y="2841"/>
              </a:cxn>
              <a:cxn ang="0">
                <a:pos x="3761" y="2472"/>
              </a:cxn>
              <a:cxn ang="0">
                <a:pos x="3584" y="2119"/>
              </a:cxn>
              <a:cxn ang="0">
                <a:pos x="3374" y="1786"/>
              </a:cxn>
              <a:cxn ang="0">
                <a:pos x="3134" y="1475"/>
              </a:cxn>
              <a:cxn ang="0">
                <a:pos x="2865" y="1187"/>
              </a:cxn>
              <a:cxn ang="0">
                <a:pos x="2568" y="925"/>
              </a:cxn>
              <a:cxn ang="0">
                <a:pos x="2245" y="693"/>
              </a:cxn>
              <a:cxn ang="0">
                <a:pos x="1899" y="490"/>
              </a:cxn>
              <a:cxn ang="0">
                <a:pos x="1530" y="322"/>
              </a:cxn>
              <a:cxn ang="0">
                <a:pos x="1141" y="190"/>
              </a:cxn>
              <a:cxn ang="0">
                <a:pos x="732" y="96"/>
              </a:cxn>
              <a:cxn ang="0">
                <a:pos x="376" y="48"/>
              </a:cxn>
              <a:cxn ang="0">
                <a:pos x="16" y="32"/>
              </a:cxn>
              <a:cxn ang="0">
                <a:pos x="32" y="4136"/>
              </a:cxn>
              <a:cxn ang="0">
                <a:pos x="4068" y="4841"/>
              </a:cxn>
              <a:cxn ang="0">
                <a:pos x="0" y="4136"/>
              </a:cxn>
              <a:cxn ang="0">
                <a:pos x="5" y="5"/>
              </a:cxn>
              <a:cxn ang="0">
                <a:pos x="199" y="5"/>
              </a:cxn>
              <a:cxn ang="0">
                <a:pos x="560" y="37"/>
              </a:cxn>
              <a:cxn ang="0">
                <a:pos x="946" y="107"/>
              </a:cxn>
              <a:cxn ang="0">
                <a:pos x="1349" y="221"/>
              </a:cxn>
              <a:cxn ang="0">
                <a:pos x="1731" y="373"/>
              </a:cxn>
              <a:cxn ang="0">
                <a:pos x="2092" y="560"/>
              </a:cxn>
              <a:cxn ang="0">
                <a:pos x="2429" y="780"/>
              </a:cxn>
              <a:cxn ang="0">
                <a:pos x="2741" y="1029"/>
              </a:cxn>
              <a:cxn ang="0">
                <a:pos x="3027" y="1306"/>
              </a:cxn>
              <a:cxn ang="0">
                <a:pos x="3284" y="1609"/>
              </a:cxn>
              <a:cxn ang="0">
                <a:pos x="3510" y="1934"/>
              </a:cxn>
              <a:cxn ang="0">
                <a:pos x="3706" y="2280"/>
              </a:cxn>
              <a:cxn ang="0">
                <a:pos x="3868" y="2643"/>
              </a:cxn>
              <a:cxn ang="0">
                <a:pos x="3993" y="3022"/>
              </a:cxn>
              <a:cxn ang="0">
                <a:pos x="4082" y="3416"/>
              </a:cxn>
              <a:cxn ang="0">
                <a:pos x="4133" y="3820"/>
              </a:cxn>
              <a:cxn ang="0">
                <a:pos x="4144" y="4231"/>
              </a:cxn>
              <a:cxn ang="0">
                <a:pos x="4113" y="4649"/>
              </a:cxn>
              <a:cxn ang="0">
                <a:pos x="4075" y="4869"/>
              </a:cxn>
              <a:cxn ang="0">
                <a:pos x="14" y="4152"/>
              </a:cxn>
            </a:cxnLst>
            <a:rect l="0" t="0" r="r" b="b"/>
            <a:pathLst>
              <a:path w="4144" h="4873">
                <a:moveTo>
                  <a:pt x="4068" y="4841"/>
                </a:moveTo>
                <a:lnTo>
                  <a:pt x="4050" y="4854"/>
                </a:lnTo>
                <a:lnTo>
                  <a:pt x="4082" y="4644"/>
                </a:lnTo>
                <a:lnTo>
                  <a:pt x="4103" y="4437"/>
                </a:lnTo>
                <a:lnTo>
                  <a:pt x="4112" y="4230"/>
                </a:lnTo>
                <a:lnTo>
                  <a:pt x="4112" y="4024"/>
                </a:lnTo>
                <a:lnTo>
                  <a:pt x="4101" y="3821"/>
                </a:lnTo>
                <a:lnTo>
                  <a:pt x="4082" y="3619"/>
                </a:lnTo>
                <a:lnTo>
                  <a:pt x="4051" y="3421"/>
                </a:lnTo>
                <a:lnTo>
                  <a:pt x="4012" y="3225"/>
                </a:lnTo>
                <a:lnTo>
                  <a:pt x="3962" y="3030"/>
                </a:lnTo>
                <a:lnTo>
                  <a:pt x="3904" y="2841"/>
                </a:lnTo>
                <a:lnTo>
                  <a:pt x="3837" y="2654"/>
                </a:lnTo>
                <a:lnTo>
                  <a:pt x="3761" y="2472"/>
                </a:lnTo>
                <a:lnTo>
                  <a:pt x="3677" y="2293"/>
                </a:lnTo>
                <a:lnTo>
                  <a:pt x="3584" y="2119"/>
                </a:lnTo>
                <a:lnTo>
                  <a:pt x="3483" y="1951"/>
                </a:lnTo>
                <a:lnTo>
                  <a:pt x="3374" y="1786"/>
                </a:lnTo>
                <a:lnTo>
                  <a:pt x="3259" y="1628"/>
                </a:lnTo>
                <a:lnTo>
                  <a:pt x="3134" y="1475"/>
                </a:lnTo>
                <a:lnTo>
                  <a:pt x="3003" y="1327"/>
                </a:lnTo>
                <a:lnTo>
                  <a:pt x="2865" y="1187"/>
                </a:lnTo>
                <a:lnTo>
                  <a:pt x="2720" y="1052"/>
                </a:lnTo>
                <a:lnTo>
                  <a:pt x="2568" y="925"/>
                </a:lnTo>
                <a:lnTo>
                  <a:pt x="2410" y="805"/>
                </a:lnTo>
                <a:lnTo>
                  <a:pt x="2245" y="693"/>
                </a:lnTo>
                <a:lnTo>
                  <a:pt x="2075" y="587"/>
                </a:lnTo>
                <a:lnTo>
                  <a:pt x="1899" y="490"/>
                </a:lnTo>
                <a:lnTo>
                  <a:pt x="1717" y="402"/>
                </a:lnTo>
                <a:lnTo>
                  <a:pt x="1530" y="322"/>
                </a:lnTo>
                <a:lnTo>
                  <a:pt x="1338" y="251"/>
                </a:lnTo>
                <a:lnTo>
                  <a:pt x="1141" y="190"/>
                </a:lnTo>
                <a:lnTo>
                  <a:pt x="938" y="138"/>
                </a:lnTo>
                <a:lnTo>
                  <a:pt x="732" y="96"/>
                </a:lnTo>
                <a:lnTo>
                  <a:pt x="555" y="68"/>
                </a:lnTo>
                <a:lnTo>
                  <a:pt x="376" y="48"/>
                </a:lnTo>
                <a:lnTo>
                  <a:pt x="196" y="36"/>
                </a:lnTo>
                <a:lnTo>
                  <a:pt x="16" y="32"/>
                </a:lnTo>
                <a:lnTo>
                  <a:pt x="32" y="16"/>
                </a:lnTo>
                <a:lnTo>
                  <a:pt x="32" y="4136"/>
                </a:lnTo>
                <a:lnTo>
                  <a:pt x="19" y="4121"/>
                </a:lnTo>
                <a:lnTo>
                  <a:pt x="4068" y="4841"/>
                </a:lnTo>
                <a:close/>
                <a:moveTo>
                  <a:pt x="14" y="4152"/>
                </a:moveTo>
                <a:cubicBezTo>
                  <a:pt x="6" y="4151"/>
                  <a:pt x="0" y="4144"/>
                  <a:pt x="0" y="4136"/>
                </a:cubicBezTo>
                <a:lnTo>
                  <a:pt x="0" y="16"/>
                </a:lnTo>
                <a:cubicBezTo>
                  <a:pt x="0" y="12"/>
                  <a:pt x="2" y="8"/>
                  <a:pt x="5" y="5"/>
                </a:cubicBezTo>
                <a:cubicBezTo>
                  <a:pt x="8" y="2"/>
                  <a:pt x="13" y="0"/>
                  <a:pt x="17" y="0"/>
                </a:cubicBezTo>
                <a:lnTo>
                  <a:pt x="199" y="5"/>
                </a:lnTo>
                <a:lnTo>
                  <a:pt x="379" y="17"/>
                </a:lnTo>
                <a:lnTo>
                  <a:pt x="560" y="37"/>
                </a:lnTo>
                <a:lnTo>
                  <a:pt x="739" y="65"/>
                </a:lnTo>
                <a:lnTo>
                  <a:pt x="946" y="107"/>
                </a:lnTo>
                <a:lnTo>
                  <a:pt x="1150" y="159"/>
                </a:lnTo>
                <a:lnTo>
                  <a:pt x="1349" y="221"/>
                </a:lnTo>
                <a:lnTo>
                  <a:pt x="1543" y="293"/>
                </a:lnTo>
                <a:lnTo>
                  <a:pt x="1731" y="373"/>
                </a:lnTo>
                <a:lnTo>
                  <a:pt x="1914" y="462"/>
                </a:lnTo>
                <a:lnTo>
                  <a:pt x="2092" y="560"/>
                </a:lnTo>
                <a:lnTo>
                  <a:pt x="2264" y="666"/>
                </a:lnTo>
                <a:lnTo>
                  <a:pt x="2429" y="780"/>
                </a:lnTo>
                <a:lnTo>
                  <a:pt x="2589" y="900"/>
                </a:lnTo>
                <a:lnTo>
                  <a:pt x="2741" y="1029"/>
                </a:lnTo>
                <a:lnTo>
                  <a:pt x="2888" y="1164"/>
                </a:lnTo>
                <a:lnTo>
                  <a:pt x="3027" y="1306"/>
                </a:lnTo>
                <a:lnTo>
                  <a:pt x="3159" y="1454"/>
                </a:lnTo>
                <a:lnTo>
                  <a:pt x="3284" y="1609"/>
                </a:lnTo>
                <a:lnTo>
                  <a:pt x="3401" y="1769"/>
                </a:lnTo>
                <a:lnTo>
                  <a:pt x="3510" y="1934"/>
                </a:lnTo>
                <a:lnTo>
                  <a:pt x="3613" y="2104"/>
                </a:lnTo>
                <a:lnTo>
                  <a:pt x="3706" y="2280"/>
                </a:lnTo>
                <a:lnTo>
                  <a:pt x="3790" y="2459"/>
                </a:lnTo>
                <a:lnTo>
                  <a:pt x="3868" y="2643"/>
                </a:lnTo>
                <a:lnTo>
                  <a:pt x="3935" y="2832"/>
                </a:lnTo>
                <a:lnTo>
                  <a:pt x="3993" y="3022"/>
                </a:lnTo>
                <a:lnTo>
                  <a:pt x="4043" y="3218"/>
                </a:lnTo>
                <a:lnTo>
                  <a:pt x="4082" y="3416"/>
                </a:lnTo>
                <a:lnTo>
                  <a:pt x="4113" y="3616"/>
                </a:lnTo>
                <a:lnTo>
                  <a:pt x="4133" y="3820"/>
                </a:lnTo>
                <a:lnTo>
                  <a:pt x="4144" y="4024"/>
                </a:lnTo>
                <a:lnTo>
                  <a:pt x="4144" y="4231"/>
                </a:lnTo>
                <a:lnTo>
                  <a:pt x="4134" y="4440"/>
                </a:lnTo>
                <a:lnTo>
                  <a:pt x="4113" y="4649"/>
                </a:lnTo>
                <a:lnTo>
                  <a:pt x="4081" y="4859"/>
                </a:lnTo>
                <a:cubicBezTo>
                  <a:pt x="4081" y="4863"/>
                  <a:pt x="4078" y="4867"/>
                  <a:pt x="4075" y="4869"/>
                </a:cubicBezTo>
                <a:cubicBezTo>
                  <a:pt x="4071" y="4872"/>
                  <a:pt x="4067" y="4873"/>
                  <a:pt x="4063" y="4872"/>
                </a:cubicBezTo>
                <a:lnTo>
                  <a:pt x="14"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07978" name="Freeform 10"/>
          <p:cNvSpPr>
            <a:spLocks/>
          </p:cNvSpPr>
          <p:nvPr/>
        </p:nvSpPr>
        <p:spPr bwMode="auto">
          <a:xfrm>
            <a:off x="2455863" y="1682751"/>
            <a:ext cx="4184650" cy="4224338"/>
          </a:xfrm>
          <a:custGeom>
            <a:avLst/>
            <a:gdLst/>
            <a:ahLst/>
            <a:cxnLst>
              <a:cxn ang="0">
                <a:pos x="4112" y="0"/>
              </a:cxn>
              <a:cxn ang="0">
                <a:pos x="0" y="4120"/>
              </a:cxn>
              <a:cxn ang="0">
                <a:pos x="4112" y="8240"/>
              </a:cxn>
              <a:cxn ang="0">
                <a:pos x="8161" y="4840"/>
              </a:cxn>
              <a:cxn ang="0">
                <a:pos x="4112" y="4120"/>
              </a:cxn>
              <a:cxn ang="0">
                <a:pos x="4112" y="0"/>
              </a:cxn>
            </a:cxnLst>
            <a:rect l="0" t="0" r="r" b="b"/>
            <a:pathLst>
              <a:path w="8161" h="8240">
                <a:moveTo>
                  <a:pt x="4112" y="0"/>
                </a:moveTo>
                <a:cubicBezTo>
                  <a:pt x="1841" y="0"/>
                  <a:pt x="0" y="1845"/>
                  <a:pt x="0" y="4120"/>
                </a:cubicBezTo>
                <a:cubicBezTo>
                  <a:pt x="0" y="6396"/>
                  <a:pt x="1841" y="8240"/>
                  <a:pt x="4112" y="8240"/>
                </a:cubicBezTo>
                <a:cubicBezTo>
                  <a:pt x="6106" y="8240"/>
                  <a:pt x="7813" y="6807"/>
                  <a:pt x="8161" y="4840"/>
                </a:cubicBezTo>
                <a:lnTo>
                  <a:pt x="4112" y="4120"/>
                </a:lnTo>
                <a:lnTo>
                  <a:pt x="4112" y="0"/>
                </a:lnTo>
                <a:close/>
              </a:path>
            </a:pathLst>
          </a:custGeom>
          <a:solidFill>
            <a:srgbClr val="295A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979" name="Freeform 11"/>
          <p:cNvSpPr>
            <a:spLocks noEditPoints="1"/>
          </p:cNvSpPr>
          <p:nvPr/>
        </p:nvSpPr>
        <p:spPr bwMode="auto">
          <a:xfrm>
            <a:off x="2447925" y="1673226"/>
            <a:ext cx="4200525" cy="4241800"/>
          </a:xfrm>
          <a:custGeom>
            <a:avLst/>
            <a:gdLst/>
            <a:ahLst/>
            <a:cxnLst>
              <a:cxn ang="0">
                <a:pos x="3710" y="53"/>
              </a:cxn>
              <a:cxn ang="0">
                <a:pos x="2910" y="217"/>
              </a:cxn>
              <a:cxn ang="0">
                <a:pos x="2176" y="528"/>
              </a:cxn>
              <a:cxn ang="0">
                <a:pos x="1522" y="970"/>
              </a:cxn>
              <a:cxn ang="0">
                <a:pos x="968" y="1526"/>
              </a:cxn>
              <a:cxn ang="0">
                <a:pos x="526" y="2180"/>
              </a:cxn>
              <a:cxn ang="0">
                <a:pos x="217" y="2917"/>
              </a:cxn>
              <a:cxn ang="0">
                <a:pos x="53" y="3717"/>
              </a:cxn>
              <a:cxn ang="0">
                <a:pos x="53" y="4556"/>
              </a:cxn>
              <a:cxn ang="0">
                <a:pos x="217" y="5357"/>
              </a:cxn>
              <a:cxn ang="0">
                <a:pos x="527" y="6093"/>
              </a:cxn>
              <a:cxn ang="0">
                <a:pos x="968" y="6748"/>
              </a:cxn>
              <a:cxn ang="0">
                <a:pos x="1523" y="7303"/>
              </a:cxn>
              <a:cxn ang="0">
                <a:pos x="2176" y="7746"/>
              </a:cxn>
              <a:cxn ang="0">
                <a:pos x="2911" y="8056"/>
              </a:cxn>
              <a:cxn ang="0">
                <a:pos x="3709" y="8220"/>
              </a:cxn>
              <a:cxn ang="0">
                <a:pos x="4497" y="8224"/>
              </a:cxn>
              <a:cxn ang="0">
                <a:pos x="5209" y="8096"/>
              </a:cxn>
              <a:cxn ang="0">
                <a:pos x="5875" y="7850"/>
              </a:cxn>
              <a:cxn ang="0">
                <a:pos x="6483" y="7495"/>
              </a:cxn>
              <a:cxn ang="0">
                <a:pos x="7258" y="6786"/>
              </a:cxn>
              <a:cxn ang="0">
                <a:pos x="7751" y="6054"/>
              </a:cxn>
              <a:cxn ang="0">
                <a:pos x="8029" y="5389"/>
              </a:cxn>
              <a:cxn ang="0">
                <a:pos x="8175" y="4872"/>
              </a:cxn>
              <a:cxn ang="0">
                <a:pos x="4144" y="4136"/>
              </a:cxn>
              <a:cxn ang="0">
                <a:pos x="8193" y="4860"/>
              </a:cxn>
              <a:cxn ang="0">
                <a:pos x="8000" y="5573"/>
              </a:cxn>
              <a:cxn ang="0">
                <a:pos x="7692" y="6226"/>
              </a:cxn>
              <a:cxn ang="0">
                <a:pos x="7041" y="7068"/>
              </a:cxn>
              <a:cxn ang="0">
                <a:pos x="6353" y="7621"/>
              </a:cxn>
              <a:cxn ang="0">
                <a:pos x="5724" y="7951"/>
              </a:cxn>
              <a:cxn ang="0">
                <a:pos x="5042" y="8170"/>
              </a:cxn>
              <a:cxn ang="0">
                <a:pos x="4315" y="8268"/>
              </a:cxn>
              <a:cxn ang="0">
                <a:pos x="3500" y="8225"/>
              </a:cxn>
              <a:cxn ang="0">
                <a:pos x="2709" y="8021"/>
              </a:cxn>
              <a:cxn ang="0">
                <a:pos x="1988" y="7674"/>
              </a:cxn>
              <a:cxn ang="0">
                <a:pos x="1352" y="7198"/>
              </a:cxn>
              <a:cxn ang="0">
                <a:pos x="820" y="6611"/>
              </a:cxn>
              <a:cxn ang="0">
                <a:pos x="407" y="5929"/>
              </a:cxn>
              <a:cxn ang="0">
                <a:pos x="130" y="5170"/>
              </a:cxn>
              <a:cxn ang="0">
                <a:pos x="5" y="4349"/>
              </a:cxn>
              <a:cxn ang="0">
                <a:pos x="48" y="3506"/>
              </a:cxn>
              <a:cxn ang="0">
                <a:pos x="251" y="2714"/>
              </a:cxn>
              <a:cxn ang="0">
                <a:pos x="598" y="1992"/>
              </a:cxn>
              <a:cxn ang="0">
                <a:pos x="1073" y="1355"/>
              </a:cxn>
              <a:cxn ang="0">
                <a:pos x="1659" y="822"/>
              </a:cxn>
              <a:cxn ang="0">
                <a:pos x="2339" y="408"/>
              </a:cxn>
              <a:cxn ang="0">
                <a:pos x="3097" y="131"/>
              </a:cxn>
              <a:cxn ang="0">
                <a:pos x="3916" y="5"/>
              </a:cxn>
              <a:cxn ang="0">
                <a:pos x="4144" y="4136"/>
              </a:cxn>
            </a:cxnLst>
            <a:rect l="0" t="0" r="r" b="b"/>
            <a:pathLst>
              <a:path w="8194" h="8272">
                <a:moveTo>
                  <a:pt x="4112" y="16"/>
                </a:moveTo>
                <a:lnTo>
                  <a:pt x="4129" y="32"/>
                </a:lnTo>
                <a:lnTo>
                  <a:pt x="3917" y="37"/>
                </a:lnTo>
                <a:lnTo>
                  <a:pt x="3710" y="53"/>
                </a:lnTo>
                <a:lnTo>
                  <a:pt x="3504" y="79"/>
                </a:lnTo>
                <a:lnTo>
                  <a:pt x="3302" y="116"/>
                </a:lnTo>
                <a:lnTo>
                  <a:pt x="3104" y="162"/>
                </a:lnTo>
                <a:lnTo>
                  <a:pt x="2910" y="217"/>
                </a:lnTo>
                <a:lnTo>
                  <a:pt x="2720" y="282"/>
                </a:lnTo>
                <a:lnTo>
                  <a:pt x="2533" y="355"/>
                </a:lnTo>
                <a:lnTo>
                  <a:pt x="2352" y="437"/>
                </a:lnTo>
                <a:lnTo>
                  <a:pt x="2176" y="528"/>
                </a:lnTo>
                <a:lnTo>
                  <a:pt x="2005" y="627"/>
                </a:lnTo>
                <a:lnTo>
                  <a:pt x="1838" y="734"/>
                </a:lnTo>
                <a:lnTo>
                  <a:pt x="1678" y="848"/>
                </a:lnTo>
                <a:lnTo>
                  <a:pt x="1522" y="970"/>
                </a:lnTo>
                <a:lnTo>
                  <a:pt x="1374" y="1099"/>
                </a:lnTo>
                <a:lnTo>
                  <a:pt x="1232" y="1235"/>
                </a:lnTo>
                <a:lnTo>
                  <a:pt x="1096" y="1377"/>
                </a:lnTo>
                <a:lnTo>
                  <a:pt x="968" y="1526"/>
                </a:lnTo>
                <a:lnTo>
                  <a:pt x="846" y="1681"/>
                </a:lnTo>
                <a:lnTo>
                  <a:pt x="732" y="1843"/>
                </a:lnTo>
                <a:lnTo>
                  <a:pt x="625" y="2009"/>
                </a:lnTo>
                <a:lnTo>
                  <a:pt x="526" y="2180"/>
                </a:lnTo>
                <a:lnTo>
                  <a:pt x="436" y="2358"/>
                </a:lnTo>
                <a:lnTo>
                  <a:pt x="354" y="2539"/>
                </a:lnTo>
                <a:lnTo>
                  <a:pt x="280" y="2725"/>
                </a:lnTo>
                <a:lnTo>
                  <a:pt x="217" y="2917"/>
                </a:lnTo>
                <a:lnTo>
                  <a:pt x="161" y="3111"/>
                </a:lnTo>
                <a:lnTo>
                  <a:pt x="115" y="3310"/>
                </a:lnTo>
                <a:lnTo>
                  <a:pt x="79" y="3511"/>
                </a:lnTo>
                <a:lnTo>
                  <a:pt x="53" y="3717"/>
                </a:lnTo>
                <a:lnTo>
                  <a:pt x="37" y="3926"/>
                </a:lnTo>
                <a:lnTo>
                  <a:pt x="32" y="4137"/>
                </a:lnTo>
                <a:lnTo>
                  <a:pt x="37" y="4348"/>
                </a:lnTo>
                <a:lnTo>
                  <a:pt x="53" y="4556"/>
                </a:lnTo>
                <a:lnTo>
                  <a:pt x="79" y="4762"/>
                </a:lnTo>
                <a:lnTo>
                  <a:pt x="116" y="4964"/>
                </a:lnTo>
                <a:lnTo>
                  <a:pt x="161" y="5163"/>
                </a:lnTo>
                <a:lnTo>
                  <a:pt x="217" y="5357"/>
                </a:lnTo>
                <a:lnTo>
                  <a:pt x="282" y="5548"/>
                </a:lnTo>
                <a:lnTo>
                  <a:pt x="354" y="5735"/>
                </a:lnTo>
                <a:lnTo>
                  <a:pt x="436" y="5916"/>
                </a:lnTo>
                <a:lnTo>
                  <a:pt x="527" y="6093"/>
                </a:lnTo>
                <a:lnTo>
                  <a:pt x="625" y="6266"/>
                </a:lnTo>
                <a:lnTo>
                  <a:pt x="732" y="6432"/>
                </a:lnTo>
                <a:lnTo>
                  <a:pt x="846" y="6592"/>
                </a:lnTo>
                <a:lnTo>
                  <a:pt x="968" y="6748"/>
                </a:lnTo>
                <a:lnTo>
                  <a:pt x="1097" y="6896"/>
                </a:lnTo>
                <a:lnTo>
                  <a:pt x="1232" y="7039"/>
                </a:lnTo>
                <a:lnTo>
                  <a:pt x="1374" y="7175"/>
                </a:lnTo>
                <a:lnTo>
                  <a:pt x="1523" y="7303"/>
                </a:lnTo>
                <a:lnTo>
                  <a:pt x="1678" y="7426"/>
                </a:lnTo>
                <a:lnTo>
                  <a:pt x="1839" y="7540"/>
                </a:lnTo>
                <a:lnTo>
                  <a:pt x="2005" y="7647"/>
                </a:lnTo>
                <a:lnTo>
                  <a:pt x="2176" y="7746"/>
                </a:lnTo>
                <a:lnTo>
                  <a:pt x="2353" y="7836"/>
                </a:lnTo>
                <a:lnTo>
                  <a:pt x="2534" y="7918"/>
                </a:lnTo>
                <a:lnTo>
                  <a:pt x="2720" y="7992"/>
                </a:lnTo>
                <a:lnTo>
                  <a:pt x="2911" y="8056"/>
                </a:lnTo>
                <a:lnTo>
                  <a:pt x="3105" y="8111"/>
                </a:lnTo>
                <a:lnTo>
                  <a:pt x="3303" y="8157"/>
                </a:lnTo>
                <a:lnTo>
                  <a:pt x="3505" y="8194"/>
                </a:lnTo>
                <a:lnTo>
                  <a:pt x="3709" y="8220"/>
                </a:lnTo>
                <a:lnTo>
                  <a:pt x="3918" y="8236"/>
                </a:lnTo>
                <a:lnTo>
                  <a:pt x="4129" y="8240"/>
                </a:lnTo>
                <a:lnTo>
                  <a:pt x="4314" y="8236"/>
                </a:lnTo>
                <a:lnTo>
                  <a:pt x="4497" y="8224"/>
                </a:lnTo>
                <a:lnTo>
                  <a:pt x="4679" y="8204"/>
                </a:lnTo>
                <a:lnTo>
                  <a:pt x="4858" y="8176"/>
                </a:lnTo>
                <a:lnTo>
                  <a:pt x="5035" y="8139"/>
                </a:lnTo>
                <a:lnTo>
                  <a:pt x="5209" y="8096"/>
                </a:lnTo>
                <a:lnTo>
                  <a:pt x="5380" y="8045"/>
                </a:lnTo>
                <a:lnTo>
                  <a:pt x="5548" y="7986"/>
                </a:lnTo>
                <a:lnTo>
                  <a:pt x="5713" y="7922"/>
                </a:lnTo>
                <a:lnTo>
                  <a:pt x="5875" y="7850"/>
                </a:lnTo>
                <a:lnTo>
                  <a:pt x="6032" y="7771"/>
                </a:lnTo>
                <a:lnTo>
                  <a:pt x="6187" y="7685"/>
                </a:lnTo>
                <a:lnTo>
                  <a:pt x="6336" y="7594"/>
                </a:lnTo>
                <a:lnTo>
                  <a:pt x="6483" y="7495"/>
                </a:lnTo>
                <a:lnTo>
                  <a:pt x="6623" y="7392"/>
                </a:lnTo>
                <a:lnTo>
                  <a:pt x="6760" y="7282"/>
                </a:lnTo>
                <a:lnTo>
                  <a:pt x="7020" y="7045"/>
                </a:lnTo>
                <a:lnTo>
                  <a:pt x="7258" y="6786"/>
                </a:lnTo>
                <a:lnTo>
                  <a:pt x="7473" y="6507"/>
                </a:lnTo>
                <a:lnTo>
                  <a:pt x="7572" y="6360"/>
                </a:lnTo>
                <a:lnTo>
                  <a:pt x="7665" y="6209"/>
                </a:lnTo>
                <a:lnTo>
                  <a:pt x="7751" y="6054"/>
                </a:lnTo>
                <a:lnTo>
                  <a:pt x="7831" y="5893"/>
                </a:lnTo>
                <a:lnTo>
                  <a:pt x="7904" y="5729"/>
                </a:lnTo>
                <a:lnTo>
                  <a:pt x="7971" y="5562"/>
                </a:lnTo>
                <a:lnTo>
                  <a:pt x="8029" y="5389"/>
                </a:lnTo>
                <a:lnTo>
                  <a:pt x="8081" y="5214"/>
                </a:lnTo>
                <a:lnTo>
                  <a:pt x="8125" y="5036"/>
                </a:lnTo>
                <a:lnTo>
                  <a:pt x="8162" y="4853"/>
                </a:lnTo>
                <a:lnTo>
                  <a:pt x="8175" y="4872"/>
                </a:lnTo>
                <a:lnTo>
                  <a:pt x="4126" y="4152"/>
                </a:lnTo>
                <a:cubicBezTo>
                  <a:pt x="4118" y="4151"/>
                  <a:pt x="4112" y="4144"/>
                  <a:pt x="4112" y="4136"/>
                </a:cubicBezTo>
                <a:lnTo>
                  <a:pt x="4112" y="16"/>
                </a:lnTo>
                <a:close/>
                <a:moveTo>
                  <a:pt x="4144" y="4136"/>
                </a:moveTo>
                <a:lnTo>
                  <a:pt x="4131" y="4121"/>
                </a:lnTo>
                <a:lnTo>
                  <a:pt x="8180" y="4841"/>
                </a:lnTo>
                <a:cubicBezTo>
                  <a:pt x="8185" y="4841"/>
                  <a:pt x="8188" y="4844"/>
                  <a:pt x="8191" y="4847"/>
                </a:cubicBezTo>
                <a:cubicBezTo>
                  <a:pt x="8193" y="4851"/>
                  <a:pt x="8194" y="4855"/>
                  <a:pt x="8193" y="4860"/>
                </a:cubicBezTo>
                <a:lnTo>
                  <a:pt x="8156" y="5043"/>
                </a:lnTo>
                <a:lnTo>
                  <a:pt x="8112" y="5223"/>
                </a:lnTo>
                <a:lnTo>
                  <a:pt x="8060" y="5400"/>
                </a:lnTo>
                <a:lnTo>
                  <a:pt x="8000" y="5573"/>
                </a:lnTo>
                <a:lnTo>
                  <a:pt x="7933" y="5742"/>
                </a:lnTo>
                <a:lnTo>
                  <a:pt x="7860" y="5908"/>
                </a:lnTo>
                <a:lnTo>
                  <a:pt x="7779" y="6069"/>
                </a:lnTo>
                <a:lnTo>
                  <a:pt x="7692" y="6226"/>
                </a:lnTo>
                <a:lnTo>
                  <a:pt x="7599" y="6378"/>
                </a:lnTo>
                <a:lnTo>
                  <a:pt x="7498" y="6526"/>
                </a:lnTo>
                <a:lnTo>
                  <a:pt x="7281" y="6807"/>
                </a:lnTo>
                <a:lnTo>
                  <a:pt x="7041" y="7068"/>
                </a:lnTo>
                <a:lnTo>
                  <a:pt x="6780" y="7307"/>
                </a:lnTo>
                <a:lnTo>
                  <a:pt x="6642" y="7417"/>
                </a:lnTo>
                <a:lnTo>
                  <a:pt x="6500" y="7522"/>
                </a:lnTo>
                <a:lnTo>
                  <a:pt x="6353" y="7621"/>
                </a:lnTo>
                <a:lnTo>
                  <a:pt x="6202" y="7713"/>
                </a:lnTo>
                <a:lnTo>
                  <a:pt x="6047" y="7800"/>
                </a:lnTo>
                <a:lnTo>
                  <a:pt x="5888" y="7879"/>
                </a:lnTo>
                <a:lnTo>
                  <a:pt x="5724" y="7951"/>
                </a:lnTo>
                <a:lnTo>
                  <a:pt x="5559" y="8017"/>
                </a:lnTo>
                <a:lnTo>
                  <a:pt x="5389" y="8076"/>
                </a:lnTo>
                <a:lnTo>
                  <a:pt x="5216" y="8127"/>
                </a:lnTo>
                <a:lnTo>
                  <a:pt x="5042" y="8170"/>
                </a:lnTo>
                <a:lnTo>
                  <a:pt x="4863" y="8207"/>
                </a:lnTo>
                <a:lnTo>
                  <a:pt x="4682" y="8235"/>
                </a:lnTo>
                <a:lnTo>
                  <a:pt x="4500" y="8255"/>
                </a:lnTo>
                <a:lnTo>
                  <a:pt x="4315" y="8268"/>
                </a:lnTo>
                <a:lnTo>
                  <a:pt x="4128" y="8272"/>
                </a:lnTo>
                <a:lnTo>
                  <a:pt x="3915" y="8267"/>
                </a:lnTo>
                <a:lnTo>
                  <a:pt x="3705" y="8251"/>
                </a:lnTo>
                <a:lnTo>
                  <a:pt x="3500" y="8225"/>
                </a:lnTo>
                <a:lnTo>
                  <a:pt x="3296" y="8188"/>
                </a:lnTo>
                <a:lnTo>
                  <a:pt x="3096" y="8142"/>
                </a:lnTo>
                <a:lnTo>
                  <a:pt x="2900" y="8087"/>
                </a:lnTo>
                <a:lnTo>
                  <a:pt x="2709" y="8021"/>
                </a:lnTo>
                <a:lnTo>
                  <a:pt x="2521" y="7947"/>
                </a:lnTo>
                <a:lnTo>
                  <a:pt x="2338" y="7865"/>
                </a:lnTo>
                <a:lnTo>
                  <a:pt x="2160" y="7773"/>
                </a:lnTo>
                <a:lnTo>
                  <a:pt x="1988" y="7674"/>
                </a:lnTo>
                <a:lnTo>
                  <a:pt x="1820" y="7566"/>
                </a:lnTo>
                <a:lnTo>
                  <a:pt x="1659" y="7451"/>
                </a:lnTo>
                <a:lnTo>
                  <a:pt x="1502" y="7328"/>
                </a:lnTo>
                <a:lnTo>
                  <a:pt x="1352" y="7198"/>
                </a:lnTo>
                <a:lnTo>
                  <a:pt x="1209" y="7061"/>
                </a:lnTo>
                <a:lnTo>
                  <a:pt x="1072" y="6917"/>
                </a:lnTo>
                <a:lnTo>
                  <a:pt x="943" y="6767"/>
                </a:lnTo>
                <a:lnTo>
                  <a:pt x="820" y="6611"/>
                </a:lnTo>
                <a:lnTo>
                  <a:pt x="705" y="6449"/>
                </a:lnTo>
                <a:lnTo>
                  <a:pt x="598" y="6281"/>
                </a:lnTo>
                <a:lnTo>
                  <a:pt x="498" y="6108"/>
                </a:lnTo>
                <a:lnTo>
                  <a:pt x="407" y="5929"/>
                </a:lnTo>
                <a:lnTo>
                  <a:pt x="325" y="5746"/>
                </a:lnTo>
                <a:lnTo>
                  <a:pt x="251" y="5559"/>
                </a:lnTo>
                <a:lnTo>
                  <a:pt x="186" y="5366"/>
                </a:lnTo>
                <a:lnTo>
                  <a:pt x="130" y="5170"/>
                </a:lnTo>
                <a:lnTo>
                  <a:pt x="85" y="4969"/>
                </a:lnTo>
                <a:lnTo>
                  <a:pt x="48" y="4766"/>
                </a:lnTo>
                <a:lnTo>
                  <a:pt x="22" y="4559"/>
                </a:lnTo>
                <a:lnTo>
                  <a:pt x="5" y="4349"/>
                </a:lnTo>
                <a:lnTo>
                  <a:pt x="0" y="4136"/>
                </a:lnTo>
                <a:lnTo>
                  <a:pt x="6" y="3923"/>
                </a:lnTo>
                <a:lnTo>
                  <a:pt x="22" y="3713"/>
                </a:lnTo>
                <a:lnTo>
                  <a:pt x="48" y="3506"/>
                </a:lnTo>
                <a:lnTo>
                  <a:pt x="84" y="3303"/>
                </a:lnTo>
                <a:lnTo>
                  <a:pt x="130" y="3102"/>
                </a:lnTo>
                <a:lnTo>
                  <a:pt x="186" y="2906"/>
                </a:lnTo>
                <a:lnTo>
                  <a:pt x="251" y="2714"/>
                </a:lnTo>
                <a:lnTo>
                  <a:pt x="325" y="2526"/>
                </a:lnTo>
                <a:lnTo>
                  <a:pt x="407" y="2343"/>
                </a:lnTo>
                <a:lnTo>
                  <a:pt x="499" y="2164"/>
                </a:lnTo>
                <a:lnTo>
                  <a:pt x="598" y="1992"/>
                </a:lnTo>
                <a:lnTo>
                  <a:pt x="705" y="1824"/>
                </a:lnTo>
                <a:lnTo>
                  <a:pt x="821" y="1662"/>
                </a:lnTo>
                <a:lnTo>
                  <a:pt x="943" y="1505"/>
                </a:lnTo>
                <a:lnTo>
                  <a:pt x="1073" y="1355"/>
                </a:lnTo>
                <a:lnTo>
                  <a:pt x="1209" y="1212"/>
                </a:lnTo>
                <a:lnTo>
                  <a:pt x="1353" y="1074"/>
                </a:lnTo>
                <a:lnTo>
                  <a:pt x="1503" y="945"/>
                </a:lnTo>
                <a:lnTo>
                  <a:pt x="1659" y="822"/>
                </a:lnTo>
                <a:lnTo>
                  <a:pt x="1821" y="707"/>
                </a:lnTo>
                <a:lnTo>
                  <a:pt x="1988" y="600"/>
                </a:lnTo>
                <a:lnTo>
                  <a:pt x="2161" y="499"/>
                </a:lnTo>
                <a:lnTo>
                  <a:pt x="2339" y="408"/>
                </a:lnTo>
                <a:lnTo>
                  <a:pt x="2522" y="326"/>
                </a:lnTo>
                <a:lnTo>
                  <a:pt x="2709" y="251"/>
                </a:lnTo>
                <a:lnTo>
                  <a:pt x="2901" y="186"/>
                </a:lnTo>
                <a:lnTo>
                  <a:pt x="3097" y="131"/>
                </a:lnTo>
                <a:lnTo>
                  <a:pt x="3297" y="85"/>
                </a:lnTo>
                <a:lnTo>
                  <a:pt x="3500" y="48"/>
                </a:lnTo>
                <a:lnTo>
                  <a:pt x="3707" y="22"/>
                </a:lnTo>
                <a:lnTo>
                  <a:pt x="3916" y="5"/>
                </a:lnTo>
                <a:lnTo>
                  <a:pt x="4128" y="0"/>
                </a:lnTo>
                <a:cubicBezTo>
                  <a:pt x="4132" y="0"/>
                  <a:pt x="4137" y="2"/>
                  <a:pt x="4140" y="5"/>
                </a:cubicBezTo>
                <a:cubicBezTo>
                  <a:pt x="4143" y="8"/>
                  <a:pt x="4144" y="12"/>
                  <a:pt x="4144" y="16"/>
                </a:cubicBezTo>
                <a:lnTo>
                  <a:pt x="4144" y="4136"/>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07981" name="Rectangle 13"/>
          <p:cNvSpPr>
            <a:spLocks noChangeArrowheads="1"/>
          </p:cNvSpPr>
          <p:nvPr/>
        </p:nvSpPr>
        <p:spPr bwMode="auto">
          <a:xfrm>
            <a:off x="3442251" y="4413251"/>
            <a:ext cx="1660711"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Low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72.2</a:t>
            </a:r>
            <a:endParaRPr kumimoji="0" lang="en-US" sz="1400" b="0" i="0" u="none" strike="noStrike" cap="none" normalizeH="0" baseline="0" dirty="0" smtClean="0">
              <a:ln>
                <a:noFill/>
              </a:ln>
              <a:solidFill>
                <a:schemeClr val="tx1"/>
              </a:solidFill>
              <a:effectLst/>
              <a:latin typeface="Arial" pitchFamily="34" charset="0"/>
            </a:endParaRPr>
          </a:p>
        </p:txBody>
      </p:sp>
      <p:sp>
        <p:nvSpPr>
          <p:cNvPr id="26" name="Freeform 9"/>
          <p:cNvSpPr>
            <a:spLocks/>
          </p:cNvSpPr>
          <p:nvPr/>
        </p:nvSpPr>
        <p:spPr bwMode="auto">
          <a:xfrm>
            <a:off x="4564063" y="1682751"/>
            <a:ext cx="2243138" cy="2389188"/>
          </a:xfrm>
          <a:custGeom>
            <a:avLst/>
            <a:gdLst/>
            <a:ahLst/>
            <a:cxnLst>
              <a:cxn ang="0">
                <a:pos x="4077" y="4661"/>
              </a:cxn>
              <a:cxn ang="0">
                <a:pos x="540" y="36"/>
              </a:cxn>
              <a:cxn ang="0">
                <a:pos x="0" y="0"/>
              </a:cxn>
              <a:cxn ang="0">
                <a:pos x="0" y="4120"/>
              </a:cxn>
              <a:cxn ang="0">
                <a:pos x="4077" y="4661"/>
              </a:cxn>
            </a:cxnLst>
            <a:rect l="0" t="0" r="r" b="b"/>
            <a:pathLst>
              <a:path w="4375" h="4661">
                <a:moveTo>
                  <a:pt x="4077" y="4661"/>
                </a:moveTo>
                <a:cubicBezTo>
                  <a:pt x="4375" y="2406"/>
                  <a:pt x="2792" y="335"/>
                  <a:pt x="540" y="36"/>
                </a:cubicBezTo>
                <a:cubicBezTo>
                  <a:pt x="361" y="12"/>
                  <a:pt x="181" y="0"/>
                  <a:pt x="0" y="0"/>
                </a:cubicBezTo>
                <a:lnTo>
                  <a:pt x="0" y="4120"/>
                </a:lnTo>
                <a:lnTo>
                  <a:pt x="4077" y="4661"/>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p:nvSpPr>
        <p:spPr bwMode="auto">
          <a:xfrm>
            <a:off x="4556125" y="1673226"/>
            <a:ext cx="2124075" cy="2408238"/>
          </a:xfrm>
          <a:custGeom>
            <a:avLst/>
            <a:gdLst/>
            <a:ahLst/>
            <a:cxnLst>
              <a:cxn ang="0">
                <a:pos x="4078" y="4676"/>
              </a:cxn>
              <a:cxn ang="0">
                <a:pos x="4111" y="4257"/>
              </a:cxn>
              <a:cxn ang="0">
                <a:pos x="4103" y="3844"/>
              </a:cxn>
              <a:cxn ang="0">
                <a:pos x="4055" y="3441"/>
              </a:cxn>
              <a:cxn ang="0">
                <a:pos x="3968" y="3049"/>
              </a:cxn>
              <a:cxn ang="0">
                <a:pos x="3843" y="2671"/>
              </a:cxn>
              <a:cxn ang="0">
                <a:pos x="3685" y="2308"/>
              </a:cxn>
              <a:cxn ang="0">
                <a:pos x="3493" y="1965"/>
              </a:cxn>
              <a:cxn ang="0">
                <a:pos x="3269" y="1641"/>
              </a:cxn>
              <a:cxn ang="0">
                <a:pos x="3014" y="1340"/>
              </a:cxn>
              <a:cxn ang="0">
                <a:pos x="2733" y="1064"/>
              </a:cxn>
              <a:cxn ang="0">
                <a:pos x="2425" y="816"/>
              </a:cxn>
              <a:cxn ang="0">
                <a:pos x="2093" y="598"/>
              </a:cxn>
              <a:cxn ang="0">
                <a:pos x="1737" y="412"/>
              </a:cxn>
              <a:cxn ang="0">
                <a:pos x="1362" y="259"/>
              </a:cxn>
              <a:cxn ang="0">
                <a:pos x="966" y="144"/>
              </a:cxn>
              <a:cxn ang="0">
                <a:pos x="554" y="68"/>
              </a:cxn>
              <a:cxn ang="0">
                <a:pos x="16" y="32"/>
              </a:cxn>
              <a:cxn ang="0">
                <a:pos x="32" y="4136"/>
              </a:cxn>
              <a:cxn ang="0">
                <a:pos x="4096" y="4662"/>
              </a:cxn>
              <a:cxn ang="0">
                <a:pos x="0" y="4136"/>
              </a:cxn>
              <a:cxn ang="0">
                <a:pos x="5" y="5"/>
              </a:cxn>
              <a:cxn ang="0">
                <a:pos x="289" y="10"/>
              </a:cxn>
              <a:cxn ang="0">
                <a:pos x="769" y="70"/>
              </a:cxn>
              <a:cxn ang="0">
                <a:pos x="1176" y="167"/>
              </a:cxn>
              <a:cxn ang="0">
                <a:pos x="1565" y="302"/>
              </a:cxn>
              <a:cxn ang="0">
                <a:pos x="1933" y="472"/>
              </a:cxn>
              <a:cxn ang="0">
                <a:pos x="2280" y="676"/>
              </a:cxn>
              <a:cxn ang="0">
                <a:pos x="2603" y="912"/>
              </a:cxn>
              <a:cxn ang="0">
                <a:pos x="2900" y="1176"/>
              </a:cxn>
              <a:cxn ang="0">
                <a:pos x="3170" y="1467"/>
              </a:cxn>
              <a:cxn ang="0">
                <a:pos x="3411" y="1783"/>
              </a:cxn>
              <a:cxn ang="0">
                <a:pos x="3621" y="2119"/>
              </a:cxn>
              <a:cxn ang="0">
                <a:pos x="3798" y="2475"/>
              </a:cxn>
              <a:cxn ang="0">
                <a:pos x="3941" y="2849"/>
              </a:cxn>
              <a:cxn ang="0">
                <a:pos x="4047" y="3237"/>
              </a:cxn>
              <a:cxn ang="0">
                <a:pos x="4116" y="3639"/>
              </a:cxn>
              <a:cxn ang="0">
                <a:pos x="4144" y="4050"/>
              </a:cxn>
              <a:cxn ang="0">
                <a:pos x="4131" y="4468"/>
              </a:cxn>
              <a:cxn ang="0">
                <a:pos x="4103" y="4690"/>
              </a:cxn>
              <a:cxn ang="0">
                <a:pos x="14" y="4152"/>
              </a:cxn>
            </a:cxnLst>
            <a:rect l="0" t="0" r="r" b="b"/>
            <a:pathLst>
              <a:path w="4144" h="4694">
                <a:moveTo>
                  <a:pt x="4096" y="4662"/>
                </a:moveTo>
                <a:lnTo>
                  <a:pt x="4078" y="4676"/>
                </a:lnTo>
                <a:lnTo>
                  <a:pt x="4100" y="4465"/>
                </a:lnTo>
                <a:lnTo>
                  <a:pt x="4111" y="4257"/>
                </a:lnTo>
                <a:lnTo>
                  <a:pt x="4112" y="4049"/>
                </a:lnTo>
                <a:lnTo>
                  <a:pt x="4103" y="3844"/>
                </a:lnTo>
                <a:lnTo>
                  <a:pt x="4085" y="3642"/>
                </a:lnTo>
                <a:lnTo>
                  <a:pt x="4055" y="3441"/>
                </a:lnTo>
                <a:lnTo>
                  <a:pt x="4016" y="3244"/>
                </a:lnTo>
                <a:lnTo>
                  <a:pt x="3968" y="3049"/>
                </a:lnTo>
                <a:lnTo>
                  <a:pt x="3910" y="2858"/>
                </a:lnTo>
                <a:lnTo>
                  <a:pt x="3843" y="2671"/>
                </a:lnTo>
                <a:lnTo>
                  <a:pt x="3769" y="2488"/>
                </a:lnTo>
                <a:lnTo>
                  <a:pt x="3685" y="2308"/>
                </a:lnTo>
                <a:lnTo>
                  <a:pt x="3592" y="2134"/>
                </a:lnTo>
                <a:lnTo>
                  <a:pt x="3493" y="1965"/>
                </a:lnTo>
                <a:lnTo>
                  <a:pt x="3384" y="1800"/>
                </a:lnTo>
                <a:lnTo>
                  <a:pt x="3269" y="1641"/>
                </a:lnTo>
                <a:lnTo>
                  <a:pt x="3145" y="1488"/>
                </a:lnTo>
                <a:lnTo>
                  <a:pt x="3014" y="1340"/>
                </a:lnTo>
                <a:lnTo>
                  <a:pt x="2877" y="1199"/>
                </a:lnTo>
                <a:lnTo>
                  <a:pt x="2733" y="1064"/>
                </a:lnTo>
                <a:lnTo>
                  <a:pt x="2582" y="937"/>
                </a:lnTo>
                <a:lnTo>
                  <a:pt x="2425" y="816"/>
                </a:lnTo>
                <a:lnTo>
                  <a:pt x="2261" y="703"/>
                </a:lnTo>
                <a:lnTo>
                  <a:pt x="2093" y="598"/>
                </a:lnTo>
                <a:lnTo>
                  <a:pt x="1918" y="500"/>
                </a:lnTo>
                <a:lnTo>
                  <a:pt x="1737" y="412"/>
                </a:lnTo>
                <a:lnTo>
                  <a:pt x="1552" y="331"/>
                </a:lnTo>
                <a:lnTo>
                  <a:pt x="1362" y="259"/>
                </a:lnTo>
                <a:lnTo>
                  <a:pt x="1167" y="198"/>
                </a:lnTo>
                <a:lnTo>
                  <a:pt x="966" y="144"/>
                </a:lnTo>
                <a:lnTo>
                  <a:pt x="762" y="101"/>
                </a:lnTo>
                <a:lnTo>
                  <a:pt x="554" y="68"/>
                </a:lnTo>
                <a:lnTo>
                  <a:pt x="286" y="41"/>
                </a:lnTo>
                <a:lnTo>
                  <a:pt x="16" y="32"/>
                </a:lnTo>
                <a:lnTo>
                  <a:pt x="32" y="16"/>
                </a:lnTo>
                <a:lnTo>
                  <a:pt x="32" y="4136"/>
                </a:lnTo>
                <a:lnTo>
                  <a:pt x="19" y="4121"/>
                </a:lnTo>
                <a:lnTo>
                  <a:pt x="4096" y="4662"/>
                </a:lnTo>
                <a:close/>
                <a:moveTo>
                  <a:pt x="14" y="4152"/>
                </a:moveTo>
                <a:cubicBezTo>
                  <a:pt x="6" y="4151"/>
                  <a:pt x="0" y="4144"/>
                  <a:pt x="0" y="4136"/>
                </a:cubicBezTo>
                <a:lnTo>
                  <a:pt x="0" y="16"/>
                </a:lnTo>
                <a:cubicBezTo>
                  <a:pt x="0" y="12"/>
                  <a:pt x="2" y="8"/>
                  <a:pt x="5" y="5"/>
                </a:cubicBezTo>
                <a:cubicBezTo>
                  <a:pt x="8" y="2"/>
                  <a:pt x="13" y="0"/>
                  <a:pt x="17" y="0"/>
                </a:cubicBezTo>
                <a:lnTo>
                  <a:pt x="289" y="10"/>
                </a:lnTo>
                <a:lnTo>
                  <a:pt x="559" y="37"/>
                </a:lnTo>
                <a:lnTo>
                  <a:pt x="769" y="70"/>
                </a:lnTo>
                <a:lnTo>
                  <a:pt x="975" y="113"/>
                </a:lnTo>
                <a:lnTo>
                  <a:pt x="1176" y="167"/>
                </a:lnTo>
                <a:lnTo>
                  <a:pt x="1373" y="229"/>
                </a:lnTo>
                <a:lnTo>
                  <a:pt x="1565" y="302"/>
                </a:lnTo>
                <a:lnTo>
                  <a:pt x="1752" y="383"/>
                </a:lnTo>
                <a:lnTo>
                  <a:pt x="1933" y="472"/>
                </a:lnTo>
                <a:lnTo>
                  <a:pt x="2110" y="571"/>
                </a:lnTo>
                <a:lnTo>
                  <a:pt x="2280" y="676"/>
                </a:lnTo>
                <a:lnTo>
                  <a:pt x="2444" y="791"/>
                </a:lnTo>
                <a:lnTo>
                  <a:pt x="2603" y="912"/>
                </a:lnTo>
                <a:lnTo>
                  <a:pt x="2754" y="1041"/>
                </a:lnTo>
                <a:lnTo>
                  <a:pt x="2900" y="1176"/>
                </a:lnTo>
                <a:lnTo>
                  <a:pt x="3038" y="1319"/>
                </a:lnTo>
                <a:lnTo>
                  <a:pt x="3170" y="1467"/>
                </a:lnTo>
                <a:lnTo>
                  <a:pt x="3294" y="1622"/>
                </a:lnTo>
                <a:lnTo>
                  <a:pt x="3411" y="1783"/>
                </a:lnTo>
                <a:lnTo>
                  <a:pt x="3520" y="1948"/>
                </a:lnTo>
                <a:lnTo>
                  <a:pt x="3621" y="2119"/>
                </a:lnTo>
                <a:lnTo>
                  <a:pt x="3714" y="2295"/>
                </a:lnTo>
                <a:lnTo>
                  <a:pt x="3798" y="2475"/>
                </a:lnTo>
                <a:lnTo>
                  <a:pt x="3874" y="2660"/>
                </a:lnTo>
                <a:lnTo>
                  <a:pt x="3941" y="2849"/>
                </a:lnTo>
                <a:lnTo>
                  <a:pt x="3999" y="3042"/>
                </a:lnTo>
                <a:lnTo>
                  <a:pt x="4047" y="3237"/>
                </a:lnTo>
                <a:lnTo>
                  <a:pt x="4086" y="3436"/>
                </a:lnTo>
                <a:lnTo>
                  <a:pt x="4116" y="3639"/>
                </a:lnTo>
                <a:lnTo>
                  <a:pt x="4135" y="3843"/>
                </a:lnTo>
                <a:lnTo>
                  <a:pt x="4144" y="4050"/>
                </a:lnTo>
                <a:lnTo>
                  <a:pt x="4143" y="4258"/>
                </a:lnTo>
                <a:lnTo>
                  <a:pt x="4131" y="4468"/>
                </a:lnTo>
                <a:lnTo>
                  <a:pt x="4109" y="4679"/>
                </a:lnTo>
                <a:cubicBezTo>
                  <a:pt x="4109" y="4683"/>
                  <a:pt x="4107" y="4687"/>
                  <a:pt x="4103" y="4690"/>
                </a:cubicBezTo>
                <a:cubicBezTo>
                  <a:pt x="4100" y="4693"/>
                  <a:pt x="4096" y="4694"/>
                  <a:pt x="4091" y="4693"/>
                </a:cubicBezTo>
                <a:lnTo>
                  <a:pt x="14"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auto">
          <a:xfrm>
            <a:off x="4673164" y="2997201"/>
            <a:ext cx="170078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High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27.8</a:t>
            </a:r>
            <a:endParaRPr kumimoji="0" lang="en-US" sz="1400" b="0" i="0" u="none" strike="noStrike" cap="none" normalizeH="0" baseline="0" dirty="0" smtClean="0">
              <a:ln>
                <a:noFill/>
              </a:ln>
              <a:solidFill>
                <a:schemeClr val="tx1"/>
              </a:solidFill>
              <a:effectLst/>
              <a:latin typeface="Arial" pitchFamily="34" charset="0"/>
            </a:endParaRPr>
          </a:p>
        </p:txBody>
      </p:sp>
      <p:sp>
        <p:nvSpPr>
          <p:cNvPr id="29" name="Rectangle 13"/>
          <p:cNvSpPr>
            <a:spLocks noChangeArrowheads="1"/>
          </p:cNvSpPr>
          <p:nvPr/>
        </p:nvSpPr>
        <p:spPr bwMode="auto">
          <a:xfrm>
            <a:off x="6989128" y="4038601"/>
            <a:ext cx="1750479" cy="6463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C0029"/>
                </a:solidFill>
                <a:effectLst/>
                <a:latin typeface="Arial" pitchFamily="34" charset="0"/>
              </a:rPr>
              <a:t>2.4% Increase</a:t>
            </a:r>
            <a:r>
              <a:rPr kumimoji="0" lang="en-US" sz="1400" b="1" i="0" u="none" strike="noStrike" cap="none" normalizeH="0" dirty="0" smtClean="0">
                <a:ln>
                  <a:noFill/>
                </a:ln>
                <a:solidFill>
                  <a:srgbClr val="8C0029"/>
                </a:solidFill>
                <a:effectLst/>
                <a:latin typeface="Arial" pitchFamily="34" charset="0"/>
              </a:rPr>
              <a:t> </a:t>
            </a:r>
            <a:r>
              <a:rPr lang="en-US" sz="1400" b="1" dirty="0" smtClean="0">
                <a:solidFill>
                  <a:srgbClr val="8C0029"/>
                </a:solidFill>
                <a:latin typeface="Arial" pitchFamily="34" charset="0"/>
              </a:rPr>
              <a:t>In </a:t>
            </a:r>
          </a:p>
          <a:p>
            <a:pPr marL="0" marR="0" lvl="0" indent="0" defTabSz="914400" rtl="0" eaLnBrk="1" fontAlgn="base" latinLnBrk="0" hangingPunct="1">
              <a:lnSpc>
                <a:spcPct val="100000"/>
              </a:lnSpc>
              <a:spcBef>
                <a:spcPct val="0"/>
              </a:spcBef>
              <a:spcAft>
                <a:spcPct val="0"/>
              </a:spcAft>
              <a:buClrTx/>
              <a:buSzTx/>
              <a:buFontTx/>
              <a:buNone/>
              <a:tabLst/>
            </a:pPr>
            <a:r>
              <a:rPr lang="en-US" sz="1400" b="1" dirty="0" smtClean="0">
                <a:solidFill>
                  <a:srgbClr val="8C0029"/>
                </a:solidFill>
                <a:latin typeface="Arial" pitchFamily="34" charset="0"/>
              </a:rPr>
              <a:t>High Human Capital </a:t>
            </a:r>
            <a:br>
              <a:rPr lang="en-US" sz="1400" b="1" dirty="0" smtClean="0">
                <a:solidFill>
                  <a:srgbClr val="8C0029"/>
                </a:solidFill>
                <a:latin typeface="Arial" pitchFamily="34" charset="0"/>
              </a:rPr>
            </a:br>
            <a:r>
              <a:rPr lang="en-US" sz="1400" b="1" dirty="0" smtClean="0">
                <a:solidFill>
                  <a:srgbClr val="8C0029"/>
                </a:solidFill>
                <a:latin typeface="Arial" pitchFamily="34" charset="0"/>
              </a:rPr>
              <a:t>Occupations</a:t>
            </a:r>
            <a:endParaRPr kumimoji="0" lang="en-US" sz="1400" b="0" i="0" u="none" strike="noStrike" cap="none" normalizeH="0" baseline="0" dirty="0" smtClean="0">
              <a:ln>
                <a:noFill/>
              </a:ln>
              <a:solidFill>
                <a:srgbClr val="8C0029"/>
              </a:solidFill>
              <a:effectLst/>
              <a:latin typeface="Arial" pitchFamily="34" charset="0"/>
            </a:endParaRPr>
          </a:p>
        </p:txBody>
      </p:sp>
      <p:cxnSp>
        <p:nvCxnSpPr>
          <p:cNvPr id="30" name="Straight Arrow Connector 29"/>
          <p:cNvCxnSpPr/>
          <p:nvPr/>
        </p:nvCxnSpPr>
        <p:spPr>
          <a:xfrm rot="10800000">
            <a:off x="6680200" y="4140200"/>
            <a:ext cx="254000" cy="63500"/>
          </a:xfrm>
          <a:prstGeom prst="straightConnector1">
            <a:avLst/>
          </a:prstGeom>
          <a:ln w="19050">
            <a:solidFill>
              <a:srgbClr val="8C0029"/>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3"/>
          <p:cNvSpPr>
            <a:spLocks noChangeArrowheads="1"/>
          </p:cNvSpPr>
          <p:nvPr/>
        </p:nvSpPr>
        <p:spPr bwMode="auto">
          <a:xfrm>
            <a:off x="2161782" y="5984876"/>
            <a:ext cx="481221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rPr>
              <a:t>One Standard</a:t>
            </a:r>
            <a:r>
              <a:rPr kumimoji="0" lang="en-US" sz="1400" b="1" i="0" u="none" strike="noStrike" cap="none" normalizeH="0" dirty="0" smtClean="0">
                <a:ln>
                  <a:noFill/>
                </a:ln>
                <a:effectLst/>
                <a:latin typeface="Arial" pitchFamily="34" charset="0"/>
              </a:rPr>
              <a:t> Deviation Increase in Degree Production</a:t>
            </a:r>
            <a:endParaRPr kumimoji="0" lang="en-US" sz="14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High vs. Low Human Capital Occupations</a:t>
            </a:r>
            <a:endParaRPr lang="en-US" sz="3200" b="1" dirty="0"/>
          </a:p>
          <a:p>
            <a:pPr algn="ctr">
              <a:spcBef>
                <a:spcPct val="50000"/>
              </a:spcBef>
            </a:pPr>
            <a:r>
              <a:rPr lang="en-US" sz="1600" b="1" dirty="0" smtClean="0">
                <a:solidFill>
                  <a:schemeClr val="bg2"/>
                </a:solidFill>
              </a:rPr>
              <a:t>Change in Composition of Local Labor Market</a:t>
            </a:r>
          </a:p>
          <a:p>
            <a:pPr algn="ctr">
              <a:spcBef>
                <a:spcPct val="50000"/>
              </a:spcBef>
            </a:pPr>
            <a:endParaRPr lang="en-US" sz="500" b="1" dirty="0">
              <a:solidFill>
                <a:schemeClr val="bg2"/>
              </a:solidFill>
            </a:endParaRPr>
          </a:p>
        </p:txBody>
      </p:sp>
      <p:graphicFrame>
        <p:nvGraphicFramePr>
          <p:cNvPr id="56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1109001" name="Photo Editor Photo" r:id="rId3" imgW="2209524" imgH="2133898" progId="">
                  <p:embed/>
                </p:oleObj>
              </mc:Choice>
              <mc:Fallback>
                <p:oleObj name="Photo Editor Photo" r:id="rId3" imgW="2209524" imgH="213389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568" name="Picture 16" descr="bigseal"/>
          <p:cNvPicPr>
            <a:picLocks noChangeAspect="1" noChangeArrowheads="1"/>
          </p:cNvPicPr>
          <p:nvPr/>
        </p:nvPicPr>
        <p:blipFill>
          <a:blip r:embed="rId5"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569"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570"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15</a:t>
            </a:fld>
            <a:endParaRPr lang="en-US" sz="1200" b="1" dirty="0">
              <a:solidFill>
                <a:srgbClr val="4D4D4D"/>
              </a:solidFill>
            </a:endParaRPr>
          </a:p>
        </p:txBody>
      </p:sp>
      <p:sp>
        <p:nvSpPr>
          <p:cNvPr id="1109001" name="Freeform 9"/>
          <p:cNvSpPr>
            <a:spLocks/>
          </p:cNvSpPr>
          <p:nvPr/>
        </p:nvSpPr>
        <p:spPr bwMode="auto">
          <a:xfrm>
            <a:off x="4564063" y="1682751"/>
            <a:ext cx="2311400" cy="2571750"/>
          </a:xfrm>
          <a:custGeom>
            <a:avLst/>
            <a:gdLst/>
            <a:ahLst/>
            <a:cxnLst>
              <a:cxn ang="0">
                <a:pos x="4014" y="5018"/>
              </a:cxn>
              <a:cxn ang="0">
                <a:pos x="896" y="99"/>
              </a:cxn>
              <a:cxn ang="0">
                <a:pos x="0" y="0"/>
              </a:cxn>
              <a:cxn ang="0">
                <a:pos x="0" y="4120"/>
              </a:cxn>
              <a:cxn ang="0">
                <a:pos x="4014" y="5018"/>
              </a:cxn>
            </a:cxnLst>
            <a:rect l="0" t="0" r="r" b="b"/>
            <a:pathLst>
              <a:path w="4508" h="5018">
                <a:moveTo>
                  <a:pt x="4014" y="5018"/>
                </a:moveTo>
                <a:cubicBezTo>
                  <a:pt x="4508" y="2797"/>
                  <a:pt x="3112" y="595"/>
                  <a:pt x="896" y="99"/>
                </a:cubicBezTo>
                <a:cubicBezTo>
                  <a:pt x="602" y="34"/>
                  <a:pt x="302" y="0"/>
                  <a:pt x="0" y="0"/>
                </a:cubicBezTo>
                <a:lnTo>
                  <a:pt x="0" y="4120"/>
                </a:lnTo>
                <a:lnTo>
                  <a:pt x="4014" y="5018"/>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002" name="Freeform 10"/>
          <p:cNvSpPr>
            <a:spLocks noEditPoints="1"/>
          </p:cNvSpPr>
          <p:nvPr/>
        </p:nvSpPr>
        <p:spPr bwMode="auto">
          <a:xfrm>
            <a:off x="4556125" y="1673226"/>
            <a:ext cx="2124075" cy="2590800"/>
          </a:xfrm>
          <a:custGeom>
            <a:avLst/>
            <a:gdLst/>
            <a:ahLst/>
            <a:cxnLst>
              <a:cxn ang="0">
                <a:pos x="4015" y="5031"/>
              </a:cxn>
              <a:cxn ang="0">
                <a:pos x="4086" y="4616"/>
              </a:cxn>
              <a:cxn ang="0">
                <a:pos x="4113" y="4205"/>
              </a:cxn>
              <a:cxn ang="0">
                <a:pos x="4100" y="3799"/>
              </a:cxn>
              <a:cxn ang="0">
                <a:pos x="4048" y="3401"/>
              </a:cxn>
              <a:cxn ang="0">
                <a:pos x="3957" y="3013"/>
              </a:cxn>
              <a:cxn ang="0">
                <a:pos x="3830" y="2638"/>
              </a:cxn>
              <a:cxn ang="0">
                <a:pos x="3669" y="2278"/>
              </a:cxn>
              <a:cxn ang="0">
                <a:pos x="3474" y="1937"/>
              </a:cxn>
              <a:cxn ang="0">
                <a:pos x="3248" y="1614"/>
              </a:cxn>
              <a:cxn ang="0">
                <a:pos x="2992" y="1315"/>
              </a:cxn>
              <a:cxn ang="0">
                <a:pos x="2707" y="1040"/>
              </a:cxn>
              <a:cxn ang="0">
                <a:pos x="2395" y="793"/>
              </a:cxn>
              <a:cxn ang="0">
                <a:pos x="2057" y="577"/>
              </a:cxn>
              <a:cxn ang="0">
                <a:pos x="1696" y="392"/>
              </a:cxn>
              <a:cxn ang="0">
                <a:pos x="1313" y="243"/>
              </a:cxn>
              <a:cxn ang="0">
                <a:pos x="909" y="131"/>
              </a:cxn>
              <a:cxn ang="0">
                <a:pos x="465" y="57"/>
              </a:cxn>
              <a:cxn ang="0">
                <a:pos x="16" y="32"/>
              </a:cxn>
              <a:cxn ang="0">
                <a:pos x="32" y="4136"/>
              </a:cxn>
              <a:cxn ang="0">
                <a:pos x="4034" y="5019"/>
              </a:cxn>
              <a:cxn ang="0">
                <a:pos x="0" y="4136"/>
              </a:cxn>
              <a:cxn ang="0">
                <a:pos x="5" y="5"/>
              </a:cxn>
              <a:cxn ang="0">
                <a:pos x="244" y="7"/>
              </a:cxn>
              <a:cxn ang="0">
                <a:pos x="694" y="57"/>
              </a:cxn>
              <a:cxn ang="0">
                <a:pos x="1122" y="151"/>
              </a:cxn>
              <a:cxn ang="0">
                <a:pos x="1520" y="284"/>
              </a:cxn>
              <a:cxn ang="0">
                <a:pos x="1895" y="452"/>
              </a:cxn>
              <a:cxn ang="0">
                <a:pos x="2246" y="655"/>
              </a:cxn>
              <a:cxn ang="0">
                <a:pos x="2574" y="889"/>
              </a:cxn>
              <a:cxn ang="0">
                <a:pos x="2875" y="1152"/>
              </a:cxn>
              <a:cxn ang="0">
                <a:pos x="3148" y="1441"/>
              </a:cxn>
              <a:cxn ang="0">
                <a:pos x="3392" y="1755"/>
              </a:cxn>
              <a:cxn ang="0">
                <a:pos x="3604" y="2090"/>
              </a:cxn>
              <a:cxn ang="0">
                <a:pos x="3783" y="2444"/>
              </a:cxn>
              <a:cxn ang="0">
                <a:pos x="3929" y="2815"/>
              </a:cxn>
              <a:cxn ang="0">
                <a:pos x="4038" y="3199"/>
              </a:cxn>
              <a:cxn ang="0">
                <a:pos x="4110" y="3596"/>
              </a:cxn>
              <a:cxn ang="0">
                <a:pos x="4143" y="4001"/>
              </a:cxn>
              <a:cxn ang="0">
                <a:pos x="4136" y="4413"/>
              </a:cxn>
              <a:cxn ang="0">
                <a:pos x="4087" y="4830"/>
              </a:cxn>
              <a:cxn ang="0">
                <a:pos x="4039" y="5048"/>
              </a:cxn>
              <a:cxn ang="0">
                <a:pos x="13" y="4152"/>
              </a:cxn>
            </a:cxnLst>
            <a:rect l="0" t="0" r="r" b="b"/>
            <a:pathLst>
              <a:path w="4145" h="5051">
                <a:moveTo>
                  <a:pt x="4034" y="5019"/>
                </a:moveTo>
                <a:lnTo>
                  <a:pt x="4015" y="5031"/>
                </a:lnTo>
                <a:lnTo>
                  <a:pt x="4056" y="4823"/>
                </a:lnTo>
                <a:lnTo>
                  <a:pt x="4086" y="4616"/>
                </a:lnTo>
                <a:lnTo>
                  <a:pt x="4105" y="4410"/>
                </a:lnTo>
                <a:lnTo>
                  <a:pt x="4113" y="4205"/>
                </a:lnTo>
                <a:lnTo>
                  <a:pt x="4111" y="4002"/>
                </a:lnTo>
                <a:lnTo>
                  <a:pt x="4100" y="3799"/>
                </a:lnTo>
                <a:lnTo>
                  <a:pt x="4079" y="3599"/>
                </a:lnTo>
                <a:lnTo>
                  <a:pt x="4048" y="3401"/>
                </a:lnTo>
                <a:lnTo>
                  <a:pt x="4007" y="3206"/>
                </a:lnTo>
                <a:lnTo>
                  <a:pt x="3957" y="3013"/>
                </a:lnTo>
                <a:lnTo>
                  <a:pt x="3898" y="2824"/>
                </a:lnTo>
                <a:lnTo>
                  <a:pt x="3830" y="2638"/>
                </a:lnTo>
                <a:lnTo>
                  <a:pt x="3754" y="2457"/>
                </a:lnTo>
                <a:lnTo>
                  <a:pt x="3669" y="2278"/>
                </a:lnTo>
                <a:lnTo>
                  <a:pt x="3575" y="2105"/>
                </a:lnTo>
                <a:lnTo>
                  <a:pt x="3474" y="1937"/>
                </a:lnTo>
                <a:lnTo>
                  <a:pt x="3365" y="1772"/>
                </a:lnTo>
                <a:lnTo>
                  <a:pt x="3248" y="1614"/>
                </a:lnTo>
                <a:lnTo>
                  <a:pt x="3123" y="1462"/>
                </a:lnTo>
                <a:lnTo>
                  <a:pt x="2992" y="1315"/>
                </a:lnTo>
                <a:lnTo>
                  <a:pt x="2852" y="1175"/>
                </a:lnTo>
                <a:lnTo>
                  <a:pt x="2707" y="1040"/>
                </a:lnTo>
                <a:lnTo>
                  <a:pt x="2553" y="914"/>
                </a:lnTo>
                <a:lnTo>
                  <a:pt x="2395" y="793"/>
                </a:lnTo>
                <a:lnTo>
                  <a:pt x="2229" y="682"/>
                </a:lnTo>
                <a:lnTo>
                  <a:pt x="2057" y="577"/>
                </a:lnTo>
                <a:lnTo>
                  <a:pt x="1880" y="481"/>
                </a:lnTo>
                <a:lnTo>
                  <a:pt x="1696" y="392"/>
                </a:lnTo>
                <a:lnTo>
                  <a:pt x="1507" y="313"/>
                </a:lnTo>
                <a:lnTo>
                  <a:pt x="1313" y="243"/>
                </a:lnTo>
                <a:lnTo>
                  <a:pt x="1113" y="182"/>
                </a:lnTo>
                <a:lnTo>
                  <a:pt x="909" y="131"/>
                </a:lnTo>
                <a:lnTo>
                  <a:pt x="687" y="88"/>
                </a:lnTo>
                <a:lnTo>
                  <a:pt x="465" y="57"/>
                </a:lnTo>
                <a:lnTo>
                  <a:pt x="241" y="38"/>
                </a:lnTo>
                <a:lnTo>
                  <a:pt x="16" y="32"/>
                </a:lnTo>
                <a:lnTo>
                  <a:pt x="32" y="16"/>
                </a:lnTo>
                <a:lnTo>
                  <a:pt x="32" y="4136"/>
                </a:lnTo>
                <a:lnTo>
                  <a:pt x="20" y="4121"/>
                </a:lnTo>
                <a:lnTo>
                  <a:pt x="4034" y="5019"/>
                </a:lnTo>
                <a:close/>
                <a:moveTo>
                  <a:pt x="13" y="4152"/>
                </a:moveTo>
                <a:cubicBezTo>
                  <a:pt x="6" y="4150"/>
                  <a:pt x="0" y="4144"/>
                  <a:pt x="0" y="4136"/>
                </a:cubicBezTo>
                <a:lnTo>
                  <a:pt x="0" y="16"/>
                </a:lnTo>
                <a:cubicBezTo>
                  <a:pt x="0" y="12"/>
                  <a:pt x="2" y="8"/>
                  <a:pt x="5" y="5"/>
                </a:cubicBezTo>
                <a:cubicBezTo>
                  <a:pt x="8" y="2"/>
                  <a:pt x="13" y="0"/>
                  <a:pt x="17" y="0"/>
                </a:cubicBezTo>
                <a:lnTo>
                  <a:pt x="244" y="7"/>
                </a:lnTo>
                <a:lnTo>
                  <a:pt x="470" y="26"/>
                </a:lnTo>
                <a:lnTo>
                  <a:pt x="694" y="57"/>
                </a:lnTo>
                <a:lnTo>
                  <a:pt x="916" y="100"/>
                </a:lnTo>
                <a:lnTo>
                  <a:pt x="1122" y="151"/>
                </a:lnTo>
                <a:lnTo>
                  <a:pt x="1324" y="212"/>
                </a:lnTo>
                <a:lnTo>
                  <a:pt x="1520" y="284"/>
                </a:lnTo>
                <a:lnTo>
                  <a:pt x="1709" y="363"/>
                </a:lnTo>
                <a:lnTo>
                  <a:pt x="1895" y="452"/>
                </a:lnTo>
                <a:lnTo>
                  <a:pt x="2074" y="550"/>
                </a:lnTo>
                <a:lnTo>
                  <a:pt x="2246" y="655"/>
                </a:lnTo>
                <a:lnTo>
                  <a:pt x="2414" y="768"/>
                </a:lnTo>
                <a:lnTo>
                  <a:pt x="2574" y="889"/>
                </a:lnTo>
                <a:lnTo>
                  <a:pt x="2728" y="1017"/>
                </a:lnTo>
                <a:lnTo>
                  <a:pt x="2875" y="1152"/>
                </a:lnTo>
                <a:lnTo>
                  <a:pt x="3015" y="1294"/>
                </a:lnTo>
                <a:lnTo>
                  <a:pt x="3148" y="1441"/>
                </a:lnTo>
                <a:lnTo>
                  <a:pt x="3273" y="1595"/>
                </a:lnTo>
                <a:lnTo>
                  <a:pt x="3392" y="1755"/>
                </a:lnTo>
                <a:lnTo>
                  <a:pt x="3501" y="1920"/>
                </a:lnTo>
                <a:lnTo>
                  <a:pt x="3604" y="2090"/>
                </a:lnTo>
                <a:lnTo>
                  <a:pt x="3698" y="2265"/>
                </a:lnTo>
                <a:lnTo>
                  <a:pt x="3783" y="2444"/>
                </a:lnTo>
                <a:lnTo>
                  <a:pt x="3861" y="2627"/>
                </a:lnTo>
                <a:lnTo>
                  <a:pt x="3929" y="2815"/>
                </a:lnTo>
                <a:lnTo>
                  <a:pt x="3988" y="3005"/>
                </a:lnTo>
                <a:lnTo>
                  <a:pt x="4038" y="3199"/>
                </a:lnTo>
                <a:lnTo>
                  <a:pt x="4079" y="3396"/>
                </a:lnTo>
                <a:lnTo>
                  <a:pt x="4110" y="3596"/>
                </a:lnTo>
                <a:lnTo>
                  <a:pt x="4132" y="3798"/>
                </a:lnTo>
                <a:lnTo>
                  <a:pt x="4143" y="4001"/>
                </a:lnTo>
                <a:lnTo>
                  <a:pt x="4145" y="4206"/>
                </a:lnTo>
                <a:lnTo>
                  <a:pt x="4136" y="4413"/>
                </a:lnTo>
                <a:lnTo>
                  <a:pt x="4117" y="4621"/>
                </a:lnTo>
                <a:lnTo>
                  <a:pt x="4087" y="4830"/>
                </a:lnTo>
                <a:lnTo>
                  <a:pt x="4046" y="5038"/>
                </a:lnTo>
                <a:cubicBezTo>
                  <a:pt x="4045" y="5042"/>
                  <a:pt x="4043" y="5046"/>
                  <a:pt x="4039" y="5048"/>
                </a:cubicBezTo>
                <a:cubicBezTo>
                  <a:pt x="4036" y="5050"/>
                  <a:pt x="4031" y="5051"/>
                  <a:pt x="4027" y="5050"/>
                </a:cubicBezTo>
                <a:lnTo>
                  <a:pt x="13"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09003" name="Freeform 11"/>
          <p:cNvSpPr>
            <a:spLocks/>
          </p:cNvSpPr>
          <p:nvPr/>
        </p:nvSpPr>
        <p:spPr bwMode="auto">
          <a:xfrm>
            <a:off x="2455863" y="1682751"/>
            <a:ext cx="4165600" cy="4224338"/>
          </a:xfrm>
          <a:custGeom>
            <a:avLst/>
            <a:gdLst/>
            <a:ahLst/>
            <a:cxnLst>
              <a:cxn ang="0">
                <a:pos x="4112" y="0"/>
              </a:cxn>
              <a:cxn ang="0">
                <a:pos x="0" y="4120"/>
              </a:cxn>
              <a:cxn ang="0">
                <a:pos x="4112" y="8240"/>
              </a:cxn>
              <a:cxn ang="0">
                <a:pos x="8126" y="5018"/>
              </a:cxn>
              <a:cxn ang="0">
                <a:pos x="4112" y="4120"/>
              </a:cxn>
              <a:cxn ang="0">
                <a:pos x="4112" y="0"/>
              </a:cxn>
            </a:cxnLst>
            <a:rect l="0" t="0" r="r" b="b"/>
            <a:pathLst>
              <a:path w="8126" h="8240">
                <a:moveTo>
                  <a:pt x="4112" y="0"/>
                </a:moveTo>
                <a:cubicBezTo>
                  <a:pt x="1841" y="0"/>
                  <a:pt x="0" y="1845"/>
                  <a:pt x="0" y="4120"/>
                </a:cubicBezTo>
                <a:cubicBezTo>
                  <a:pt x="0" y="6396"/>
                  <a:pt x="1841" y="8240"/>
                  <a:pt x="4112" y="8240"/>
                </a:cubicBezTo>
                <a:cubicBezTo>
                  <a:pt x="6038" y="8240"/>
                  <a:pt x="7706" y="6901"/>
                  <a:pt x="8126" y="5018"/>
                </a:cubicBezTo>
                <a:lnTo>
                  <a:pt x="4112" y="4120"/>
                </a:lnTo>
                <a:lnTo>
                  <a:pt x="4112" y="0"/>
                </a:lnTo>
                <a:close/>
              </a:path>
            </a:pathLst>
          </a:custGeom>
          <a:solidFill>
            <a:srgbClr val="295A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004" name="Freeform 12"/>
          <p:cNvSpPr>
            <a:spLocks noEditPoints="1"/>
          </p:cNvSpPr>
          <p:nvPr/>
        </p:nvSpPr>
        <p:spPr bwMode="auto">
          <a:xfrm>
            <a:off x="2447925" y="1673226"/>
            <a:ext cx="4183063" cy="4241800"/>
          </a:xfrm>
          <a:custGeom>
            <a:avLst/>
            <a:gdLst/>
            <a:ahLst/>
            <a:cxnLst>
              <a:cxn ang="0">
                <a:pos x="3710" y="53"/>
              </a:cxn>
              <a:cxn ang="0">
                <a:pos x="2910" y="217"/>
              </a:cxn>
              <a:cxn ang="0">
                <a:pos x="2176" y="528"/>
              </a:cxn>
              <a:cxn ang="0">
                <a:pos x="1522" y="970"/>
              </a:cxn>
              <a:cxn ang="0">
                <a:pos x="968" y="1526"/>
              </a:cxn>
              <a:cxn ang="0">
                <a:pos x="526" y="2180"/>
              </a:cxn>
              <a:cxn ang="0">
                <a:pos x="217" y="2917"/>
              </a:cxn>
              <a:cxn ang="0">
                <a:pos x="53" y="3717"/>
              </a:cxn>
              <a:cxn ang="0">
                <a:pos x="53" y="4556"/>
              </a:cxn>
              <a:cxn ang="0">
                <a:pos x="217" y="5357"/>
              </a:cxn>
              <a:cxn ang="0">
                <a:pos x="527" y="6093"/>
              </a:cxn>
              <a:cxn ang="0">
                <a:pos x="968" y="6748"/>
              </a:cxn>
              <a:cxn ang="0">
                <a:pos x="1523" y="7303"/>
              </a:cxn>
              <a:cxn ang="0">
                <a:pos x="2176" y="7746"/>
              </a:cxn>
              <a:cxn ang="0">
                <a:pos x="2911" y="8056"/>
              </a:cxn>
              <a:cxn ang="0">
                <a:pos x="3709" y="8220"/>
              </a:cxn>
              <a:cxn ang="0">
                <a:pos x="4485" y="8225"/>
              </a:cxn>
              <a:cxn ang="0">
                <a:pos x="5175" y="8105"/>
              </a:cxn>
              <a:cxn ang="0">
                <a:pos x="5822" y="7874"/>
              </a:cxn>
              <a:cxn ang="0">
                <a:pos x="6417" y="7541"/>
              </a:cxn>
              <a:cxn ang="0">
                <a:pos x="7401" y="6606"/>
              </a:cxn>
              <a:cxn ang="0">
                <a:pos x="7843" y="5867"/>
              </a:cxn>
              <a:cxn ang="0">
                <a:pos x="8084" y="5205"/>
              </a:cxn>
              <a:cxn ang="0">
                <a:pos x="4112" y="4136"/>
              </a:cxn>
              <a:cxn ang="0">
                <a:pos x="8146" y="5019"/>
              </a:cxn>
              <a:cxn ang="0">
                <a:pos x="8065" y="5386"/>
              </a:cxn>
              <a:cxn ang="0">
                <a:pos x="7796" y="6038"/>
              </a:cxn>
              <a:cxn ang="0">
                <a:pos x="7207" y="6893"/>
              </a:cxn>
              <a:cxn ang="0">
                <a:pos x="6290" y="7660"/>
              </a:cxn>
              <a:cxn ang="0">
                <a:pos x="5676" y="7971"/>
              </a:cxn>
              <a:cxn ang="0">
                <a:pos x="5012" y="8177"/>
              </a:cxn>
              <a:cxn ang="0">
                <a:pos x="4309" y="8268"/>
              </a:cxn>
              <a:cxn ang="0">
                <a:pos x="3500" y="8225"/>
              </a:cxn>
              <a:cxn ang="0">
                <a:pos x="2709" y="8021"/>
              </a:cxn>
              <a:cxn ang="0">
                <a:pos x="1988" y="7674"/>
              </a:cxn>
              <a:cxn ang="0">
                <a:pos x="1352" y="7198"/>
              </a:cxn>
              <a:cxn ang="0">
                <a:pos x="820" y="6611"/>
              </a:cxn>
              <a:cxn ang="0">
                <a:pos x="407" y="5929"/>
              </a:cxn>
              <a:cxn ang="0">
                <a:pos x="130" y="5170"/>
              </a:cxn>
              <a:cxn ang="0">
                <a:pos x="5" y="4349"/>
              </a:cxn>
              <a:cxn ang="0">
                <a:pos x="48" y="3506"/>
              </a:cxn>
              <a:cxn ang="0">
                <a:pos x="251" y="2714"/>
              </a:cxn>
              <a:cxn ang="0">
                <a:pos x="598" y="1992"/>
              </a:cxn>
              <a:cxn ang="0">
                <a:pos x="1073" y="1355"/>
              </a:cxn>
              <a:cxn ang="0">
                <a:pos x="1659" y="822"/>
              </a:cxn>
              <a:cxn ang="0">
                <a:pos x="2339" y="408"/>
              </a:cxn>
              <a:cxn ang="0">
                <a:pos x="3097" y="131"/>
              </a:cxn>
              <a:cxn ang="0">
                <a:pos x="3916" y="5"/>
              </a:cxn>
              <a:cxn ang="0">
                <a:pos x="4144" y="4136"/>
              </a:cxn>
            </a:cxnLst>
            <a:rect l="0" t="0" r="r" b="b"/>
            <a:pathLst>
              <a:path w="8159" h="8272">
                <a:moveTo>
                  <a:pt x="4112" y="16"/>
                </a:moveTo>
                <a:lnTo>
                  <a:pt x="4129" y="32"/>
                </a:lnTo>
                <a:lnTo>
                  <a:pt x="3917" y="37"/>
                </a:lnTo>
                <a:lnTo>
                  <a:pt x="3710" y="53"/>
                </a:lnTo>
                <a:lnTo>
                  <a:pt x="3504" y="79"/>
                </a:lnTo>
                <a:lnTo>
                  <a:pt x="3302" y="116"/>
                </a:lnTo>
                <a:lnTo>
                  <a:pt x="3104" y="162"/>
                </a:lnTo>
                <a:lnTo>
                  <a:pt x="2910" y="217"/>
                </a:lnTo>
                <a:lnTo>
                  <a:pt x="2720" y="282"/>
                </a:lnTo>
                <a:lnTo>
                  <a:pt x="2533" y="355"/>
                </a:lnTo>
                <a:lnTo>
                  <a:pt x="2352" y="437"/>
                </a:lnTo>
                <a:lnTo>
                  <a:pt x="2176" y="528"/>
                </a:lnTo>
                <a:lnTo>
                  <a:pt x="2005" y="627"/>
                </a:lnTo>
                <a:lnTo>
                  <a:pt x="1838" y="734"/>
                </a:lnTo>
                <a:lnTo>
                  <a:pt x="1678" y="848"/>
                </a:lnTo>
                <a:lnTo>
                  <a:pt x="1522" y="970"/>
                </a:lnTo>
                <a:lnTo>
                  <a:pt x="1374" y="1099"/>
                </a:lnTo>
                <a:lnTo>
                  <a:pt x="1232" y="1235"/>
                </a:lnTo>
                <a:lnTo>
                  <a:pt x="1096" y="1377"/>
                </a:lnTo>
                <a:lnTo>
                  <a:pt x="968" y="1526"/>
                </a:lnTo>
                <a:lnTo>
                  <a:pt x="846" y="1681"/>
                </a:lnTo>
                <a:lnTo>
                  <a:pt x="732" y="1843"/>
                </a:lnTo>
                <a:lnTo>
                  <a:pt x="625" y="2009"/>
                </a:lnTo>
                <a:lnTo>
                  <a:pt x="526" y="2180"/>
                </a:lnTo>
                <a:lnTo>
                  <a:pt x="436" y="2358"/>
                </a:lnTo>
                <a:lnTo>
                  <a:pt x="354" y="2539"/>
                </a:lnTo>
                <a:lnTo>
                  <a:pt x="280" y="2725"/>
                </a:lnTo>
                <a:lnTo>
                  <a:pt x="217" y="2917"/>
                </a:lnTo>
                <a:lnTo>
                  <a:pt x="161" y="3111"/>
                </a:lnTo>
                <a:lnTo>
                  <a:pt x="115" y="3310"/>
                </a:lnTo>
                <a:lnTo>
                  <a:pt x="79" y="3511"/>
                </a:lnTo>
                <a:lnTo>
                  <a:pt x="53" y="3717"/>
                </a:lnTo>
                <a:lnTo>
                  <a:pt x="37" y="3926"/>
                </a:lnTo>
                <a:lnTo>
                  <a:pt x="32" y="4137"/>
                </a:lnTo>
                <a:lnTo>
                  <a:pt x="37" y="4348"/>
                </a:lnTo>
                <a:lnTo>
                  <a:pt x="53" y="4556"/>
                </a:lnTo>
                <a:lnTo>
                  <a:pt x="79" y="4762"/>
                </a:lnTo>
                <a:lnTo>
                  <a:pt x="116" y="4964"/>
                </a:lnTo>
                <a:lnTo>
                  <a:pt x="161" y="5163"/>
                </a:lnTo>
                <a:lnTo>
                  <a:pt x="217" y="5357"/>
                </a:lnTo>
                <a:lnTo>
                  <a:pt x="282" y="5548"/>
                </a:lnTo>
                <a:lnTo>
                  <a:pt x="354" y="5735"/>
                </a:lnTo>
                <a:lnTo>
                  <a:pt x="436" y="5916"/>
                </a:lnTo>
                <a:lnTo>
                  <a:pt x="527" y="6093"/>
                </a:lnTo>
                <a:lnTo>
                  <a:pt x="625" y="6266"/>
                </a:lnTo>
                <a:lnTo>
                  <a:pt x="732" y="6432"/>
                </a:lnTo>
                <a:lnTo>
                  <a:pt x="846" y="6592"/>
                </a:lnTo>
                <a:lnTo>
                  <a:pt x="968" y="6748"/>
                </a:lnTo>
                <a:lnTo>
                  <a:pt x="1097" y="6896"/>
                </a:lnTo>
                <a:lnTo>
                  <a:pt x="1232" y="7039"/>
                </a:lnTo>
                <a:lnTo>
                  <a:pt x="1374" y="7175"/>
                </a:lnTo>
                <a:lnTo>
                  <a:pt x="1523" y="7303"/>
                </a:lnTo>
                <a:lnTo>
                  <a:pt x="1678" y="7426"/>
                </a:lnTo>
                <a:lnTo>
                  <a:pt x="1839" y="7540"/>
                </a:lnTo>
                <a:lnTo>
                  <a:pt x="2005" y="7647"/>
                </a:lnTo>
                <a:lnTo>
                  <a:pt x="2176" y="7746"/>
                </a:lnTo>
                <a:lnTo>
                  <a:pt x="2353" y="7836"/>
                </a:lnTo>
                <a:lnTo>
                  <a:pt x="2534" y="7918"/>
                </a:lnTo>
                <a:lnTo>
                  <a:pt x="2720" y="7992"/>
                </a:lnTo>
                <a:lnTo>
                  <a:pt x="2911" y="8056"/>
                </a:lnTo>
                <a:lnTo>
                  <a:pt x="3105" y="8111"/>
                </a:lnTo>
                <a:lnTo>
                  <a:pt x="3303" y="8157"/>
                </a:lnTo>
                <a:lnTo>
                  <a:pt x="3505" y="8194"/>
                </a:lnTo>
                <a:lnTo>
                  <a:pt x="3709" y="8220"/>
                </a:lnTo>
                <a:lnTo>
                  <a:pt x="3918" y="8236"/>
                </a:lnTo>
                <a:lnTo>
                  <a:pt x="4129" y="8240"/>
                </a:lnTo>
                <a:lnTo>
                  <a:pt x="4308" y="8236"/>
                </a:lnTo>
                <a:lnTo>
                  <a:pt x="4485" y="8225"/>
                </a:lnTo>
                <a:lnTo>
                  <a:pt x="4661" y="8206"/>
                </a:lnTo>
                <a:lnTo>
                  <a:pt x="4834" y="8180"/>
                </a:lnTo>
                <a:lnTo>
                  <a:pt x="5005" y="8146"/>
                </a:lnTo>
                <a:lnTo>
                  <a:pt x="5175" y="8105"/>
                </a:lnTo>
                <a:lnTo>
                  <a:pt x="5341" y="8057"/>
                </a:lnTo>
                <a:lnTo>
                  <a:pt x="5504" y="8002"/>
                </a:lnTo>
                <a:lnTo>
                  <a:pt x="5665" y="7942"/>
                </a:lnTo>
                <a:lnTo>
                  <a:pt x="5822" y="7874"/>
                </a:lnTo>
                <a:lnTo>
                  <a:pt x="5977" y="7800"/>
                </a:lnTo>
                <a:lnTo>
                  <a:pt x="6127" y="7719"/>
                </a:lnTo>
                <a:lnTo>
                  <a:pt x="6273" y="7633"/>
                </a:lnTo>
                <a:lnTo>
                  <a:pt x="6417" y="7541"/>
                </a:lnTo>
                <a:lnTo>
                  <a:pt x="6691" y="7339"/>
                </a:lnTo>
                <a:lnTo>
                  <a:pt x="6947" y="7114"/>
                </a:lnTo>
                <a:lnTo>
                  <a:pt x="7184" y="6870"/>
                </a:lnTo>
                <a:lnTo>
                  <a:pt x="7401" y="6606"/>
                </a:lnTo>
                <a:lnTo>
                  <a:pt x="7595" y="6323"/>
                </a:lnTo>
                <a:lnTo>
                  <a:pt x="7685" y="6175"/>
                </a:lnTo>
                <a:lnTo>
                  <a:pt x="7767" y="6023"/>
                </a:lnTo>
                <a:lnTo>
                  <a:pt x="7843" y="5867"/>
                </a:lnTo>
                <a:lnTo>
                  <a:pt x="7914" y="5707"/>
                </a:lnTo>
                <a:lnTo>
                  <a:pt x="7978" y="5543"/>
                </a:lnTo>
                <a:lnTo>
                  <a:pt x="8034" y="5375"/>
                </a:lnTo>
                <a:lnTo>
                  <a:pt x="8084" y="5205"/>
                </a:lnTo>
                <a:lnTo>
                  <a:pt x="8127" y="5031"/>
                </a:lnTo>
                <a:lnTo>
                  <a:pt x="8139" y="5050"/>
                </a:lnTo>
                <a:lnTo>
                  <a:pt x="4125" y="4152"/>
                </a:lnTo>
                <a:cubicBezTo>
                  <a:pt x="4118" y="4150"/>
                  <a:pt x="4112" y="4144"/>
                  <a:pt x="4112" y="4136"/>
                </a:cubicBezTo>
                <a:lnTo>
                  <a:pt x="4112" y="16"/>
                </a:lnTo>
                <a:close/>
                <a:moveTo>
                  <a:pt x="4144" y="4136"/>
                </a:moveTo>
                <a:lnTo>
                  <a:pt x="4132" y="4121"/>
                </a:lnTo>
                <a:lnTo>
                  <a:pt x="8146" y="5019"/>
                </a:lnTo>
                <a:cubicBezTo>
                  <a:pt x="8150" y="5020"/>
                  <a:pt x="8154" y="5022"/>
                  <a:pt x="8156" y="5026"/>
                </a:cubicBezTo>
                <a:cubicBezTo>
                  <a:pt x="8158" y="5030"/>
                  <a:pt x="8159" y="5034"/>
                  <a:pt x="8158" y="5038"/>
                </a:cubicBezTo>
                <a:lnTo>
                  <a:pt x="8115" y="5214"/>
                </a:lnTo>
                <a:lnTo>
                  <a:pt x="8065" y="5386"/>
                </a:lnTo>
                <a:lnTo>
                  <a:pt x="8007" y="5554"/>
                </a:lnTo>
                <a:lnTo>
                  <a:pt x="7943" y="5720"/>
                </a:lnTo>
                <a:lnTo>
                  <a:pt x="7872" y="5881"/>
                </a:lnTo>
                <a:lnTo>
                  <a:pt x="7796" y="6038"/>
                </a:lnTo>
                <a:lnTo>
                  <a:pt x="7712" y="6192"/>
                </a:lnTo>
                <a:lnTo>
                  <a:pt x="7622" y="6342"/>
                </a:lnTo>
                <a:lnTo>
                  <a:pt x="7426" y="6627"/>
                </a:lnTo>
                <a:lnTo>
                  <a:pt x="7207" y="6893"/>
                </a:lnTo>
                <a:lnTo>
                  <a:pt x="6968" y="7139"/>
                </a:lnTo>
                <a:lnTo>
                  <a:pt x="6710" y="7364"/>
                </a:lnTo>
                <a:lnTo>
                  <a:pt x="6434" y="7568"/>
                </a:lnTo>
                <a:lnTo>
                  <a:pt x="6290" y="7660"/>
                </a:lnTo>
                <a:lnTo>
                  <a:pt x="6142" y="7748"/>
                </a:lnTo>
                <a:lnTo>
                  <a:pt x="5990" y="7829"/>
                </a:lnTo>
                <a:lnTo>
                  <a:pt x="5835" y="7903"/>
                </a:lnTo>
                <a:lnTo>
                  <a:pt x="5676" y="7971"/>
                </a:lnTo>
                <a:lnTo>
                  <a:pt x="5515" y="8033"/>
                </a:lnTo>
                <a:lnTo>
                  <a:pt x="5350" y="8088"/>
                </a:lnTo>
                <a:lnTo>
                  <a:pt x="5182" y="8136"/>
                </a:lnTo>
                <a:lnTo>
                  <a:pt x="5012" y="8177"/>
                </a:lnTo>
                <a:lnTo>
                  <a:pt x="4839" y="8211"/>
                </a:lnTo>
                <a:lnTo>
                  <a:pt x="4664" y="8237"/>
                </a:lnTo>
                <a:lnTo>
                  <a:pt x="4487" y="8257"/>
                </a:lnTo>
                <a:lnTo>
                  <a:pt x="4309" y="8268"/>
                </a:lnTo>
                <a:lnTo>
                  <a:pt x="4128" y="8272"/>
                </a:lnTo>
                <a:lnTo>
                  <a:pt x="3915" y="8267"/>
                </a:lnTo>
                <a:lnTo>
                  <a:pt x="3705" y="8251"/>
                </a:lnTo>
                <a:lnTo>
                  <a:pt x="3500" y="8225"/>
                </a:lnTo>
                <a:lnTo>
                  <a:pt x="3296" y="8188"/>
                </a:lnTo>
                <a:lnTo>
                  <a:pt x="3096" y="8142"/>
                </a:lnTo>
                <a:lnTo>
                  <a:pt x="2900" y="8087"/>
                </a:lnTo>
                <a:lnTo>
                  <a:pt x="2709" y="8021"/>
                </a:lnTo>
                <a:lnTo>
                  <a:pt x="2521" y="7947"/>
                </a:lnTo>
                <a:lnTo>
                  <a:pt x="2338" y="7865"/>
                </a:lnTo>
                <a:lnTo>
                  <a:pt x="2160" y="7773"/>
                </a:lnTo>
                <a:lnTo>
                  <a:pt x="1988" y="7674"/>
                </a:lnTo>
                <a:lnTo>
                  <a:pt x="1820" y="7566"/>
                </a:lnTo>
                <a:lnTo>
                  <a:pt x="1659" y="7451"/>
                </a:lnTo>
                <a:lnTo>
                  <a:pt x="1502" y="7328"/>
                </a:lnTo>
                <a:lnTo>
                  <a:pt x="1352" y="7198"/>
                </a:lnTo>
                <a:lnTo>
                  <a:pt x="1209" y="7061"/>
                </a:lnTo>
                <a:lnTo>
                  <a:pt x="1072" y="6917"/>
                </a:lnTo>
                <a:lnTo>
                  <a:pt x="943" y="6767"/>
                </a:lnTo>
                <a:lnTo>
                  <a:pt x="820" y="6611"/>
                </a:lnTo>
                <a:lnTo>
                  <a:pt x="705" y="6449"/>
                </a:lnTo>
                <a:lnTo>
                  <a:pt x="598" y="6281"/>
                </a:lnTo>
                <a:lnTo>
                  <a:pt x="498" y="6108"/>
                </a:lnTo>
                <a:lnTo>
                  <a:pt x="407" y="5929"/>
                </a:lnTo>
                <a:lnTo>
                  <a:pt x="325" y="5746"/>
                </a:lnTo>
                <a:lnTo>
                  <a:pt x="251" y="5559"/>
                </a:lnTo>
                <a:lnTo>
                  <a:pt x="186" y="5366"/>
                </a:lnTo>
                <a:lnTo>
                  <a:pt x="130" y="5170"/>
                </a:lnTo>
                <a:lnTo>
                  <a:pt x="85" y="4969"/>
                </a:lnTo>
                <a:lnTo>
                  <a:pt x="48" y="4766"/>
                </a:lnTo>
                <a:lnTo>
                  <a:pt x="22" y="4559"/>
                </a:lnTo>
                <a:lnTo>
                  <a:pt x="5" y="4349"/>
                </a:lnTo>
                <a:lnTo>
                  <a:pt x="0" y="4136"/>
                </a:lnTo>
                <a:lnTo>
                  <a:pt x="6" y="3923"/>
                </a:lnTo>
                <a:lnTo>
                  <a:pt x="22" y="3713"/>
                </a:lnTo>
                <a:lnTo>
                  <a:pt x="48" y="3506"/>
                </a:lnTo>
                <a:lnTo>
                  <a:pt x="84" y="3303"/>
                </a:lnTo>
                <a:lnTo>
                  <a:pt x="130" y="3102"/>
                </a:lnTo>
                <a:lnTo>
                  <a:pt x="186" y="2906"/>
                </a:lnTo>
                <a:lnTo>
                  <a:pt x="251" y="2714"/>
                </a:lnTo>
                <a:lnTo>
                  <a:pt x="325" y="2526"/>
                </a:lnTo>
                <a:lnTo>
                  <a:pt x="407" y="2343"/>
                </a:lnTo>
                <a:lnTo>
                  <a:pt x="499" y="2164"/>
                </a:lnTo>
                <a:lnTo>
                  <a:pt x="598" y="1992"/>
                </a:lnTo>
                <a:lnTo>
                  <a:pt x="705" y="1824"/>
                </a:lnTo>
                <a:lnTo>
                  <a:pt x="821" y="1662"/>
                </a:lnTo>
                <a:lnTo>
                  <a:pt x="943" y="1505"/>
                </a:lnTo>
                <a:lnTo>
                  <a:pt x="1073" y="1355"/>
                </a:lnTo>
                <a:lnTo>
                  <a:pt x="1209" y="1212"/>
                </a:lnTo>
                <a:lnTo>
                  <a:pt x="1353" y="1074"/>
                </a:lnTo>
                <a:lnTo>
                  <a:pt x="1503" y="945"/>
                </a:lnTo>
                <a:lnTo>
                  <a:pt x="1659" y="822"/>
                </a:lnTo>
                <a:lnTo>
                  <a:pt x="1821" y="707"/>
                </a:lnTo>
                <a:lnTo>
                  <a:pt x="1988" y="600"/>
                </a:lnTo>
                <a:lnTo>
                  <a:pt x="2161" y="499"/>
                </a:lnTo>
                <a:lnTo>
                  <a:pt x="2339" y="408"/>
                </a:lnTo>
                <a:lnTo>
                  <a:pt x="2522" y="326"/>
                </a:lnTo>
                <a:lnTo>
                  <a:pt x="2709" y="251"/>
                </a:lnTo>
                <a:lnTo>
                  <a:pt x="2901" y="186"/>
                </a:lnTo>
                <a:lnTo>
                  <a:pt x="3097" y="131"/>
                </a:lnTo>
                <a:lnTo>
                  <a:pt x="3297" y="85"/>
                </a:lnTo>
                <a:lnTo>
                  <a:pt x="3500" y="48"/>
                </a:lnTo>
                <a:lnTo>
                  <a:pt x="3707" y="22"/>
                </a:lnTo>
                <a:lnTo>
                  <a:pt x="3916" y="5"/>
                </a:lnTo>
                <a:lnTo>
                  <a:pt x="4128" y="0"/>
                </a:lnTo>
                <a:cubicBezTo>
                  <a:pt x="4132" y="0"/>
                  <a:pt x="4137" y="2"/>
                  <a:pt x="4140" y="5"/>
                </a:cubicBezTo>
                <a:cubicBezTo>
                  <a:pt x="4143" y="8"/>
                  <a:pt x="4144" y="12"/>
                  <a:pt x="4144" y="16"/>
                </a:cubicBezTo>
                <a:lnTo>
                  <a:pt x="4144" y="4136"/>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4564063" y="1682751"/>
            <a:ext cx="2243138" cy="2389188"/>
          </a:xfrm>
          <a:custGeom>
            <a:avLst/>
            <a:gdLst/>
            <a:ahLst/>
            <a:cxnLst>
              <a:cxn ang="0">
                <a:pos x="4077" y="4661"/>
              </a:cxn>
              <a:cxn ang="0">
                <a:pos x="540" y="36"/>
              </a:cxn>
              <a:cxn ang="0">
                <a:pos x="0" y="0"/>
              </a:cxn>
              <a:cxn ang="0">
                <a:pos x="0" y="4120"/>
              </a:cxn>
              <a:cxn ang="0">
                <a:pos x="4077" y="4661"/>
              </a:cxn>
            </a:cxnLst>
            <a:rect l="0" t="0" r="r" b="b"/>
            <a:pathLst>
              <a:path w="4375" h="4661">
                <a:moveTo>
                  <a:pt x="4077" y="4661"/>
                </a:moveTo>
                <a:cubicBezTo>
                  <a:pt x="4375" y="2406"/>
                  <a:pt x="2792" y="335"/>
                  <a:pt x="540" y="36"/>
                </a:cubicBezTo>
                <a:cubicBezTo>
                  <a:pt x="361" y="12"/>
                  <a:pt x="181" y="0"/>
                  <a:pt x="0" y="0"/>
                </a:cubicBezTo>
                <a:lnTo>
                  <a:pt x="0" y="4120"/>
                </a:lnTo>
                <a:lnTo>
                  <a:pt x="4077" y="4661"/>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p:nvSpPr>
        <p:spPr bwMode="auto">
          <a:xfrm>
            <a:off x="4556125" y="1673226"/>
            <a:ext cx="2124075" cy="2408238"/>
          </a:xfrm>
          <a:custGeom>
            <a:avLst/>
            <a:gdLst/>
            <a:ahLst/>
            <a:cxnLst>
              <a:cxn ang="0">
                <a:pos x="4078" y="4676"/>
              </a:cxn>
              <a:cxn ang="0">
                <a:pos x="4111" y="4257"/>
              </a:cxn>
              <a:cxn ang="0">
                <a:pos x="4103" y="3844"/>
              </a:cxn>
              <a:cxn ang="0">
                <a:pos x="4055" y="3441"/>
              </a:cxn>
              <a:cxn ang="0">
                <a:pos x="3968" y="3049"/>
              </a:cxn>
              <a:cxn ang="0">
                <a:pos x="3843" y="2671"/>
              </a:cxn>
              <a:cxn ang="0">
                <a:pos x="3685" y="2308"/>
              </a:cxn>
              <a:cxn ang="0">
                <a:pos x="3493" y="1965"/>
              </a:cxn>
              <a:cxn ang="0">
                <a:pos x="3269" y="1641"/>
              </a:cxn>
              <a:cxn ang="0">
                <a:pos x="3014" y="1340"/>
              </a:cxn>
              <a:cxn ang="0">
                <a:pos x="2733" y="1064"/>
              </a:cxn>
              <a:cxn ang="0">
                <a:pos x="2425" y="816"/>
              </a:cxn>
              <a:cxn ang="0">
                <a:pos x="2093" y="598"/>
              </a:cxn>
              <a:cxn ang="0">
                <a:pos x="1737" y="412"/>
              </a:cxn>
              <a:cxn ang="0">
                <a:pos x="1362" y="259"/>
              </a:cxn>
              <a:cxn ang="0">
                <a:pos x="966" y="144"/>
              </a:cxn>
              <a:cxn ang="0">
                <a:pos x="554" y="68"/>
              </a:cxn>
              <a:cxn ang="0">
                <a:pos x="16" y="32"/>
              </a:cxn>
              <a:cxn ang="0">
                <a:pos x="32" y="4136"/>
              </a:cxn>
              <a:cxn ang="0">
                <a:pos x="4096" y="4662"/>
              </a:cxn>
              <a:cxn ang="0">
                <a:pos x="0" y="4136"/>
              </a:cxn>
              <a:cxn ang="0">
                <a:pos x="5" y="5"/>
              </a:cxn>
              <a:cxn ang="0">
                <a:pos x="289" y="10"/>
              </a:cxn>
              <a:cxn ang="0">
                <a:pos x="769" y="70"/>
              </a:cxn>
              <a:cxn ang="0">
                <a:pos x="1176" y="167"/>
              </a:cxn>
              <a:cxn ang="0">
                <a:pos x="1565" y="302"/>
              </a:cxn>
              <a:cxn ang="0">
                <a:pos x="1933" y="472"/>
              </a:cxn>
              <a:cxn ang="0">
                <a:pos x="2280" y="676"/>
              </a:cxn>
              <a:cxn ang="0">
                <a:pos x="2603" y="912"/>
              </a:cxn>
              <a:cxn ang="0">
                <a:pos x="2900" y="1176"/>
              </a:cxn>
              <a:cxn ang="0">
                <a:pos x="3170" y="1467"/>
              </a:cxn>
              <a:cxn ang="0">
                <a:pos x="3411" y="1783"/>
              </a:cxn>
              <a:cxn ang="0">
                <a:pos x="3621" y="2119"/>
              </a:cxn>
              <a:cxn ang="0">
                <a:pos x="3798" y="2475"/>
              </a:cxn>
              <a:cxn ang="0">
                <a:pos x="3941" y="2849"/>
              </a:cxn>
              <a:cxn ang="0">
                <a:pos x="4047" y="3237"/>
              </a:cxn>
              <a:cxn ang="0">
                <a:pos x="4116" y="3639"/>
              </a:cxn>
              <a:cxn ang="0">
                <a:pos x="4144" y="4050"/>
              </a:cxn>
              <a:cxn ang="0">
                <a:pos x="4131" y="4468"/>
              </a:cxn>
              <a:cxn ang="0">
                <a:pos x="4103" y="4690"/>
              </a:cxn>
              <a:cxn ang="0">
                <a:pos x="14" y="4152"/>
              </a:cxn>
            </a:cxnLst>
            <a:rect l="0" t="0" r="r" b="b"/>
            <a:pathLst>
              <a:path w="4144" h="4694">
                <a:moveTo>
                  <a:pt x="4096" y="4662"/>
                </a:moveTo>
                <a:lnTo>
                  <a:pt x="4078" y="4676"/>
                </a:lnTo>
                <a:lnTo>
                  <a:pt x="4100" y="4465"/>
                </a:lnTo>
                <a:lnTo>
                  <a:pt x="4111" y="4257"/>
                </a:lnTo>
                <a:lnTo>
                  <a:pt x="4112" y="4049"/>
                </a:lnTo>
                <a:lnTo>
                  <a:pt x="4103" y="3844"/>
                </a:lnTo>
                <a:lnTo>
                  <a:pt x="4085" y="3642"/>
                </a:lnTo>
                <a:lnTo>
                  <a:pt x="4055" y="3441"/>
                </a:lnTo>
                <a:lnTo>
                  <a:pt x="4016" y="3244"/>
                </a:lnTo>
                <a:lnTo>
                  <a:pt x="3968" y="3049"/>
                </a:lnTo>
                <a:lnTo>
                  <a:pt x="3910" y="2858"/>
                </a:lnTo>
                <a:lnTo>
                  <a:pt x="3843" y="2671"/>
                </a:lnTo>
                <a:lnTo>
                  <a:pt x="3769" y="2488"/>
                </a:lnTo>
                <a:lnTo>
                  <a:pt x="3685" y="2308"/>
                </a:lnTo>
                <a:lnTo>
                  <a:pt x="3592" y="2134"/>
                </a:lnTo>
                <a:lnTo>
                  <a:pt x="3493" y="1965"/>
                </a:lnTo>
                <a:lnTo>
                  <a:pt x="3384" y="1800"/>
                </a:lnTo>
                <a:lnTo>
                  <a:pt x="3269" y="1641"/>
                </a:lnTo>
                <a:lnTo>
                  <a:pt x="3145" y="1488"/>
                </a:lnTo>
                <a:lnTo>
                  <a:pt x="3014" y="1340"/>
                </a:lnTo>
                <a:lnTo>
                  <a:pt x="2877" y="1199"/>
                </a:lnTo>
                <a:lnTo>
                  <a:pt x="2733" y="1064"/>
                </a:lnTo>
                <a:lnTo>
                  <a:pt x="2582" y="937"/>
                </a:lnTo>
                <a:lnTo>
                  <a:pt x="2425" y="816"/>
                </a:lnTo>
                <a:lnTo>
                  <a:pt x="2261" y="703"/>
                </a:lnTo>
                <a:lnTo>
                  <a:pt x="2093" y="598"/>
                </a:lnTo>
                <a:lnTo>
                  <a:pt x="1918" y="500"/>
                </a:lnTo>
                <a:lnTo>
                  <a:pt x="1737" y="412"/>
                </a:lnTo>
                <a:lnTo>
                  <a:pt x="1552" y="331"/>
                </a:lnTo>
                <a:lnTo>
                  <a:pt x="1362" y="259"/>
                </a:lnTo>
                <a:lnTo>
                  <a:pt x="1167" y="198"/>
                </a:lnTo>
                <a:lnTo>
                  <a:pt x="966" y="144"/>
                </a:lnTo>
                <a:lnTo>
                  <a:pt x="762" y="101"/>
                </a:lnTo>
                <a:lnTo>
                  <a:pt x="554" y="68"/>
                </a:lnTo>
                <a:lnTo>
                  <a:pt x="286" y="41"/>
                </a:lnTo>
                <a:lnTo>
                  <a:pt x="16" y="32"/>
                </a:lnTo>
                <a:lnTo>
                  <a:pt x="32" y="16"/>
                </a:lnTo>
                <a:lnTo>
                  <a:pt x="32" y="4136"/>
                </a:lnTo>
                <a:lnTo>
                  <a:pt x="19" y="4121"/>
                </a:lnTo>
                <a:lnTo>
                  <a:pt x="4096" y="4662"/>
                </a:lnTo>
                <a:close/>
                <a:moveTo>
                  <a:pt x="14" y="4152"/>
                </a:moveTo>
                <a:cubicBezTo>
                  <a:pt x="6" y="4151"/>
                  <a:pt x="0" y="4144"/>
                  <a:pt x="0" y="4136"/>
                </a:cubicBezTo>
                <a:lnTo>
                  <a:pt x="0" y="16"/>
                </a:lnTo>
                <a:cubicBezTo>
                  <a:pt x="0" y="12"/>
                  <a:pt x="2" y="8"/>
                  <a:pt x="5" y="5"/>
                </a:cubicBezTo>
                <a:cubicBezTo>
                  <a:pt x="8" y="2"/>
                  <a:pt x="13" y="0"/>
                  <a:pt x="17" y="0"/>
                </a:cubicBezTo>
                <a:lnTo>
                  <a:pt x="289" y="10"/>
                </a:lnTo>
                <a:lnTo>
                  <a:pt x="559" y="37"/>
                </a:lnTo>
                <a:lnTo>
                  <a:pt x="769" y="70"/>
                </a:lnTo>
                <a:lnTo>
                  <a:pt x="975" y="113"/>
                </a:lnTo>
                <a:lnTo>
                  <a:pt x="1176" y="167"/>
                </a:lnTo>
                <a:lnTo>
                  <a:pt x="1373" y="229"/>
                </a:lnTo>
                <a:lnTo>
                  <a:pt x="1565" y="302"/>
                </a:lnTo>
                <a:lnTo>
                  <a:pt x="1752" y="383"/>
                </a:lnTo>
                <a:lnTo>
                  <a:pt x="1933" y="472"/>
                </a:lnTo>
                <a:lnTo>
                  <a:pt x="2110" y="571"/>
                </a:lnTo>
                <a:lnTo>
                  <a:pt x="2280" y="676"/>
                </a:lnTo>
                <a:lnTo>
                  <a:pt x="2444" y="791"/>
                </a:lnTo>
                <a:lnTo>
                  <a:pt x="2603" y="912"/>
                </a:lnTo>
                <a:lnTo>
                  <a:pt x="2754" y="1041"/>
                </a:lnTo>
                <a:lnTo>
                  <a:pt x="2900" y="1176"/>
                </a:lnTo>
                <a:lnTo>
                  <a:pt x="3038" y="1319"/>
                </a:lnTo>
                <a:lnTo>
                  <a:pt x="3170" y="1467"/>
                </a:lnTo>
                <a:lnTo>
                  <a:pt x="3294" y="1622"/>
                </a:lnTo>
                <a:lnTo>
                  <a:pt x="3411" y="1783"/>
                </a:lnTo>
                <a:lnTo>
                  <a:pt x="3520" y="1948"/>
                </a:lnTo>
                <a:lnTo>
                  <a:pt x="3621" y="2119"/>
                </a:lnTo>
                <a:lnTo>
                  <a:pt x="3714" y="2295"/>
                </a:lnTo>
                <a:lnTo>
                  <a:pt x="3798" y="2475"/>
                </a:lnTo>
                <a:lnTo>
                  <a:pt x="3874" y="2660"/>
                </a:lnTo>
                <a:lnTo>
                  <a:pt x="3941" y="2849"/>
                </a:lnTo>
                <a:lnTo>
                  <a:pt x="3999" y="3042"/>
                </a:lnTo>
                <a:lnTo>
                  <a:pt x="4047" y="3237"/>
                </a:lnTo>
                <a:lnTo>
                  <a:pt x="4086" y="3436"/>
                </a:lnTo>
                <a:lnTo>
                  <a:pt x="4116" y="3639"/>
                </a:lnTo>
                <a:lnTo>
                  <a:pt x="4135" y="3843"/>
                </a:lnTo>
                <a:lnTo>
                  <a:pt x="4144" y="4050"/>
                </a:lnTo>
                <a:lnTo>
                  <a:pt x="4143" y="4258"/>
                </a:lnTo>
                <a:lnTo>
                  <a:pt x="4131" y="4468"/>
                </a:lnTo>
                <a:lnTo>
                  <a:pt x="4109" y="4679"/>
                </a:lnTo>
                <a:cubicBezTo>
                  <a:pt x="4109" y="4683"/>
                  <a:pt x="4107" y="4687"/>
                  <a:pt x="4103" y="4690"/>
                </a:cubicBezTo>
                <a:cubicBezTo>
                  <a:pt x="4100" y="4693"/>
                  <a:pt x="4096" y="4694"/>
                  <a:pt x="4091" y="4693"/>
                </a:cubicBezTo>
                <a:lnTo>
                  <a:pt x="14"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auto">
          <a:xfrm>
            <a:off x="3442251" y="4413251"/>
            <a:ext cx="1660711"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Low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71.5</a:t>
            </a:r>
            <a:endParaRPr kumimoji="0" lang="en-US" sz="1400" b="0" i="0" u="none" strike="noStrike" cap="none" normalizeH="0" baseline="0" dirty="0" smtClean="0">
              <a:ln>
                <a:noFill/>
              </a:ln>
              <a:solidFill>
                <a:schemeClr val="tx1"/>
              </a:solidFill>
              <a:effectLst/>
              <a:latin typeface="Arial" pitchFamily="34" charset="0"/>
            </a:endParaRPr>
          </a:p>
        </p:txBody>
      </p:sp>
      <p:sp>
        <p:nvSpPr>
          <p:cNvPr id="29" name="Rectangle 13"/>
          <p:cNvSpPr>
            <a:spLocks noChangeArrowheads="1"/>
          </p:cNvSpPr>
          <p:nvPr/>
        </p:nvSpPr>
        <p:spPr bwMode="auto">
          <a:xfrm>
            <a:off x="4673164" y="2997201"/>
            <a:ext cx="170078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High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28.5</a:t>
            </a:r>
            <a:endParaRPr kumimoji="0" lang="en-US" sz="1400" b="0" i="0" u="none" strike="noStrike" cap="none" normalizeH="0" baseline="0" dirty="0" smtClean="0">
              <a:ln>
                <a:noFill/>
              </a:ln>
              <a:solidFill>
                <a:schemeClr val="tx1"/>
              </a:solidFill>
              <a:effectLst/>
              <a:latin typeface="Arial" pitchFamily="34" charset="0"/>
            </a:endParaRPr>
          </a:p>
        </p:txBody>
      </p:sp>
      <p:sp>
        <p:nvSpPr>
          <p:cNvPr id="30" name="Rectangle 13"/>
          <p:cNvSpPr>
            <a:spLocks noChangeArrowheads="1"/>
          </p:cNvSpPr>
          <p:nvPr/>
        </p:nvSpPr>
        <p:spPr bwMode="auto">
          <a:xfrm>
            <a:off x="6989128" y="4089401"/>
            <a:ext cx="1750479" cy="8617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kumimoji="0" lang="en-US" sz="1400" b="1" i="0" u="none" strike="noStrike" cap="none" normalizeH="0" baseline="0" dirty="0" smtClean="0">
                <a:ln>
                  <a:noFill/>
                </a:ln>
                <a:solidFill>
                  <a:srgbClr val="8C0029"/>
                </a:solidFill>
                <a:effectLst/>
                <a:latin typeface="Arial" pitchFamily="34" charset="0"/>
              </a:rPr>
              <a:t>5.3% Increase </a:t>
            </a:r>
            <a:r>
              <a:rPr lang="en-US" sz="1400" b="1" dirty="0" smtClean="0">
                <a:solidFill>
                  <a:srgbClr val="8C0029"/>
                </a:solidFill>
                <a:latin typeface="Arial" pitchFamily="34" charset="0"/>
              </a:rPr>
              <a:t>In </a:t>
            </a:r>
          </a:p>
          <a:p>
            <a:pPr lvl="0"/>
            <a:r>
              <a:rPr lang="en-US" sz="1400" b="1" dirty="0" smtClean="0">
                <a:solidFill>
                  <a:srgbClr val="8C0029"/>
                </a:solidFill>
                <a:latin typeface="Arial" pitchFamily="34" charset="0"/>
              </a:rPr>
              <a:t>High Human Capital </a:t>
            </a:r>
          </a:p>
          <a:p>
            <a:pPr lvl="0"/>
            <a:r>
              <a:rPr lang="en-US" sz="1400" b="1" dirty="0" smtClean="0">
                <a:solidFill>
                  <a:srgbClr val="8C0029"/>
                </a:solidFill>
                <a:latin typeface="Arial" pitchFamily="34" charset="0"/>
              </a:rPr>
              <a:t>Occupations</a:t>
            </a:r>
            <a:endParaRPr lang="en-US" sz="1400" dirty="0" smtClean="0">
              <a:solidFill>
                <a:srgbClr val="8C0029"/>
              </a:solidFill>
              <a:latin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8C0029"/>
              </a:solidFill>
              <a:effectLst/>
              <a:latin typeface="Arial" pitchFamily="34" charset="0"/>
            </a:endParaRPr>
          </a:p>
        </p:txBody>
      </p:sp>
      <p:cxnSp>
        <p:nvCxnSpPr>
          <p:cNvPr id="31" name="Straight Arrow Connector 30"/>
          <p:cNvCxnSpPr/>
          <p:nvPr/>
        </p:nvCxnSpPr>
        <p:spPr>
          <a:xfrm rot="10800000">
            <a:off x="6680200" y="4191000"/>
            <a:ext cx="254000" cy="63500"/>
          </a:xfrm>
          <a:prstGeom prst="straightConnector1">
            <a:avLst/>
          </a:prstGeom>
          <a:ln w="19050">
            <a:solidFill>
              <a:srgbClr val="8C0029"/>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13"/>
          <p:cNvSpPr>
            <a:spLocks noChangeArrowheads="1"/>
          </p:cNvSpPr>
          <p:nvPr/>
        </p:nvSpPr>
        <p:spPr bwMode="auto">
          <a:xfrm>
            <a:off x="2241935" y="5984876"/>
            <a:ext cx="465191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rPr>
              <a:t>One Standard</a:t>
            </a:r>
            <a:r>
              <a:rPr kumimoji="0" lang="en-US" sz="1400" b="1" i="0" u="none" strike="noStrike" cap="none" normalizeH="0" dirty="0" smtClean="0">
                <a:ln>
                  <a:noFill/>
                </a:ln>
                <a:effectLst/>
                <a:latin typeface="Arial" pitchFamily="34" charset="0"/>
              </a:rPr>
              <a:t> Deviation Increase in Research Intensity</a:t>
            </a:r>
            <a:endParaRPr kumimoji="0" lang="en-US" sz="14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High vs. Low Human Capital Occupations</a:t>
            </a:r>
            <a:endParaRPr lang="en-US" sz="3200" b="1" dirty="0"/>
          </a:p>
          <a:p>
            <a:pPr algn="ctr">
              <a:spcBef>
                <a:spcPct val="50000"/>
              </a:spcBef>
            </a:pPr>
            <a:r>
              <a:rPr lang="en-US" sz="1600" b="1" dirty="0" smtClean="0">
                <a:solidFill>
                  <a:schemeClr val="bg2"/>
                </a:solidFill>
              </a:rPr>
              <a:t>Change in Composition of Local Labor Market</a:t>
            </a:r>
            <a:endParaRPr lang="en-US" sz="1600" b="1" dirty="0">
              <a:solidFill>
                <a:schemeClr val="bg2"/>
              </a:solidFill>
            </a:endParaRPr>
          </a:p>
          <a:p>
            <a:pPr algn="ctr">
              <a:spcBef>
                <a:spcPct val="50000"/>
              </a:spcBef>
            </a:pPr>
            <a:endParaRPr lang="en-US" sz="500" b="1" dirty="0">
              <a:solidFill>
                <a:schemeClr val="bg2"/>
              </a:solidFill>
            </a:endParaRPr>
          </a:p>
        </p:txBody>
      </p:sp>
      <p:graphicFrame>
        <p:nvGraphicFramePr>
          <p:cNvPr id="56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1110025" name="Photo Editor Photo" r:id="rId3" imgW="2209524" imgH="2133898" progId="">
                  <p:embed/>
                </p:oleObj>
              </mc:Choice>
              <mc:Fallback>
                <p:oleObj name="Photo Editor Photo" r:id="rId3" imgW="2209524" imgH="213389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568" name="Picture 16" descr="bigseal"/>
          <p:cNvPicPr>
            <a:picLocks noChangeAspect="1" noChangeArrowheads="1"/>
          </p:cNvPicPr>
          <p:nvPr/>
        </p:nvPicPr>
        <p:blipFill>
          <a:blip r:embed="rId5"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569"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570"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16</a:t>
            </a:fld>
            <a:endParaRPr lang="en-US" sz="1200" b="1" dirty="0">
              <a:solidFill>
                <a:srgbClr val="4D4D4D"/>
              </a:solidFill>
            </a:endParaRPr>
          </a:p>
        </p:txBody>
      </p:sp>
      <p:sp>
        <p:nvSpPr>
          <p:cNvPr id="1110024" name="Freeform 8"/>
          <p:cNvSpPr>
            <a:spLocks/>
          </p:cNvSpPr>
          <p:nvPr/>
        </p:nvSpPr>
        <p:spPr bwMode="auto">
          <a:xfrm>
            <a:off x="4564063" y="1682751"/>
            <a:ext cx="2338388" cy="2662238"/>
          </a:xfrm>
          <a:custGeom>
            <a:avLst/>
            <a:gdLst/>
            <a:ahLst/>
            <a:cxnLst>
              <a:cxn ang="0">
                <a:pos x="3971" y="5193"/>
              </a:cxn>
              <a:cxn ang="0">
                <a:pos x="1071" y="143"/>
              </a:cxn>
              <a:cxn ang="0">
                <a:pos x="0" y="0"/>
              </a:cxn>
              <a:cxn ang="0">
                <a:pos x="0" y="4120"/>
              </a:cxn>
              <a:cxn ang="0">
                <a:pos x="3971" y="5193"/>
              </a:cxn>
            </a:cxnLst>
            <a:rect l="0" t="0" r="r" b="b"/>
            <a:pathLst>
              <a:path w="4562" h="5193">
                <a:moveTo>
                  <a:pt x="3971" y="5193"/>
                </a:moveTo>
                <a:cubicBezTo>
                  <a:pt x="4562" y="2996"/>
                  <a:pt x="3264" y="735"/>
                  <a:pt x="1071" y="143"/>
                </a:cubicBezTo>
                <a:cubicBezTo>
                  <a:pt x="722" y="48"/>
                  <a:pt x="362" y="0"/>
                  <a:pt x="0" y="0"/>
                </a:cubicBezTo>
                <a:lnTo>
                  <a:pt x="0" y="4120"/>
                </a:lnTo>
                <a:lnTo>
                  <a:pt x="3971" y="5193"/>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025" name="Freeform 9"/>
          <p:cNvSpPr>
            <a:spLocks noEditPoints="1"/>
          </p:cNvSpPr>
          <p:nvPr/>
        </p:nvSpPr>
        <p:spPr bwMode="auto">
          <a:xfrm>
            <a:off x="4556125" y="1673226"/>
            <a:ext cx="2124075" cy="2681288"/>
          </a:xfrm>
          <a:custGeom>
            <a:avLst/>
            <a:gdLst/>
            <a:ahLst/>
            <a:cxnLst>
              <a:cxn ang="0">
                <a:pos x="3972" y="5206"/>
              </a:cxn>
              <a:cxn ang="0">
                <a:pos x="4061" y="4794"/>
              </a:cxn>
              <a:cxn ang="0">
                <a:pos x="4107" y="4385"/>
              </a:cxn>
              <a:cxn ang="0">
                <a:pos x="4111" y="3979"/>
              </a:cxn>
              <a:cxn ang="0">
                <a:pos x="4077" y="3578"/>
              </a:cxn>
              <a:cxn ang="0">
                <a:pos x="4003" y="3187"/>
              </a:cxn>
              <a:cxn ang="0">
                <a:pos x="3892" y="2807"/>
              </a:cxn>
              <a:cxn ang="0">
                <a:pos x="3747" y="2441"/>
              </a:cxn>
              <a:cxn ang="0">
                <a:pos x="3567" y="2090"/>
              </a:cxn>
              <a:cxn ang="0">
                <a:pos x="3355" y="1758"/>
              </a:cxn>
              <a:cxn ang="0">
                <a:pos x="3112" y="1449"/>
              </a:cxn>
              <a:cxn ang="0">
                <a:pos x="2839" y="1162"/>
              </a:cxn>
              <a:cxn ang="0">
                <a:pos x="2538" y="902"/>
              </a:cxn>
              <a:cxn ang="0">
                <a:pos x="2212" y="670"/>
              </a:cxn>
              <a:cxn ang="0">
                <a:pos x="1858" y="471"/>
              </a:cxn>
              <a:cxn ang="0">
                <a:pos x="1481" y="304"/>
              </a:cxn>
              <a:cxn ang="0">
                <a:pos x="1083" y="175"/>
              </a:cxn>
              <a:cxn ang="0">
                <a:pos x="554" y="68"/>
              </a:cxn>
              <a:cxn ang="0">
                <a:pos x="16" y="32"/>
              </a:cxn>
              <a:cxn ang="0">
                <a:pos x="32" y="4136"/>
              </a:cxn>
              <a:cxn ang="0">
                <a:pos x="3992" y="5194"/>
              </a:cxn>
              <a:cxn ang="0">
                <a:pos x="0" y="4136"/>
              </a:cxn>
              <a:cxn ang="0">
                <a:pos x="5" y="5"/>
              </a:cxn>
              <a:cxn ang="0">
                <a:pos x="289" y="10"/>
              </a:cxn>
              <a:cxn ang="0">
                <a:pos x="827" y="82"/>
              </a:cxn>
              <a:cxn ang="0">
                <a:pos x="1296" y="204"/>
              </a:cxn>
              <a:cxn ang="0">
                <a:pos x="1686" y="354"/>
              </a:cxn>
              <a:cxn ang="0">
                <a:pos x="2055" y="539"/>
              </a:cxn>
              <a:cxn ang="0">
                <a:pos x="2397" y="757"/>
              </a:cxn>
              <a:cxn ang="0">
                <a:pos x="2714" y="1005"/>
              </a:cxn>
              <a:cxn ang="0">
                <a:pos x="3003" y="1281"/>
              </a:cxn>
              <a:cxn ang="0">
                <a:pos x="3263" y="1582"/>
              </a:cxn>
              <a:cxn ang="0">
                <a:pos x="3493" y="1905"/>
              </a:cxn>
              <a:cxn ang="0">
                <a:pos x="3690" y="2250"/>
              </a:cxn>
              <a:cxn ang="0">
                <a:pos x="3854" y="2611"/>
              </a:cxn>
              <a:cxn ang="0">
                <a:pos x="3983" y="2987"/>
              </a:cxn>
              <a:cxn ang="0">
                <a:pos x="4076" y="3377"/>
              </a:cxn>
              <a:cxn ang="0">
                <a:pos x="4130" y="3775"/>
              </a:cxn>
              <a:cxn ang="0">
                <a:pos x="4145" y="4182"/>
              </a:cxn>
              <a:cxn ang="0">
                <a:pos x="4120" y="4594"/>
              </a:cxn>
              <a:cxn ang="0">
                <a:pos x="4053" y="5007"/>
              </a:cxn>
              <a:cxn ang="0">
                <a:pos x="3996" y="5223"/>
              </a:cxn>
              <a:cxn ang="0">
                <a:pos x="12" y="4152"/>
              </a:cxn>
            </a:cxnLst>
            <a:rect l="0" t="0" r="r" b="b"/>
            <a:pathLst>
              <a:path w="4145" h="5226">
                <a:moveTo>
                  <a:pt x="3992" y="5194"/>
                </a:moveTo>
                <a:lnTo>
                  <a:pt x="3972" y="5206"/>
                </a:lnTo>
                <a:lnTo>
                  <a:pt x="4022" y="5000"/>
                </a:lnTo>
                <a:lnTo>
                  <a:pt x="4061" y="4794"/>
                </a:lnTo>
                <a:lnTo>
                  <a:pt x="4089" y="4589"/>
                </a:lnTo>
                <a:lnTo>
                  <a:pt x="4107" y="4385"/>
                </a:lnTo>
                <a:lnTo>
                  <a:pt x="4113" y="4181"/>
                </a:lnTo>
                <a:lnTo>
                  <a:pt x="4111" y="3979"/>
                </a:lnTo>
                <a:lnTo>
                  <a:pt x="4099" y="3777"/>
                </a:lnTo>
                <a:lnTo>
                  <a:pt x="4077" y="3578"/>
                </a:lnTo>
                <a:lnTo>
                  <a:pt x="4045" y="3382"/>
                </a:lnTo>
                <a:lnTo>
                  <a:pt x="4003" y="3187"/>
                </a:lnTo>
                <a:lnTo>
                  <a:pt x="3952" y="2996"/>
                </a:lnTo>
                <a:lnTo>
                  <a:pt x="3892" y="2807"/>
                </a:lnTo>
                <a:lnTo>
                  <a:pt x="3824" y="2622"/>
                </a:lnTo>
                <a:lnTo>
                  <a:pt x="3747" y="2441"/>
                </a:lnTo>
                <a:lnTo>
                  <a:pt x="3661" y="2263"/>
                </a:lnTo>
                <a:lnTo>
                  <a:pt x="3567" y="2090"/>
                </a:lnTo>
                <a:lnTo>
                  <a:pt x="3466" y="1922"/>
                </a:lnTo>
                <a:lnTo>
                  <a:pt x="3355" y="1758"/>
                </a:lnTo>
                <a:lnTo>
                  <a:pt x="3238" y="1601"/>
                </a:lnTo>
                <a:lnTo>
                  <a:pt x="3112" y="1449"/>
                </a:lnTo>
                <a:lnTo>
                  <a:pt x="2980" y="1302"/>
                </a:lnTo>
                <a:lnTo>
                  <a:pt x="2839" y="1162"/>
                </a:lnTo>
                <a:lnTo>
                  <a:pt x="2693" y="1028"/>
                </a:lnTo>
                <a:lnTo>
                  <a:pt x="2538" y="902"/>
                </a:lnTo>
                <a:lnTo>
                  <a:pt x="2378" y="782"/>
                </a:lnTo>
                <a:lnTo>
                  <a:pt x="2212" y="670"/>
                </a:lnTo>
                <a:lnTo>
                  <a:pt x="2038" y="566"/>
                </a:lnTo>
                <a:lnTo>
                  <a:pt x="1858" y="471"/>
                </a:lnTo>
                <a:lnTo>
                  <a:pt x="1673" y="383"/>
                </a:lnTo>
                <a:lnTo>
                  <a:pt x="1481" y="304"/>
                </a:lnTo>
                <a:lnTo>
                  <a:pt x="1285" y="235"/>
                </a:lnTo>
                <a:lnTo>
                  <a:pt x="1083" y="175"/>
                </a:lnTo>
                <a:lnTo>
                  <a:pt x="820" y="113"/>
                </a:lnTo>
                <a:lnTo>
                  <a:pt x="554" y="68"/>
                </a:lnTo>
                <a:lnTo>
                  <a:pt x="286" y="41"/>
                </a:lnTo>
                <a:lnTo>
                  <a:pt x="16" y="32"/>
                </a:lnTo>
                <a:lnTo>
                  <a:pt x="32" y="16"/>
                </a:lnTo>
                <a:lnTo>
                  <a:pt x="32" y="4136"/>
                </a:lnTo>
                <a:lnTo>
                  <a:pt x="21" y="4121"/>
                </a:lnTo>
                <a:lnTo>
                  <a:pt x="3992" y="5194"/>
                </a:lnTo>
                <a:close/>
                <a:moveTo>
                  <a:pt x="12" y="4152"/>
                </a:moveTo>
                <a:cubicBezTo>
                  <a:pt x="5" y="4150"/>
                  <a:pt x="0" y="4144"/>
                  <a:pt x="0" y="4136"/>
                </a:cubicBezTo>
                <a:lnTo>
                  <a:pt x="0" y="16"/>
                </a:lnTo>
                <a:cubicBezTo>
                  <a:pt x="0" y="12"/>
                  <a:pt x="2" y="8"/>
                  <a:pt x="5" y="5"/>
                </a:cubicBezTo>
                <a:cubicBezTo>
                  <a:pt x="8" y="2"/>
                  <a:pt x="13" y="0"/>
                  <a:pt x="17" y="0"/>
                </a:cubicBezTo>
                <a:lnTo>
                  <a:pt x="289" y="10"/>
                </a:lnTo>
                <a:lnTo>
                  <a:pt x="559" y="37"/>
                </a:lnTo>
                <a:lnTo>
                  <a:pt x="827" y="82"/>
                </a:lnTo>
                <a:lnTo>
                  <a:pt x="1092" y="144"/>
                </a:lnTo>
                <a:lnTo>
                  <a:pt x="1296" y="204"/>
                </a:lnTo>
                <a:lnTo>
                  <a:pt x="1494" y="275"/>
                </a:lnTo>
                <a:lnTo>
                  <a:pt x="1686" y="354"/>
                </a:lnTo>
                <a:lnTo>
                  <a:pt x="1873" y="442"/>
                </a:lnTo>
                <a:lnTo>
                  <a:pt x="2055" y="539"/>
                </a:lnTo>
                <a:lnTo>
                  <a:pt x="2229" y="643"/>
                </a:lnTo>
                <a:lnTo>
                  <a:pt x="2397" y="757"/>
                </a:lnTo>
                <a:lnTo>
                  <a:pt x="2559" y="877"/>
                </a:lnTo>
                <a:lnTo>
                  <a:pt x="2714" y="1005"/>
                </a:lnTo>
                <a:lnTo>
                  <a:pt x="2862" y="1139"/>
                </a:lnTo>
                <a:lnTo>
                  <a:pt x="3003" y="1281"/>
                </a:lnTo>
                <a:lnTo>
                  <a:pt x="3137" y="1428"/>
                </a:lnTo>
                <a:lnTo>
                  <a:pt x="3263" y="1582"/>
                </a:lnTo>
                <a:lnTo>
                  <a:pt x="3382" y="1741"/>
                </a:lnTo>
                <a:lnTo>
                  <a:pt x="3493" y="1905"/>
                </a:lnTo>
                <a:lnTo>
                  <a:pt x="3596" y="2075"/>
                </a:lnTo>
                <a:lnTo>
                  <a:pt x="3690" y="2250"/>
                </a:lnTo>
                <a:lnTo>
                  <a:pt x="3776" y="2428"/>
                </a:lnTo>
                <a:lnTo>
                  <a:pt x="3854" y="2611"/>
                </a:lnTo>
                <a:lnTo>
                  <a:pt x="3923" y="2798"/>
                </a:lnTo>
                <a:lnTo>
                  <a:pt x="3983" y="2987"/>
                </a:lnTo>
                <a:lnTo>
                  <a:pt x="4034" y="3180"/>
                </a:lnTo>
                <a:lnTo>
                  <a:pt x="4076" y="3377"/>
                </a:lnTo>
                <a:lnTo>
                  <a:pt x="4108" y="3575"/>
                </a:lnTo>
                <a:lnTo>
                  <a:pt x="4130" y="3775"/>
                </a:lnTo>
                <a:lnTo>
                  <a:pt x="4143" y="3978"/>
                </a:lnTo>
                <a:lnTo>
                  <a:pt x="4145" y="4182"/>
                </a:lnTo>
                <a:lnTo>
                  <a:pt x="4138" y="4388"/>
                </a:lnTo>
                <a:lnTo>
                  <a:pt x="4120" y="4594"/>
                </a:lnTo>
                <a:lnTo>
                  <a:pt x="4092" y="4800"/>
                </a:lnTo>
                <a:lnTo>
                  <a:pt x="4053" y="5007"/>
                </a:lnTo>
                <a:lnTo>
                  <a:pt x="4003" y="5213"/>
                </a:lnTo>
                <a:cubicBezTo>
                  <a:pt x="4002" y="5217"/>
                  <a:pt x="3999" y="5221"/>
                  <a:pt x="3996" y="5223"/>
                </a:cubicBezTo>
                <a:cubicBezTo>
                  <a:pt x="3992" y="5225"/>
                  <a:pt x="3987" y="5226"/>
                  <a:pt x="3983" y="5225"/>
                </a:cubicBezTo>
                <a:lnTo>
                  <a:pt x="12"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10026" name="Freeform 10"/>
          <p:cNvSpPr>
            <a:spLocks/>
          </p:cNvSpPr>
          <p:nvPr/>
        </p:nvSpPr>
        <p:spPr bwMode="auto">
          <a:xfrm>
            <a:off x="2455863" y="1682751"/>
            <a:ext cx="4143375" cy="4224338"/>
          </a:xfrm>
          <a:custGeom>
            <a:avLst/>
            <a:gdLst/>
            <a:ahLst/>
            <a:cxnLst>
              <a:cxn ang="0">
                <a:pos x="4112" y="0"/>
              </a:cxn>
              <a:cxn ang="0">
                <a:pos x="0" y="4120"/>
              </a:cxn>
              <a:cxn ang="0">
                <a:pos x="4112" y="8240"/>
              </a:cxn>
              <a:cxn ang="0">
                <a:pos x="8083" y="5193"/>
              </a:cxn>
              <a:cxn ang="0">
                <a:pos x="4112" y="4120"/>
              </a:cxn>
              <a:cxn ang="0">
                <a:pos x="4112" y="0"/>
              </a:cxn>
            </a:cxnLst>
            <a:rect l="0" t="0" r="r" b="b"/>
            <a:pathLst>
              <a:path w="8083" h="8240">
                <a:moveTo>
                  <a:pt x="4112" y="0"/>
                </a:moveTo>
                <a:cubicBezTo>
                  <a:pt x="1841" y="0"/>
                  <a:pt x="0" y="1845"/>
                  <a:pt x="0" y="4120"/>
                </a:cubicBezTo>
                <a:cubicBezTo>
                  <a:pt x="0" y="6396"/>
                  <a:pt x="1841" y="8240"/>
                  <a:pt x="4112" y="8240"/>
                </a:cubicBezTo>
                <a:cubicBezTo>
                  <a:pt x="5971" y="8240"/>
                  <a:pt x="7599" y="6991"/>
                  <a:pt x="8083" y="5193"/>
                </a:cubicBezTo>
                <a:lnTo>
                  <a:pt x="4112" y="4120"/>
                </a:lnTo>
                <a:lnTo>
                  <a:pt x="4112" y="0"/>
                </a:lnTo>
                <a:close/>
              </a:path>
            </a:pathLst>
          </a:custGeom>
          <a:solidFill>
            <a:srgbClr val="295A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027" name="Freeform 11"/>
          <p:cNvSpPr>
            <a:spLocks noEditPoints="1"/>
          </p:cNvSpPr>
          <p:nvPr/>
        </p:nvSpPr>
        <p:spPr bwMode="auto">
          <a:xfrm>
            <a:off x="2447925" y="1673226"/>
            <a:ext cx="4160838" cy="4241800"/>
          </a:xfrm>
          <a:custGeom>
            <a:avLst/>
            <a:gdLst/>
            <a:ahLst/>
            <a:cxnLst>
              <a:cxn ang="0">
                <a:pos x="3710" y="53"/>
              </a:cxn>
              <a:cxn ang="0">
                <a:pos x="2910" y="217"/>
              </a:cxn>
              <a:cxn ang="0">
                <a:pos x="2176" y="528"/>
              </a:cxn>
              <a:cxn ang="0">
                <a:pos x="1522" y="970"/>
              </a:cxn>
              <a:cxn ang="0">
                <a:pos x="968" y="1526"/>
              </a:cxn>
              <a:cxn ang="0">
                <a:pos x="526" y="2180"/>
              </a:cxn>
              <a:cxn ang="0">
                <a:pos x="217" y="2917"/>
              </a:cxn>
              <a:cxn ang="0">
                <a:pos x="53" y="3717"/>
              </a:cxn>
              <a:cxn ang="0">
                <a:pos x="53" y="4556"/>
              </a:cxn>
              <a:cxn ang="0">
                <a:pos x="217" y="5357"/>
              </a:cxn>
              <a:cxn ang="0">
                <a:pos x="527" y="6093"/>
              </a:cxn>
              <a:cxn ang="0">
                <a:pos x="968" y="6748"/>
              </a:cxn>
              <a:cxn ang="0">
                <a:pos x="1523" y="7303"/>
              </a:cxn>
              <a:cxn ang="0">
                <a:pos x="2176" y="7746"/>
              </a:cxn>
              <a:cxn ang="0">
                <a:pos x="2911" y="8056"/>
              </a:cxn>
              <a:cxn ang="0">
                <a:pos x="3709" y="8220"/>
              </a:cxn>
              <a:cxn ang="0">
                <a:pos x="4474" y="8226"/>
              </a:cxn>
              <a:cxn ang="0">
                <a:pos x="5140" y="8114"/>
              </a:cxn>
              <a:cxn ang="0">
                <a:pos x="5769" y="7897"/>
              </a:cxn>
              <a:cxn ang="0">
                <a:pos x="6620" y="7394"/>
              </a:cxn>
              <a:cxn ang="0">
                <a:pos x="7524" y="6435"/>
              </a:cxn>
              <a:cxn ang="0">
                <a:pos x="7919" y="5694"/>
              </a:cxn>
              <a:cxn ang="0">
                <a:pos x="8095" y="5225"/>
              </a:cxn>
              <a:cxn ang="0">
                <a:pos x="4144" y="4136"/>
              </a:cxn>
              <a:cxn ang="0">
                <a:pos x="8115" y="5214"/>
              </a:cxn>
              <a:cxn ang="0">
                <a:pos x="7880" y="5863"/>
              </a:cxn>
              <a:cxn ang="0">
                <a:pos x="7351" y="6723"/>
              </a:cxn>
              <a:cxn ang="0">
                <a:pos x="6368" y="7611"/>
              </a:cxn>
              <a:cxn ang="0">
                <a:pos x="5627" y="7990"/>
              </a:cxn>
              <a:cxn ang="0">
                <a:pos x="4982" y="8183"/>
              </a:cxn>
              <a:cxn ang="0">
                <a:pos x="4303" y="8268"/>
              </a:cxn>
              <a:cxn ang="0">
                <a:pos x="3500" y="8225"/>
              </a:cxn>
              <a:cxn ang="0">
                <a:pos x="2709" y="8021"/>
              </a:cxn>
              <a:cxn ang="0">
                <a:pos x="1988" y="7674"/>
              </a:cxn>
              <a:cxn ang="0">
                <a:pos x="1352" y="7198"/>
              </a:cxn>
              <a:cxn ang="0">
                <a:pos x="820" y="6611"/>
              </a:cxn>
              <a:cxn ang="0">
                <a:pos x="407" y="5929"/>
              </a:cxn>
              <a:cxn ang="0">
                <a:pos x="130" y="5170"/>
              </a:cxn>
              <a:cxn ang="0">
                <a:pos x="5" y="4349"/>
              </a:cxn>
              <a:cxn ang="0">
                <a:pos x="48" y="3506"/>
              </a:cxn>
              <a:cxn ang="0">
                <a:pos x="251" y="2714"/>
              </a:cxn>
              <a:cxn ang="0">
                <a:pos x="598" y="1992"/>
              </a:cxn>
              <a:cxn ang="0">
                <a:pos x="1073" y="1355"/>
              </a:cxn>
              <a:cxn ang="0">
                <a:pos x="1659" y="822"/>
              </a:cxn>
              <a:cxn ang="0">
                <a:pos x="2339" y="408"/>
              </a:cxn>
              <a:cxn ang="0">
                <a:pos x="3097" y="131"/>
              </a:cxn>
              <a:cxn ang="0">
                <a:pos x="3916" y="5"/>
              </a:cxn>
              <a:cxn ang="0">
                <a:pos x="4144" y="4136"/>
              </a:cxn>
            </a:cxnLst>
            <a:rect l="0" t="0" r="r" b="b"/>
            <a:pathLst>
              <a:path w="8116" h="8272">
                <a:moveTo>
                  <a:pt x="4112" y="16"/>
                </a:moveTo>
                <a:lnTo>
                  <a:pt x="4129" y="32"/>
                </a:lnTo>
                <a:lnTo>
                  <a:pt x="3917" y="37"/>
                </a:lnTo>
                <a:lnTo>
                  <a:pt x="3710" y="53"/>
                </a:lnTo>
                <a:lnTo>
                  <a:pt x="3504" y="79"/>
                </a:lnTo>
                <a:lnTo>
                  <a:pt x="3302" y="116"/>
                </a:lnTo>
                <a:lnTo>
                  <a:pt x="3104" y="162"/>
                </a:lnTo>
                <a:lnTo>
                  <a:pt x="2910" y="217"/>
                </a:lnTo>
                <a:lnTo>
                  <a:pt x="2720" y="282"/>
                </a:lnTo>
                <a:lnTo>
                  <a:pt x="2533" y="355"/>
                </a:lnTo>
                <a:lnTo>
                  <a:pt x="2352" y="437"/>
                </a:lnTo>
                <a:lnTo>
                  <a:pt x="2176" y="528"/>
                </a:lnTo>
                <a:lnTo>
                  <a:pt x="2005" y="627"/>
                </a:lnTo>
                <a:lnTo>
                  <a:pt x="1838" y="734"/>
                </a:lnTo>
                <a:lnTo>
                  <a:pt x="1678" y="848"/>
                </a:lnTo>
                <a:lnTo>
                  <a:pt x="1522" y="970"/>
                </a:lnTo>
                <a:lnTo>
                  <a:pt x="1374" y="1099"/>
                </a:lnTo>
                <a:lnTo>
                  <a:pt x="1232" y="1235"/>
                </a:lnTo>
                <a:lnTo>
                  <a:pt x="1096" y="1377"/>
                </a:lnTo>
                <a:lnTo>
                  <a:pt x="968" y="1526"/>
                </a:lnTo>
                <a:lnTo>
                  <a:pt x="846" y="1681"/>
                </a:lnTo>
                <a:lnTo>
                  <a:pt x="732" y="1843"/>
                </a:lnTo>
                <a:lnTo>
                  <a:pt x="625" y="2009"/>
                </a:lnTo>
                <a:lnTo>
                  <a:pt x="526" y="2180"/>
                </a:lnTo>
                <a:lnTo>
                  <a:pt x="436" y="2358"/>
                </a:lnTo>
                <a:lnTo>
                  <a:pt x="354" y="2539"/>
                </a:lnTo>
                <a:lnTo>
                  <a:pt x="280" y="2725"/>
                </a:lnTo>
                <a:lnTo>
                  <a:pt x="217" y="2917"/>
                </a:lnTo>
                <a:lnTo>
                  <a:pt x="161" y="3111"/>
                </a:lnTo>
                <a:lnTo>
                  <a:pt x="115" y="3310"/>
                </a:lnTo>
                <a:lnTo>
                  <a:pt x="79" y="3511"/>
                </a:lnTo>
                <a:lnTo>
                  <a:pt x="53" y="3717"/>
                </a:lnTo>
                <a:lnTo>
                  <a:pt x="37" y="3926"/>
                </a:lnTo>
                <a:lnTo>
                  <a:pt x="32" y="4137"/>
                </a:lnTo>
                <a:lnTo>
                  <a:pt x="37" y="4348"/>
                </a:lnTo>
                <a:lnTo>
                  <a:pt x="53" y="4556"/>
                </a:lnTo>
                <a:lnTo>
                  <a:pt x="79" y="4762"/>
                </a:lnTo>
                <a:lnTo>
                  <a:pt x="116" y="4964"/>
                </a:lnTo>
                <a:lnTo>
                  <a:pt x="161" y="5163"/>
                </a:lnTo>
                <a:lnTo>
                  <a:pt x="217" y="5357"/>
                </a:lnTo>
                <a:lnTo>
                  <a:pt x="282" y="5548"/>
                </a:lnTo>
                <a:lnTo>
                  <a:pt x="354" y="5735"/>
                </a:lnTo>
                <a:lnTo>
                  <a:pt x="436" y="5916"/>
                </a:lnTo>
                <a:lnTo>
                  <a:pt x="527" y="6093"/>
                </a:lnTo>
                <a:lnTo>
                  <a:pt x="625" y="6266"/>
                </a:lnTo>
                <a:lnTo>
                  <a:pt x="732" y="6432"/>
                </a:lnTo>
                <a:lnTo>
                  <a:pt x="846" y="6592"/>
                </a:lnTo>
                <a:lnTo>
                  <a:pt x="968" y="6748"/>
                </a:lnTo>
                <a:lnTo>
                  <a:pt x="1097" y="6896"/>
                </a:lnTo>
                <a:lnTo>
                  <a:pt x="1232" y="7039"/>
                </a:lnTo>
                <a:lnTo>
                  <a:pt x="1374" y="7175"/>
                </a:lnTo>
                <a:lnTo>
                  <a:pt x="1523" y="7303"/>
                </a:lnTo>
                <a:lnTo>
                  <a:pt x="1678" y="7426"/>
                </a:lnTo>
                <a:lnTo>
                  <a:pt x="1839" y="7540"/>
                </a:lnTo>
                <a:lnTo>
                  <a:pt x="2005" y="7647"/>
                </a:lnTo>
                <a:lnTo>
                  <a:pt x="2176" y="7746"/>
                </a:lnTo>
                <a:lnTo>
                  <a:pt x="2353" y="7836"/>
                </a:lnTo>
                <a:lnTo>
                  <a:pt x="2534" y="7918"/>
                </a:lnTo>
                <a:lnTo>
                  <a:pt x="2720" y="7992"/>
                </a:lnTo>
                <a:lnTo>
                  <a:pt x="2911" y="8056"/>
                </a:lnTo>
                <a:lnTo>
                  <a:pt x="3105" y="8111"/>
                </a:lnTo>
                <a:lnTo>
                  <a:pt x="3303" y="8157"/>
                </a:lnTo>
                <a:lnTo>
                  <a:pt x="3505" y="8194"/>
                </a:lnTo>
                <a:lnTo>
                  <a:pt x="3709" y="8220"/>
                </a:lnTo>
                <a:lnTo>
                  <a:pt x="3918" y="8236"/>
                </a:lnTo>
                <a:lnTo>
                  <a:pt x="4129" y="8240"/>
                </a:lnTo>
                <a:lnTo>
                  <a:pt x="4302" y="8236"/>
                </a:lnTo>
                <a:lnTo>
                  <a:pt x="4474" y="8226"/>
                </a:lnTo>
                <a:lnTo>
                  <a:pt x="4643" y="8209"/>
                </a:lnTo>
                <a:lnTo>
                  <a:pt x="4811" y="8184"/>
                </a:lnTo>
                <a:lnTo>
                  <a:pt x="4976" y="8152"/>
                </a:lnTo>
                <a:lnTo>
                  <a:pt x="5140" y="8114"/>
                </a:lnTo>
                <a:lnTo>
                  <a:pt x="5301" y="8069"/>
                </a:lnTo>
                <a:lnTo>
                  <a:pt x="5461" y="8018"/>
                </a:lnTo>
                <a:lnTo>
                  <a:pt x="5616" y="7960"/>
                </a:lnTo>
                <a:lnTo>
                  <a:pt x="5769" y="7897"/>
                </a:lnTo>
                <a:lnTo>
                  <a:pt x="5920" y="7828"/>
                </a:lnTo>
                <a:lnTo>
                  <a:pt x="6067" y="7752"/>
                </a:lnTo>
                <a:lnTo>
                  <a:pt x="6351" y="7584"/>
                </a:lnTo>
                <a:lnTo>
                  <a:pt x="6620" y="7394"/>
                </a:lnTo>
                <a:lnTo>
                  <a:pt x="6873" y="7183"/>
                </a:lnTo>
                <a:lnTo>
                  <a:pt x="7109" y="6952"/>
                </a:lnTo>
                <a:lnTo>
                  <a:pt x="7326" y="6702"/>
                </a:lnTo>
                <a:lnTo>
                  <a:pt x="7524" y="6435"/>
                </a:lnTo>
                <a:lnTo>
                  <a:pt x="7699" y="6150"/>
                </a:lnTo>
                <a:lnTo>
                  <a:pt x="7778" y="6002"/>
                </a:lnTo>
                <a:lnTo>
                  <a:pt x="7851" y="5850"/>
                </a:lnTo>
                <a:lnTo>
                  <a:pt x="7919" y="5694"/>
                </a:lnTo>
                <a:lnTo>
                  <a:pt x="7981" y="5535"/>
                </a:lnTo>
                <a:lnTo>
                  <a:pt x="8035" y="5371"/>
                </a:lnTo>
                <a:lnTo>
                  <a:pt x="8084" y="5205"/>
                </a:lnTo>
                <a:lnTo>
                  <a:pt x="8095" y="5225"/>
                </a:lnTo>
                <a:lnTo>
                  <a:pt x="4124" y="4152"/>
                </a:lnTo>
                <a:cubicBezTo>
                  <a:pt x="4117" y="4150"/>
                  <a:pt x="4112" y="4144"/>
                  <a:pt x="4112" y="4136"/>
                </a:cubicBezTo>
                <a:lnTo>
                  <a:pt x="4112" y="16"/>
                </a:lnTo>
                <a:close/>
                <a:moveTo>
                  <a:pt x="4144" y="4136"/>
                </a:moveTo>
                <a:lnTo>
                  <a:pt x="4133" y="4121"/>
                </a:lnTo>
                <a:lnTo>
                  <a:pt x="8104" y="5194"/>
                </a:lnTo>
                <a:cubicBezTo>
                  <a:pt x="8108" y="5195"/>
                  <a:pt x="8111" y="5198"/>
                  <a:pt x="8113" y="5202"/>
                </a:cubicBezTo>
                <a:cubicBezTo>
                  <a:pt x="8116" y="5205"/>
                  <a:pt x="8116" y="5210"/>
                  <a:pt x="8115" y="5214"/>
                </a:cubicBezTo>
                <a:lnTo>
                  <a:pt x="8066" y="5382"/>
                </a:lnTo>
                <a:lnTo>
                  <a:pt x="8010" y="5546"/>
                </a:lnTo>
                <a:lnTo>
                  <a:pt x="7948" y="5707"/>
                </a:lnTo>
                <a:lnTo>
                  <a:pt x="7880" y="5863"/>
                </a:lnTo>
                <a:lnTo>
                  <a:pt x="7807" y="6017"/>
                </a:lnTo>
                <a:lnTo>
                  <a:pt x="7726" y="6167"/>
                </a:lnTo>
                <a:lnTo>
                  <a:pt x="7549" y="6454"/>
                </a:lnTo>
                <a:lnTo>
                  <a:pt x="7351" y="6723"/>
                </a:lnTo>
                <a:lnTo>
                  <a:pt x="7132" y="6975"/>
                </a:lnTo>
                <a:lnTo>
                  <a:pt x="6894" y="7208"/>
                </a:lnTo>
                <a:lnTo>
                  <a:pt x="6639" y="7421"/>
                </a:lnTo>
                <a:lnTo>
                  <a:pt x="6368" y="7611"/>
                </a:lnTo>
                <a:lnTo>
                  <a:pt x="6082" y="7781"/>
                </a:lnTo>
                <a:lnTo>
                  <a:pt x="5933" y="7857"/>
                </a:lnTo>
                <a:lnTo>
                  <a:pt x="5782" y="7926"/>
                </a:lnTo>
                <a:lnTo>
                  <a:pt x="5627" y="7990"/>
                </a:lnTo>
                <a:lnTo>
                  <a:pt x="5470" y="8049"/>
                </a:lnTo>
                <a:lnTo>
                  <a:pt x="5310" y="8100"/>
                </a:lnTo>
                <a:lnTo>
                  <a:pt x="5147" y="8145"/>
                </a:lnTo>
                <a:lnTo>
                  <a:pt x="4982" y="8183"/>
                </a:lnTo>
                <a:lnTo>
                  <a:pt x="4816" y="8215"/>
                </a:lnTo>
                <a:lnTo>
                  <a:pt x="4646" y="8240"/>
                </a:lnTo>
                <a:lnTo>
                  <a:pt x="4475" y="8258"/>
                </a:lnTo>
                <a:lnTo>
                  <a:pt x="4303" y="8268"/>
                </a:lnTo>
                <a:lnTo>
                  <a:pt x="4128" y="8272"/>
                </a:lnTo>
                <a:lnTo>
                  <a:pt x="3915" y="8267"/>
                </a:lnTo>
                <a:lnTo>
                  <a:pt x="3705" y="8251"/>
                </a:lnTo>
                <a:lnTo>
                  <a:pt x="3500" y="8225"/>
                </a:lnTo>
                <a:lnTo>
                  <a:pt x="3296" y="8188"/>
                </a:lnTo>
                <a:lnTo>
                  <a:pt x="3096" y="8142"/>
                </a:lnTo>
                <a:lnTo>
                  <a:pt x="2900" y="8087"/>
                </a:lnTo>
                <a:lnTo>
                  <a:pt x="2709" y="8021"/>
                </a:lnTo>
                <a:lnTo>
                  <a:pt x="2521" y="7947"/>
                </a:lnTo>
                <a:lnTo>
                  <a:pt x="2338" y="7865"/>
                </a:lnTo>
                <a:lnTo>
                  <a:pt x="2160" y="7773"/>
                </a:lnTo>
                <a:lnTo>
                  <a:pt x="1988" y="7674"/>
                </a:lnTo>
                <a:lnTo>
                  <a:pt x="1820" y="7566"/>
                </a:lnTo>
                <a:lnTo>
                  <a:pt x="1659" y="7451"/>
                </a:lnTo>
                <a:lnTo>
                  <a:pt x="1502" y="7328"/>
                </a:lnTo>
                <a:lnTo>
                  <a:pt x="1352" y="7198"/>
                </a:lnTo>
                <a:lnTo>
                  <a:pt x="1209" y="7061"/>
                </a:lnTo>
                <a:lnTo>
                  <a:pt x="1072" y="6917"/>
                </a:lnTo>
                <a:lnTo>
                  <a:pt x="943" y="6767"/>
                </a:lnTo>
                <a:lnTo>
                  <a:pt x="820" y="6611"/>
                </a:lnTo>
                <a:lnTo>
                  <a:pt x="705" y="6449"/>
                </a:lnTo>
                <a:lnTo>
                  <a:pt x="598" y="6281"/>
                </a:lnTo>
                <a:lnTo>
                  <a:pt x="498" y="6108"/>
                </a:lnTo>
                <a:lnTo>
                  <a:pt x="407" y="5929"/>
                </a:lnTo>
                <a:lnTo>
                  <a:pt x="325" y="5746"/>
                </a:lnTo>
                <a:lnTo>
                  <a:pt x="251" y="5559"/>
                </a:lnTo>
                <a:lnTo>
                  <a:pt x="186" y="5366"/>
                </a:lnTo>
                <a:lnTo>
                  <a:pt x="130" y="5170"/>
                </a:lnTo>
                <a:lnTo>
                  <a:pt x="85" y="4969"/>
                </a:lnTo>
                <a:lnTo>
                  <a:pt x="48" y="4766"/>
                </a:lnTo>
                <a:lnTo>
                  <a:pt x="22" y="4559"/>
                </a:lnTo>
                <a:lnTo>
                  <a:pt x="5" y="4349"/>
                </a:lnTo>
                <a:lnTo>
                  <a:pt x="0" y="4136"/>
                </a:lnTo>
                <a:lnTo>
                  <a:pt x="6" y="3923"/>
                </a:lnTo>
                <a:lnTo>
                  <a:pt x="22" y="3713"/>
                </a:lnTo>
                <a:lnTo>
                  <a:pt x="48" y="3506"/>
                </a:lnTo>
                <a:lnTo>
                  <a:pt x="84" y="3303"/>
                </a:lnTo>
                <a:lnTo>
                  <a:pt x="130" y="3102"/>
                </a:lnTo>
                <a:lnTo>
                  <a:pt x="186" y="2906"/>
                </a:lnTo>
                <a:lnTo>
                  <a:pt x="251" y="2714"/>
                </a:lnTo>
                <a:lnTo>
                  <a:pt x="325" y="2526"/>
                </a:lnTo>
                <a:lnTo>
                  <a:pt x="407" y="2343"/>
                </a:lnTo>
                <a:lnTo>
                  <a:pt x="499" y="2164"/>
                </a:lnTo>
                <a:lnTo>
                  <a:pt x="598" y="1992"/>
                </a:lnTo>
                <a:lnTo>
                  <a:pt x="705" y="1824"/>
                </a:lnTo>
                <a:lnTo>
                  <a:pt x="821" y="1662"/>
                </a:lnTo>
                <a:lnTo>
                  <a:pt x="943" y="1505"/>
                </a:lnTo>
                <a:lnTo>
                  <a:pt x="1073" y="1355"/>
                </a:lnTo>
                <a:lnTo>
                  <a:pt x="1209" y="1212"/>
                </a:lnTo>
                <a:lnTo>
                  <a:pt x="1353" y="1074"/>
                </a:lnTo>
                <a:lnTo>
                  <a:pt x="1503" y="945"/>
                </a:lnTo>
                <a:lnTo>
                  <a:pt x="1659" y="822"/>
                </a:lnTo>
                <a:lnTo>
                  <a:pt x="1821" y="707"/>
                </a:lnTo>
                <a:lnTo>
                  <a:pt x="1988" y="600"/>
                </a:lnTo>
                <a:lnTo>
                  <a:pt x="2161" y="499"/>
                </a:lnTo>
                <a:lnTo>
                  <a:pt x="2339" y="408"/>
                </a:lnTo>
                <a:lnTo>
                  <a:pt x="2522" y="326"/>
                </a:lnTo>
                <a:lnTo>
                  <a:pt x="2709" y="251"/>
                </a:lnTo>
                <a:lnTo>
                  <a:pt x="2901" y="186"/>
                </a:lnTo>
                <a:lnTo>
                  <a:pt x="3097" y="131"/>
                </a:lnTo>
                <a:lnTo>
                  <a:pt x="3297" y="85"/>
                </a:lnTo>
                <a:lnTo>
                  <a:pt x="3500" y="48"/>
                </a:lnTo>
                <a:lnTo>
                  <a:pt x="3707" y="22"/>
                </a:lnTo>
                <a:lnTo>
                  <a:pt x="3916" y="5"/>
                </a:lnTo>
                <a:lnTo>
                  <a:pt x="4128" y="0"/>
                </a:lnTo>
                <a:cubicBezTo>
                  <a:pt x="4132" y="0"/>
                  <a:pt x="4137" y="2"/>
                  <a:pt x="4140" y="5"/>
                </a:cubicBezTo>
                <a:cubicBezTo>
                  <a:pt x="4143" y="8"/>
                  <a:pt x="4144" y="12"/>
                  <a:pt x="4144" y="16"/>
                </a:cubicBezTo>
                <a:lnTo>
                  <a:pt x="4144" y="4136"/>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4564063" y="1682751"/>
            <a:ext cx="2243138" cy="2389188"/>
          </a:xfrm>
          <a:custGeom>
            <a:avLst/>
            <a:gdLst/>
            <a:ahLst/>
            <a:cxnLst>
              <a:cxn ang="0">
                <a:pos x="4077" y="4661"/>
              </a:cxn>
              <a:cxn ang="0">
                <a:pos x="540" y="36"/>
              </a:cxn>
              <a:cxn ang="0">
                <a:pos x="0" y="0"/>
              </a:cxn>
              <a:cxn ang="0">
                <a:pos x="0" y="4120"/>
              </a:cxn>
              <a:cxn ang="0">
                <a:pos x="4077" y="4661"/>
              </a:cxn>
            </a:cxnLst>
            <a:rect l="0" t="0" r="r" b="b"/>
            <a:pathLst>
              <a:path w="4375" h="4661">
                <a:moveTo>
                  <a:pt x="4077" y="4661"/>
                </a:moveTo>
                <a:cubicBezTo>
                  <a:pt x="4375" y="2406"/>
                  <a:pt x="2792" y="335"/>
                  <a:pt x="540" y="36"/>
                </a:cubicBezTo>
                <a:cubicBezTo>
                  <a:pt x="361" y="12"/>
                  <a:pt x="181" y="0"/>
                  <a:pt x="0" y="0"/>
                </a:cubicBezTo>
                <a:lnTo>
                  <a:pt x="0" y="4120"/>
                </a:lnTo>
                <a:lnTo>
                  <a:pt x="4077" y="4661"/>
                </a:lnTo>
                <a:close/>
              </a:path>
            </a:pathLst>
          </a:custGeom>
          <a:solidFill>
            <a:srgbClr val="8C0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p:nvSpPr>
        <p:spPr bwMode="auto">
          <a:xfrm>
            <a:off x="4556125" y="1673226"/>
            <a:ext cx="2124075" cy="2408238"/>
          </a:xfrm>
          <a:custGeom>
            <a:avLst/>
            <a:gdLst/>
            <a:ahLst/>
            <a:cxnLst>
              <a:cxn ang="0">
                <a:pos x="4078" y="4676"/>
              </a:cxn>
              <a:cxn ang="0">
                <a:pos x="4111" y="4257"/>
              </a:cxn>
              <a:cxn ang="0">
                <a:pos x="4103" y="3844"/>
              </a:cxn>
              <a:cxn ang="0">
                <a:pos x="4055" y="3441"/>
              </a:cxn>
              <a:cxn ang="0">
                <a:pos x="3968" y="3049"/>
              </a:cxn>
              <a:cxn ang="0">
                <a:pos x="3843" y="2671"/>
              </a:cxn>
              <a:cxn ang="0">
                <a:pos x="3685" y="2308"/>
              </a:cxn>
              <a:cxn ang="0">
                <a:pos x="3493" y="1965"/>
              </a:cxn>
              <a:cxn ang="0">
                <a:pos x="3269" y="1641"/>
              </a:cxn>
              <a:cxn ang="0">
                <a:pos x="3014" y="1340"/>
              </a:cxn>
              <a:cxn ang="0">
                <a:pos x="2733" y="1064"/>
              </a:cxn>
              <a:cxn ang="0">
                <a:pos x="2425" y="816"/>
              </a:cxn>
              <a:cxn ang="0">
                <a:pos x="2093" y="598"/>
              </a:cxn>
              <a:cxn ang="0">
                <a:pos x="1737" y="412"/>
              </a:cxn>
              <a:cxn ang="0">
                <a:pos x="1362" y="259"/>
              </a:cxn>
              <a:cxn ang="0">
                <a:pos x="966" y="144"/>
              </a:cxn>
              <a:cxn ang="0">
                <a:pos x="554" y="68"/>
              </a:cxn>
              <a:cxn ang="0">
                <a:pos x="16" y="32"/>
              </a:cxn>
              <a:cxn ang="0">
                <a:pos x="32" y="4136"/>
              </a:cxn>
              <a:cxn ang="0">
                <a:pos x="4096" y="4662"/>
              </a:cxn>
              <a:cxn ang="0">
                <a:pos x="0" y="4136"/>
              </a:cxn>
              <a:cxn ang="0">
                <a:pos x="5" y="5"/>
              </a:cxn>
              <a:cxn ang="0">
                <a:pos x="289" y="10"/>
              </a:cxn>
              <a:cxn ang="0">
                <a:pos x="769" y="70"/>
              </a:cxn>
              <a:cxn ang="0">
                <a:pos x="1176" y="167"/>
              </a:cxn>
              <a:cxn ang="0">
                <a:pos x="1565" y="302"/>
              </a:cxn>
              <a:cxn ang="0">
                <a:pos x="1933" y="472"/>
              </a:cxn>
              <a:cxn ang="0">
                <a:pos x="2280" y="676"/>
              </a:cxn>
              <a:cxn ang="0">
                <a:pos x="2603" y="912"/>
              </a:cxn>
              <a:cxn ang="0">
                <a:pos x="2900" y="1176"/>
              </a:cxn>
              <a:cxn ang="0">
                <a:pos x="3170" y="1467"/>
              </a:cxn>
              <a:cxn ang="0">
                <a:pos x="3411" y="1783"/>
              </a:cxn>
              <a:cxn ang="0">
                <a:pos x="3621" y="2119"/>
              </a:cxn>
              <a:cxn ang="0">
                <a:pos x="3798" y="2475"/>
              </a:cxn>
              <a:cxn ang="0">
                <a:pos x="3941" y="2849"/>
              </a:cxn>
              <a:cxn ang="0">
                <a:pos x="4047" y="3237"/>
              </a:cxn>
              <a:cxn ang="0">
                <a:pos x="4116" y="3639"/>
              </a:cxn>
              <a:cxn ang="0">
                <a:pos x="4144" y="4050"/>
              </a:cxn>
              <a:cxn ang="0">
                <a:pos x="4131" y="4468"/>
              </a:cxn>
              <a:cxn ang="0">
                <a:pos x="4103" y="4690"/>
              </a:cxn>
              <a:cxn ang="0">
                <a:pos x="14" y="4152"/>
              </a:cxn>
            </a:cxnLst>
            <a:rect l="0" t="0" r="r" b="b"/>
            <a:pathLst>
              <a:path w="4144" h="4694">
                <a:moveTo>
                  <a:pt x="4096" y="4662"/>
                </a:moveTo>
                <a:lnTo>
                  <a:pt x="4078" y="4676"/>
                </a:lnTo>
                <a:lnTo>
                  <a:pt x="4100" y="4465"/>
                </a:lnTo>
                <a:lnTo>
                  <a:pt x="4111" y="4257"/>
                </a:lnTo>
                <a:lnTo>
                  <a:pt x="4112" y="4049"/>
                </a:lnTo>
                <a:lnTo>
                  <a:pt x="4103" y="3844"/>
                </a:lnTo>
                <a:lnTo>
                  <a:pt x="4085" y="3642"/>
                </a:lnTo>
                <a:lnTo>
                  <a:pt x="4055" y="3441"/>
                </a:lnTo>
                <a:lnTo>
                  <a:pt x="4016" y="3244"/>
                </a:lnTo>
                <a:lnTo>
                  <a:pt x="3968" y="3049"/>
                </a:lnTo>
                <a:lnTo>
                  <a:pt x="3910" y="2858"/>
                </a:lnTo>
                <a:lnTo>
                  <a:pt x="3843" y="2671"/>
                </a:lnTo>
                <a:lnTo>
                  <a:pt x="3769" y="2488"/>
                </a:lnTo>
                <a:lnTo>
                  <a:pt x="3685" y="2308"/>
                </a:lnTo>
                <a:lnTo>
                  <a:pt x="3592" y="2134"/>
                </a:lnTo>
                <a:lnTo>
                  <a:pt x="3493" y="1965"/>
                </a:lnTo>
                <a:lnTo>
                  <a:pt x="3384" y="1800"/>
                </a:lnTo>
                <a:lnTo>
                  <a:pt x="3269" y="1641"/>
                </a:lnTo>
                <a:lnTo>
                  <a:pt x="3145" y="1488"/>
                </a:lnTo>
                <a:lnTo>
                  <a:pt x="3014" y="1340"/>
                </a:lnTo>
                <a:lnTo>
                  <a:pt x="2877" y="1199"/>
                </a:lnTo>
                <a:lnTo>
                  <a:pt x="2733" y="1064"/>
                </a:lnTo>
                <a:lnTo>
                  <a:pt x="2582" y="937"/>
                </a:lnTo>
                <a:lnTo>
                  <a:pt x="2425" y="816"/>
                </a:lnTo>
                <a:lnTo>
                  <a:pt x="2261" y="703"/>
                </a:lnTo>
                <a:lnTo>
                  <a:pt x="2093" y="598"/>
                </a:lnTo>
                <a:lnTo>
                  <a:pt x="1918" y="500"/>
                </a:lnTo>
                <a:lnTo>
                  <a:pt x="1737" y="412"/>
                </a:lnTo>
                <a:lnTo>
                  <a:pt x="1552" y="331"/>
                </a:lnTo>
                <a:lnTo>
                  <a:pt x="1362" y="259"/>
                </a:lnTo>
                <a:lnTo>
                  <a:pt x="1167" y="198"/>
                </a:lnTo>
                <a:lnTo>
                  <a:pt x="966" y="144"/>
                </a:lnTo>
                <a:lnTo>
                  <a:pt x="762" y="101"/>
                </a:lnTo>
                <a:lnTo>
                  <a:pt x="554" y="68"/>
                </a:lnTo>
                <a:lnTo>
                  <a:pt x="286" y="41"/>
                </a:lnTo>
                <a:lnTo>
                  <a:pt x="16" y="32"/>
                </a:lnTo>
                <a:lnTo>
                  <a:pt x="32" y="16"/>
                </a:lnTo>
                <a:lnTo>
                  <a:pt x="32" y="4136"/>
                </a:lnTo>
                <a:lnTo>
                  <a:pt x="19" y="4121"/>
                </a:lnTo>
                <a:lnTo>
                  <a:pt x="4096" y="4662"/>
                </a:lnTo>
                <a:close/>
                <a:moveTo>
                  <a:pt x="14" y="4152"/>
                </a:moveTo>
                <a:cubicBezTo>
                  <a:pt x="6" y="4151"/>
                  <a:pt x="0" y="4144"/>
                  <a:pt x="0" y="4136"/>
                </a:cubicBezTo>
                <a:lnTo>
                  <a:pt x="0" y="16"/>
                </a:lnTo>
                <a:cubicBezTo>
                  <a:pt x="0" y="12"/>
                  <a:pt x="2" y="8"/>
                  <a:pt x="5" y="5"/>
                </a:cubicBezTo>
                <a:cubicBezTo>
                  <a:pt x="8" y="2"/>
                  <a:pt x="13" y="0"/>
                  <a:pt x="17" y="0"/>
                </a:cubicBezTo>
                <a:lnTo>
                  <a:pt x="289" y="10"/>
                </a:lnTo>
                <a:lnTo>
                  <a:pt x="559" y="37"/>
                </a:lnTo>
                <a:lnTo>
                  <a:pt x="769" y="70"/>
                </a:lnTo>
                <a:lnTo>
                  <a:pt x="975" y="113"/>
                </a:lnTo>
                <a:lnTo>
                  <a:pt x="1176" y="167"/>
                </a:lnTo>
                <a:lnTo>
                  <a:pt x="1373" y="229"/>
                </a:lnTo>
                <a:lnTo>
                  <a:pt x="1565" y="302"/>
                </a:lnTo>
                <a:lnTo>
                  <a:pt x="1752" y="383"/>
                </a:lnTo>
                <a:lnTo>
                  <a:pt x="1933" y="472"/>
                </a:lnTo>
                <a:lnTo>
                  <a:pt x="2110" y="571"/>
                </a:lnTo>
                <a:lnTo>
                  <a:pt x="2280" y="676"/>
                </a:lnTo>
                <a:lnTo>
                  <a:pt x="2444" y="791"/>
                </a:lnTo>
                <a:lnTo>
                  <a:pt x="2603" y="912"/>
                </a:lnTo>
                <a:lnTo>
                  <a:pt x="2754" y="1041"/>
                </a:lnTo>
                <a:lnTo>
                  <a:pt x="2900" y="1176"/>
                </a:lnTo>
                <a:lnTo>
                  <a:pt x="3038" y="1319"/>
                </a:lnTo>
                <a:lnTo>
                  <a:pt x="3170" y="1467"/>
                </a:lnTo>
                <a:lnTo>
                  <a:pt x="3294" y="1622"/>
                </a:lnTo>
                <a:lnTo>
                  <a:pt x="3411" y="1783"/>
                </a:lnTo>
                <a:lnTo>
                  <a:pt x="3520" y="1948"/>
                </a:lnTo>
                <a:lnTo>
                  <a:pt x="3621" y="2119"/>
                </a:lnTo>
                <a:lnTo>
                  <a:pt x="3714" y="2295"/>
                </a:lnTo>
                <a:lnTo>
                  <a:pt x="3798" y="2475"/>
                </a:lnTo>
                <a:lnTo>
                  <a:pt x="3874" y="2660"/>
                </a:lnTo>
                <a:lnTo>
                  <a:pt x="3941" y="2849"/>
                </a:lnTo>
                <a:lnTo>
                  <a:pt x="3999" y="3042"/>
                </a:lnTo>
                <a:lnTo>
                  <a:pt x="4047" y="3237"/>
                </a:lnTo>
                <a:lnTo>
                  <a:pt x="4086" y="3436"/>
                </a:lnTo>
                <a:lnTo>
                  <a:pt x="4116" y="3639"/>
                </a:lnTo>
                <a:lnTo>
                  <a:pt x="4135" y="3843"/>
                </a:lnTo>
                <a:lnTo>
                  <a:pt x="4144" y="4050"/>
                </a:lnTo>
                <a:lnTo>
                  <a:pt x="4143" y="4258"/>
                </a:lnTo>
                <a:lnTo>
                  <a:pt x="4131" y="4468"/>
                </a:lnTo>
                <a:lnTo>
                  <a:pt x="4109" y="4679"/>
                </a:lnTo>
                <a:cubicBezTo>
                  <a:pt x="4109" y="4683"/>
                  <a:pt x="4107" y="4687"/>
                  <a:pt x="4103" y="4690"/>
                </a:cubicBezTo>
                <a:cubicBezTo>
                  <a:pt x="4100" y="4693"/>
                  <a:pt x="4096" y="4694"/>
                  <a:pt x="4091" y="4693"/>
                </a:cubicBezTo>
                <a:lnTo>
                  <a:pt x="14" y="4152"/>
                </a:lnTo>
                <a:close/>
              </a:path>
            </a:pathLst>
          </a:custGeom>
          <a:solidFill>
            <a:srgbClr val="FFFFFF"/>
          </a:solidFill>
          <a:ln w="793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auto">
          <a:xfrm>
            <a:off x="3442251" y="4413251"/>
            <a:ext cx="1660711"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Low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70.8</a:t>
            </a:r>
            <a:endParaRPr kumimoji="0" lang="en-US" sz="1400" b="0" i="0" u="none" strike="noStrike" cap="none" normalizeH="0" baseline="0" dirty="0" smtClean="0">
              <a:ln>
                <a:noFill/>
              </a:ln>
              <a:solidFill>
                <a:schemeClr val="tx1"/>
              </a:solidFill>
              <a:effectLst/>
              <a:latin typeface="Arial" pitchFamily="34" charset="0"/>
            </a:endParaRPr>
          </a:p>
        </p:txBody>
      </p:sp>
      <p:sp>
        <p:nvSpPr>
          <p:cNvPr id="29" name="Rectangle 13"/>
          <p:cNvSpPr>
            <a:spLocks noChangeArrowheads="1"/>
          </p:cNvSpPr>
          <p:nvPr/>
        </p:nvSpPr>
        <p:spPr bwMode="auto">
          <a:xfrm>
            <a:off x="4673164" y="2997201"/>
            <a:ext cx="170078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High Human Capital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29.2</a:t>
            </a:r>
            <a:endParaRPr kumimoji="0" lang="en-US" sz="1400" b="0" i="0" u="none" strike="noStrike" cap="none" normalizeH="0" baseline="0" dirty="0" smtClean="0">
              <a:ln>
                <a:noFill/>
              </a:ln>
              <a:solidFill>
                <a:schemeClr val="tx1"/>
              </a:solidFill>
              <a:effectLst/>
              <a:latin typeface="Arial" pitchFamily="34" charset="0"/>
            </a:endParaRPr>
          </a:p>
        </p:txBody>
      </p:sp>
      <p:sp>
        <p:nvSpPr>
          <p:cNvPr id="30" name="Rectangle 13"/>
          <p:cNvSpPr>
            <a:spLocks noChangeArrowheads="1"/>
          </p:cNvSpPr>
          <p:nvPr/>
        </p:nvSpPr>
        <p:spPr bwMode="auto">
          <a:xfrm>
            <a:off x="6989128" y="4025901"/>
            <a:ext cx="1869122" cy="8617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kumimoji="0" lang="en-US" sz="1400" b="1" i="0" u="none" strike="noStrike" cap="none" normalizeH="0" baseline="0" dirty="0" smtClean="0">
                <a:ln>
                  <a:noFill/>
                </a:ln>
                <a:solidFill>
                  <a:srgbClr val="8C0029"/>
                </a:solidFill>
                <a:effectLst/>
                <a:latin typeface="Arial" pitchFamily="34" charset="0"/>
              </a:rPr>
              <a:t>7.7% Increase </a:t>
            </a:r>
            <a:r>
              <a:rPr lang="en-US" sz="1400" b="1" dirty="0" smtClean="0">
                <a:solidFill>
                  <a:srgbClr val="8C0029"/>
                </a:solidFill>
                <a:latin typeface="Arial" pitchFamily="34" charset="0"/>
              </a:rPr>
              <a:t>In </a:t>
            </a:r>
          </a:p>
          <a:p>
            <a:pPr lvl="0"/>
            <a:r>
              <a:rPr lang="en-US" sz="1400" b="1" dirty="0" smtClean="0">
                <a:solidFill>
                  <a:srgbClr val="8C0029"/>
                </a:solidFill>
                <a:latin typeface="Arial" pitchFamily="34" charset="0"/>
              </a:rPr>
              <a:t>High Human Capital Occupations</a:t>
            </a:r>
            <a:endParaRPr lang="en-US" sz="1400" dirty="0" smtClean="0">
              <a:solidFill>
                <a:srgbClr val="8C0029"/>
              </a:solidFill>
              <a:latin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8C0029"/>
              </a:solidFill>
              <a:effectLst/>
              <a:latin typeface="Arial" pitchFamily="34" charset="0"/>
            </a:endParaRPr>
          </a:p>
        </p:txBody>
      </p:sp>
      <p:cxnSp>
        <p:nvCxnSpPr>
          <p:cNvPr id="32" name="Straight Arrow Connector 31"/>
          <p:cNvCxnSpPr/>
          <p:nvPr/>
        </p:nvCxnSpPr>
        <p:spPr>
          <a:xfrm rot="10800000">
            <a:off x="6680200" y="4222750"/>
            <a:ext cx="254000" cy="63500"/>
          </a:xfrm>
          <a:prstGeom prst="straightConnector1">
            <a:avLst/>
          </a:prstGeom>
          <a:ln w="19050">
            <a:solidFill>
              <a:srgbClr val="8C0029"/>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13"/>
          <p:cNvSpPr>
            <a:spLocks noChangeArrowheads="1"/>
          </p:cNvSpPr>
          <p:nvPr/>
        </p:nvSpPr>
        <p:spPr bwMode="auto">
          <a:xfrm>
            <a:off x="1257694" y="5984876"/>
            <a:ext cx="662040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rPr>
              <a:t>One Standard</a:t>
            </a:r>
            <a:r>
              <a:rPr kumimoji="0" lang="en-US" sz="1400" b="1" i="0" u="none" strike="noStrike" cap="none" normalizeH="0" dirty="0" smtClean="0">
                <a:ln>
                  <a:noFill/>
                </a:ln>
                <a:effectLst/>
                <a:latin typeface="Arial" pitchFamily="34" charset="0"/>
              </a:rPr>
              <a:t> Deviation Increase in Degree Production and Research Intensity</a:t>
            </a:r>
            <a:endParaRPr kumimoji="0" lang="en-US" sz="14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4613" y="-30163"/>
            <a:ext cx="8991600" cy="1077218"/>
          </a:xfrm>
          <a:prstGeom prst="rect">
            <a:avLst/>
          </a:prstGeom>
          <a:noFill/>
          <a:ln w="9525">
            <a:noFill/>
            <a:miter lim="800000"/>
            <a:headEnd/>
            <a:tailEnd/>
          </a:ln>
        </p:spPr>
        <p:txBody>
          <a:bodyPr>
            <a:spAutoFit/>
          </a:bodyPr>
          <a:lstStyle/>
          <a:p>
            <a:pPr algn="ctr">
              <a:spcBef>
                <a:spcPct val="50000"/>
              </a:spcBef>
            </a:pPr>
            <a:endParaRPr lang="en-US" sz="1600" b="1" dirty="0" smtClean="0">
              <a:solidFill>
                <a:srgbClr val="2392D1"/>
              </a:solidFill>
            </a:endParaRPr>
          </a:p>
          <a:p>
            <a:pPr algn="ctr">
              <a:spcBef>
                <a:spcPct val="50000"/>
              </a:spcBef>
            </a:pPr>
            <a:r>
              <a:rPr lang="en-US" sz="3200" b="1" dirty="0" smtClean="0">
                <a:solidFill>
                  <a:srgbClr val="295A8C"/>
                </a:solidFill>
              </a:rPr>
              <a:t>Summary</a:t>
            </a:r>
            <a:endParaRPr lang="en-US" sz="3200" b="1" dirty="0">
              <a:solidFill>
                <a:srgbClr val="295A8C"/>
              </a:solidFill>
            </a:endParaRPr>
          </a:p>
        </p:txBody>
      </p:sp>
      <p:sp>
        <p:nvSpPr>
          <p:cNvPr id="162819" name="Rectangle 3"/>
          <p:cNvSpPr>
            <a:spLocks noChangeArrowheads="1"/>
          </p:cNvSpPr>
          <p:nvPr/>
        </p:nvSpPr>
        <p:spPr bwMode="auto">
          <a:xfrm>
            <a:off x="290332" y="1121885"/>
            <a:ext cx="8573417" cy="4856221"/>
          </a:xfrm>
          <a:prstGeom prst="rect">
            <a:avLst/>
          </a:prstGeom>
          <a:noFill/>
          <a:ln w="9525">
            <a:noFill/>
            <a:miter lim="800000"/>
            <a:headEnd/>
            <a:tailEnd/>
          </a:ln>
        </p:spPr>
        <p:txBody>
          <a:bodyPr/>
          <a:lstStyle/>
          <a:p>
            <a:pPr marL="342900" indent="-342900">
              <a:spcBef>
                <a:spcPct val="20000"/>
              </a:spcBef>
              <a:buClr>
                <a:srgbClr val="295A8C"/>
              </a:buClr>
              <a:buSzPct val="150000"/>
            </a:pPr>
            <a:endParaRPr lang="en-US" sz="1000" dirty="0"/>
          </a:p>
          <a:p>
            <a:pPr marL="342900" indent="-342900" algn="just">
              <a:spcBef>
                <a:spcPts val="0"/>
              </a:spcBef>
              <a:buClr>
                <a:srgbClr val="295A8C"/>
              </a:buClr>
              <a:buSzPct val="150000"/>
              <a:buFontTx/>
              <a:buChar char="•"/>
            </a:pPr>
            <a:r>
              <a:rPr lang="en-US" sz="2400" dirty="0" smtClean="0"/>
              <a:t>The amount of human capital in a region is a key ingredient to its economic success</a:t>
            </a:r>
          </a:p>
          <a:p>
            <a:pPr marL="342900" indent="-342900" algn="just">
              <a:spcBef>
                <a:spcPts val="4800"/>
              </a:spcBef>
              <a:buClr>
                <a:srgbClr val="295A8C"/>
              </a:buClr>
              <a:buSzPct val="150000"/>
              <a:buFontTx/>
              <a:buChar char="•"/>
            </a:pPr>
            <a:r>
              <a:rPr lang="en-US" sz="2400" dirty="0"/>
              <a:t>Colleges and </a:t>
            </a:r>
            <a:r>
              <a:rPr lang="en-US" sz="2400" dirty="0" smtClean="0"/>
              <a:t>universities can help build local human capital stocks by increasing </a:t>
            </a:r>
            <a:r>
              <a:rPr lang="en-US" sz="2400" dirty="0"/>
              <a:t>both the supply </a:t>
            </a:r>
            <a:r>
              <a:rPr lang="en-US" sz="2400" dirty="0" smtClean="0"/>
              <a:t>of </a:t>
            </a:r>
            <a:r>
              <a:rPr lang="en-US" sz="2400" dirty="0"/>
              <a:t>and </a:t>
            </a:r>
            <a:r>
              <a:rPr lang="en-US" sz="2400" dirty="0" smtClean="0"/>
              <a:t/>
            </a:r>
            <a:br>
              <a:rPr lang="en-US" sz="2400" dirty="0" smtClean="0"/>
            </a:br>
            <a:r>
              <a:rPr lang="en-US" sz="2400" dirty="0" smtClean="0"/>
              <a:t>demand </a:t>
            </a:r>
            <a:r>
              <a:rPr lang="en-US" sz="2400" dirty="0"/>
              <a:t>for skill</a:t>
            </a:r>
          </a:p>
          <a:p>
            <a:pPr marL="342900" indent="-342900" algn="just">
              <a:spcBef>
                <a:spcPts val="4800"/>
              </a:spcBef>
              <a:buClr>
                <a:srgbClr val="295A8C"/>
              </a:buClr>
              <a:buSzPct val="150000"/>
              <a:buFontTx/>
              <a:buChar char="•"/>
            </a:pPr>
            <a:r>
              <a:rPr lang="en-US" sz="2400" dirty="0" smtClean="0"/>
              <a:t>The importance of human capital to regional economies is only likely to increase as the U.S. economy continues to shift away from manufacturing and the distribution of goods to the production of ideas</a:t>
            </a:r>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p:txBody>
      </p:sp>
      <p:graphicFrame>
        <p:nvGraphicFramePr>
          <p:cNvPr id="2150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58473"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1510"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2151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8"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17</a:t>
            </a:fld>
            <a:endParaRPr lang="en-US" sz="1200" b="1"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650367" y="4253104"/>
            <a:ext cx="7084963" cy="899921"/>
          </a:xfrm>
        </p:spPr>
        <p:txBody>
          <a:bodyPr/>
          <a:lstStyle/>
          <a:p>
            <a:pPr>
              <a:lnSpc>
                <a:spcPct val="100000"/>
              </a:lnSpc>
              <a:spcBef>
                <a:spcPts val="0"/>
              </a:spcBef>
              <a:spcAft>
                <a:spcPts val="0"/>
              </a:spcAft>
            </a:pPr>
            <a:r>
              <a:rPr lang="en-US" sz="2000" dirty="0" smtClean="0"/>
              <a:t>Human Capital, Local Economic Development, and the Importance of Colleges and Universities</a:t>
            </a:r>
            <a:endParaRPr lang="en-US" sz="2000" dirty="0"/>
          </a:p>
        </p:txBody>
      </p:sp>
      <p:sp>
        <p:nvSpPr>
          <p:cNvPr id="6" name="TextBox 5"/>
          <p:cNvSpPr txBox="1"/>
          <p:nvPr/>
        </p:nvSpPr>
        <p:spPr>
          <a:xfrm>
            <a:off x="561975" y="5124450"/>
            <a:ext cx="3781425" cy="369332"/>
          </a:xfrm>
          <a:prstGeom prst="rect">
            <a:avLst/>
          </a:prstGeom>
          <a:noFill/>
        </p:spPr>
        <p:txBody>
          <a:bodyPr wrap="square" rtlCol="0">
            <a:spAutoFit/>
          </a:bodyPr>
          <a:lstStyle/>
          <a:p>
            <a:r>
              <a:rPr lang="en-US" dirty="0" smtClean="0">
                <a:solidFill>
                  <a:schemeClr val="bg1"/>
                </a:solidFill>
              </a:rPr>
              <a:t>Jaison R. Abel</a:t>
            </a:r>
            <a:endParaRPr lang="en-US" dirty="0">
              <a:solidFill>
                <a:schemeClr val="bg1"/>
              </a:solidFill>
            </a:endParaRPr>
          </a:p>
        </p:txBody>
      </p:sp>
      <p:sp>
        <p:nvSpPr>
          <p:cNvPr id="7" name="Text Placeholder 8"/>
          <p:cNvSpPr>
            <a:spLocks noGrp="1"/>
          </p:cNvSpPr>
          <p:nvPr>
            <p:ph type="body" sz="quarter" idx="10"/>
          </p:nvPr>
        </p:nvSpPr>
        <p:spPr>
          <a:xfrm>
            <a:off x="850392" y="5715190"/>
            <a:ext cx="7102983" cy="576072"/>
          </a:xfrm>
        </p:spPr>
        <p:txBody>
          <a:bodyPr/>
          <a:lstStyle/>
          <a:p>
            <a:r>
              <a:rPr lang="en-US" dirty="0" smtClean="0"/>
              <a:t>Cornell ILR School High Road Program</a:t>
            </a:r>
          </a:p>
          <a:p>
            <a:r>
              <a:rPr lang="en-US" dirty="0" smtClean="0"/>
              <a:t>Buffalo, NY – July 15, 2016 </a:t>
            </a:r>
          </a:p>
          <a:p>
            <a:endParaRPr lang="en-US" dirty="0" smtClean="0"/>
          </a:p>
        </p:txBody>
      </p:sp>
      <p:sp>
        <p:nvSpPr>
          <p:cNvPr id="8" name="Rectangle 10"/>
          <p:cNvSpPr>
            <a:spLocks noChangeArrowheads="1"/>
          </p:cNvSpPr>
          <p:nvPr/>
        </p:nvSpPr>
        <p:spPr bwMode="auto">
          <a:xfrm>
            <a:off x="560542" y="6349732"/>
            <a:ext cx="8137783" cy="461665"/>
          </a:xfrm>
          <a:prstGeom prst="rect">
            <a:avLst/>
          </a:prstGeom>
          <a:noFill/>
          <a:ln w="9525">
            <a:noFill/>
            <a:miter lim="800000"/>
            <a:headEnd/>
            <a:tailEnd/>
          </a:ln>
        </p:spPr>
        <p:txBody>
          <a:bodyPr wrap="square">
            <a:spAutoFit/>
          </a:bodyPr>
          <a:lstStyle/>
          <a:p>
            <a:pPr algn="ctr"/>
            <a:r>
              <a:rPr lang="en-US" sz="1200" dirty="0">
                <a:solidFill>
                  <a:schemeClr val="bg1"/>
                </a:solidFill>
              </a:rPr>
              <a:t>The views expressed here are those of the presenter and do not necessarily represent </a:t>
            </a:r>
            <a:br>
              <a:rPr lang="en-US" sz="1200" dirty="0">
                <a:solidFill>
                  <a:schemeClr val="bg1"/>
                </a:solidFill>
              </a:rPr>
            </a:br>
            <a:r>
              <a:rPr lang="en-US" sz="1200" dirty="0">
                <a:solidFill>
                  <a:schemeClr val="bg1"/>
                </a:solidFill>
              </a:rPr>
              <a:t>those of the Federal Reserve Bank of New York or the Federal Reserve System.</a:t>
            </a:r>
          </a:p>
        </p:txBody>
      </p:sp>
    </p:spTree>
    <p:extLst>
      <p:ext uri="{BB962C8B-B14F-4D97-AF65-F5344CB8AC3E}">
        <p14:creationId xmlns:p14="http://schemas.microsoft.com/office/powerpoint/2010/main" val="3328783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4613" y="-30163"/>
            <a:ext cx="8991600" cy="1077218"/>
          </a:xfrm>
          <a:prstGeom prst="rect">
            <a:avLst/>
          </a:prstGeom>
          <a:noFill/>
          <a:ln w="9525">
            <a:noFill/>
            <a:miter lim="800000"/>
            <a:headEnd/>
            <a:tailEnd/>
          </a:ln>
        </p:spPr>
        <p:txBody>
          <a:bodyPr>
            <a:spAutoFit/>
          </a:bodyPr>
          <a:lstStyle/>
          <a:p>
            <a:pPr algn="ctr">
              <a:spcBef>
                <a:spcPct val="50000"/>
              </a:spcBef>
            </a:pPr>
            <a:endParaRPr lang="en-US" sz="1600" b="1" dirty="0">
              <a:solidFill>
                <a:srgbClr val="2392D1"/>
              </a:solidFill>
            </a:endParaRPr>
          </a:p>
          <a:p>
            <a:pPr algn="ctr">
              <a:spcBef>
                <a:spcPct val="50000"/>
              </a:spcBef>
            </a:pPr>
            <a:r>
              <a:rPr lang="en-US" sz="3200" b="1" dirty="0" smtClean="0">
                <a:solidFill>
                  <a:srgbClr val="295A8C"/>
                </a:solidFill>
              </a:rPr>
              <a:t>Questions</a:t>
            </a:r>
            <a:endParaRPr lang="en-US" sz="3200" b="1" dirty="0">
              <a:solidFill>
                <a:srgbClr val="295A8C"/>
              </a:solidFill>
            </a:endParaRPr>
          </a:p>
        </p:txBody>
      </p:sp>
      <p:sp>
        <p:nvSpPr>
          <p:cNvPr id="162819" name="Rectangle 3"/>
          <p:cNvSpPr>
            <a:spLocks noChangeArrowheads="1"/>
          </p:cNvSpPr>
          <p:nvPr/>
        </p:nvSpPr>
        <p:spPr bwMode="auto">
          <a:xfrm>
            <a:off x="457200" y="1147763"/>
            <a:ext cx="8490155" cy="5697537"/>
          </a:xfrm>
          <a:prstGeom prst="rect">
            <a:avLst/>
          </a:prstGeom>
          <a:noFill/>
          <a:ln w="9525">
            <a:noFill/>
            <a:miter lim="800000"/>
            <a:headEnd/>
            <a:tailEnd/>
          </a:ln>
        </p:spPr>
        <p:txBody>
          <a:bodyPr/>
          <a:lstStyle/>
          <a:p>
            <a:pPr marL="342900" indent="-342900">
              <a:spcBef>
                <a:spcPct val="20000"/>
              </a:spcBef>
              <a:buClr>
                <a:srgbClr val="295A8C"/>
              </a:buClr>
              <a:buSzPct val="150000"/>
            </a:pPr>
            <a:endParaRPr lang="en-US" sz="1000" dirty="0"/>
          </a:p>
          <a:p>
            <a:pPr marL="342900" indent="-342900">
              <a:spcBef>
                <a:spcPct val="20000"/>
              </a:spcBef>
              <a:spcAft>
                <a:spcPts val="1800"/>
              </a:spcAft>
              <a:buClr>
                <a:srgbClr val="295A8C"/>
              </a:buClr>
              <a:buSzPct val="150000"/>
              <a:buFontTx/>
              <a:buChar char="•"/>
            </a:pPr>
            <a:r>
              <a:rPr lang="en-US" sz="2400" dirty="0" smtClean="0"/>
              <a:t>What is human capital?</a:t>
            </a:r>
          </a:p>
          <a:p>
            <a:pPr marL="342900" indent="-342900">
              <a:spcBef>
                <a:spcPct val="20000"/>
              </a:spcBef>
              <a:spcAft>
                <a:spcPts val="1800"/>
              </a:spcAft>
              <a:buClr>
                <a:srgbClr val="295A8C"/>
              </a:buClr>
              <a:buSzPct val="150000"/>
              <a:buFontTx/>
              <a:buChar char="•"/>
            </a:pPr>
            <a:endParaRPr lang="en-US" sz="2400" dirty="0" smtClean="0"/>
          </a:p>
          <a:p>
            <a:pPr marL="342900" indent="-342900">
              <a:spcBef>
                <a:spcPct val="20000"/>
              </a:spcBef>
              <a:spcAft>
                <a:spcPts val="1800"/>
              </a:spcAft>
              <a:buClr>
                <a:srgbClr val="295A8C"/>
              </a:buClr>
              <a:buSzPct val="150000"/>
              <a:buFontTx/>
              <a:buChar char="•"/>
            </a:pPr>
            <a:r>
              <a:rPr lang="en-US" sz="2400" dirty="0" smtClean="0"/>
              <a:t>Why is human capital important to regional economies?</a:t>
            </a:r>
          </a:p>
          <a:p>
            <a:pPr marL="342900" indent="-342900">
              <a:spcBef>
                <a:spcPct val="20000"/>
              </a:spcBef>
              <a:spcAft>
                <a:spcPts val="1800"/>
              </a:spcAft>
              <a:buClr>
                <a:srgbClr val="295A8C"/>
              </a:buClr>
              <a:buSzPct val="150000"/>
              <a:buFontTx/>
              <a:buChar char="•"/>
            </a:pPr>
            <a:endParaRPr lang="en-US" sz="2400" dirty="0" smtClean="0"/>
          </a:p>
          <a:p>
            <a:pPr marL="342900" indent="-342900">
              <a:spcBef>
                <a:spcPct val="20000"/>
              </a:spcBef>
              <a:spcAft>
                <a:spcPts val="1800"/>
              </a:spcAft>
              <a:buClr>
                <a:srgbClr val="295A8C"/>
              </a:buClr>
              <a:buSzPct val="150000"/>
              <a:buFontTx/>
              <a:buChar char="•"/>
            </a:pPr>
            <a:r>
              <a:rPr lang="en-US" sz="2400" dirty="0" smtClean="0"/>
              <a:t>How can regions increase their human capital?</a:t>
            </a:r>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1600" dirty="0" smtClean="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p:txBody>
      </p:sp>
      <p:graphicFrame>
        <p:nvGraphicFramePr>
          <p:cNvPr id="2150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48233"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1510"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2151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8"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1</a:t>
            </a:fld>
            <a:endParaRPr lang="en-US" sz="1200" b="1" dirty="0">
              <a:solidFill>
                <a:srgbClr val="4D4D4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77787" y="2784202"/>
            <a:ext cx="8967359" cy="830997"/>
          </a:xfrm>
          <a:prstGeom prst="rect">
            <a:avLst/>
          </a:prstGeom>
          <a:noFill/>
          <a:ln w="9525">
            <a:noFill/>
            <a:miter lim="800000"/>
            <a:headEnd/>
            <a:tailEnd/>
          </a:ln>
        </p:spPr>
        <p:txBody>
          <a:bodyPr wrap="square">
            <a:spAutoFit/>
          </a:bodyPr>
          <a:lstStyle/>
          <a:p>
            <a:pPr algn="ctr">
              <a:lnSpc>
                <a:spcPct val="100000"/>
              </a:lnSpc>
            </a:pPr>
            <a:r>
              <a:rPr lang="en-US" sz="4800" b="1" dirty="0" smtClean="0">
                <a:solidFill>
                  <a:srgbClr val="295A8C"/>
                </a:solidFill>
              </a:rPr>
              <a:t>What is Human Capital?</a:t>
            </a:r>
          </a:p>
        </p:txBody>
      </p:sp>
      <p:sp>
        <p:nvSpPr>
          <p:cNvPr id="162819" name="Rectangle 3"/>
          <p:cNvSpPr>
            <a:spLocks noChangeArrowheads="1"/>
          </p:cNvSpPr>
          <p:nvPr/>
        </p:nvSpPr>
        <p:spPr bwMode="auto">
          <a:xfrm>
            <a:off x="457199" y="1427990"/>
            <a:ext cx="8686801" cy="5499283"/>
          </a:xfrm>
          <a:prstGeom prst="rect">
            <a:avLst/>
          </a:prstGeom>
          <a:noFill/>
          <a:ln w="9525">
            <a:noFill/>
            <a:miter lim="800000"/>
            <a:headEnd/>
            <a:tailEnd/>
          </a:ln>
        </p:spPr>
        <p:txBody>
          <a:bodyPr/>
          <a:lstStyle/>
          <a:p>
            <a:pPr marL="342900" indent="-342900" algn="l">
              <a:lnSpc>
                <a:spcPct val="100000"/>
              </a:lnSpc>
              <a:spcBef>
                <a:spcPct val="20000"/>
              </a:spcBef>
              <a:buClr>
                <a:srgbClr val="2392D1"/>
              </a:buClr>
              <a:buSzPct val="150000"/>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4613" y="-30163"/>
            <a:ext cx="8991600" cy="1077218"/>
          </a:xfrm>
          <a:prstGeom prst="rect">
            <a:avLst/>
          </a:prstGeom>
          <a:noFill/>
          <a:ln w="9525">
            <a:noFill/>
            <a:miter lim="800000"/>
            <a:headEnd/>
            <a:tailEnd/>
          </a:ln>
        </p:spPr>
        <p:txBody>
          <a:bodyPr>
            <a:spAutoFit/>
          </a:bodyPr>
          <a:lstStyle/>
          <a:p>
            <a:pPr algn="ctr">
              <a:spcBef>
                <a:spcPct val="50000"/>
              </a:spcBef>
            </a:pPr>
            <a:endParaRPr lang="en-US" sz="1600" b="1" dirty="0">
              <a:solidFill>
                <a:srgbClr val="2392D1"/>
              </a:solidFill>
            </a:endParaRPr>
          </a:p>
          <a:p>
            <a:pPr algn="ctr">
              <a:spcBef>
                <a:spcPct val="50000"/>
              </a:spcBef>
            </a:pPr>
            <a:r>
              <a:rPr lang="en-US" sz="3200" b="1" dirty="0" smtClean="0">
                <a:solidFill>
                  <a:srgbClr val="295A8C"/>
                </a:solidFill>
              </a:rPr>
              <a:t>Human Capital</a:t>
            </a:r>
            <a:endParaRPr lang="en-US" sz="3200" b="1" dirty="0">
              <a:solidFill>
                <a:srgbClr val="295A8C"/>
              </a:solidFill>
            </a:endParaRPr>
          </a:p>
        </p:txBody>
      </p:sp>
      <p:sp>
        <p:nvSpPr>
          <p:cNvPr id="162819" name="Rectangle 3"/>
          <p:cNvSpPr>
            <a:spLocks noChangeArrowheads="1"/>
          </p:cNvSpPr>
          <p:nvPr/>
        </p:nvSpPr>
        <p:spPr bwMode="auto">
          <a:xfrm>
            <a:off x="457200" y="1147763"/>
            <a:ext cx="8490155" cy="5697537"/>
          </a:xfrm>
          <a:prstGeom prst="rect">
            <a:avLst/>
          </a:prstGeom>
          <a:noFill/>
          <a:ln w="9525">
            <a:noFill/>
            <a:miter lim="800000"/>
            <a:headEnd/>
            <a:tailEnd/>
          </a:ln>
        </p:spPr>
        <p:txBody>
          <a:bodyPr/>
          <a:lstStyle/>
          <a:p>
            <a:pPr marL="342900" indent="-342900">
              <a:spcBef>
                <a:spcPct val="20000"/>
              </a:spcBef>
              <a:buClr>
                <a:srgbClr val="295A8C"/>
              </a:buClr>
              <a:buSzPct val="150000"/>
            </a:pPr>
            <a:endParaRPr lang="en-US" sz="1000" dirty="0"/>
          </a:p>
          <a:p>
            <a:pPr marL="342900" indent="-342900">
              <a:spcBef>
                <a:spcPct val="20000"/>
              </a:spcBef>
              <a:buClr>
                <a:srgbClr val="295A8C"/>
              </a:buClr>
              <a:buSzPct val="150000"/>
              <a:buFontTx/>
              <a:buChar char="•"/>
            </a:pPr>
            <a:r>
              <a:rPr lang="en-US" sz="2400" dirty="0" smtClean="0"/>
              <a:t>The knowledge and skills people use in their jobs to produce goods and services</a:t>
            </a:r>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pPr>
            <a:endParaRPr lang="en-US" sz="2400" dirty="0" smtClean="0"/>
          </a:p>
          <a:p>
            <a:pPr marL="342900" indent="-342900">
              <a:spcBef>
                <a:spcPts val="1200"/>
              </a:spcBef>
              <a:buClr>
                <a:srgbClr val="295A8C"/>
              </a:buClr>
              <a:buSzPct val="150000"/>
              <a:buFontTx/>
              <a:buChar char="•"/>
            </a:pPr>
            <a:r>
              <a:rPr lang="en-US" sz="2400" dirty="0" smtClean="0"/>
              <a:t>Closely tied to educational attainment</a:t>
            </a:r>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1600" dirty="0" smtClean="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p:txBody>
      </p:sp>
      <p:graphicFrame>
        <p:nvGraphicFramePr>
          <p:cNvPr id="2150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49257"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1510"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2151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8"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3</a:t>
            </a:fld>
            <a:endParaRPr lang="en-US" sz="1200" b="1" dirty="0">
              <a:solidFill>
                <a:srgbClr val="4D4D4D"/>
              </a:solidFill>
            </a:endParaRPr>
          </a:p>
        </p:txBody>
      </p:sp>
      <p:pic>
        <p:nvPicPr>
          <p:cNvPr id="9" name="Picture 3" descr="C:\Abel Folders\My Folders\Bank Work\Penn State Erie_July 2011\Graduation Cap.jpg"/>
          <p:cNvPicPr>
            <a:picLocks noChangeAspect="1" noChangeArrowheads="1"/>
          </p:cNvPicPr>
          <p:nvPr/>
        </p:nvPicPr>
        <p:blipFill>
          <a:blip r:embed="rId7" cstate="print"/>
          <a:srcRect/>
          <a:stretch>
            <a:fillRect/>
          </a:stretch>
        </p:blipFill>
        <p:spPr bwMode="auto">
          <a:xfrm>
            <a:off x="6157798" y="4906900"/>
            <a:ext cx="2084173" cy="1662128"/>
          </a:xfrm>
          <a:prstGeom prst="rect">
            <a:avLst/>
          </a:prstGeom>
          <a:noFill/>
        </p:spPr>
      </p:pic>
      <p:pic>
        <p:nvPicPr>
          <p:cNvPr id="10" name="Picture 6" descr="C:\Abel Folders\My Folders\Bank Work\Penn State Erie_July 2011\lifting-boxes.jpg"/>
          <p:cNvPicPr>
            <a:picLocks noChangeAspect="1" noChangeArrowheads="1"/>
          </p:cNvPicPr>
          <p:nvPr/>
        </p:nvPicPr>
        <p:blipFill>
          <a:blip r:embed="rId8" cstate="print"/>
          <a:srcRect/>
          <a:stretch>
            <a:fillRect/>
          </a:stretch>
        </p:blipFill>
        <p:spPr bwMode="auto">
          <a:xfrm>
            <a:off x="1075450" y="2333592"/>
            <a:ext cx="1274293" cy="1834981"/>
          </a:xfrm>
          <a:prstGeom prst="rect">
            <a:avLst/>
          </a:prstGeom>
          <a:noFill/>
        </p:spPr>
      </p:pic>
      <p:pic>
        <p:nvPicPr>
          <p:cNvPr id="11" name="Picture 8" descr="C:\Abel Folders\My Folders\Bank Work\Penn State Erie_July 2011\Cognitive Thinking.jpg"/>
          <p:cNvPicPr>
            <a:picLocks noChangeAspect="1" noChangeArrowheads="1"/>
          </p:cNvPicPr>
          <p:nvPr/>
        </p:nvPicPr>
        <p:blipFill>
          <a:blip r:embed="rId9" cstate="print"/>
          <a:srcRect/>
          <a:stretch>
            <a:fillRect/>
          </a:stretch>
        </p:blipFill>
        <p:spPr bwMode="auto">
          <a:xfrm>
            <a:off x="6680039" y="2290939"/>
            <a:ext cx="1133071" cy="1708322"/>
          </a:xfrm>
          <a:prstGeom prst="rect">
            <a:avLst/>
          </a:prstGeom>
          <a:noFill/>
        </p:spPr>
      </p:pic>
      <p:pic>
        <p:nvPicPr>
          <p:cNvPr id="12" name="Picture 11" descr="C:\Abel Folders\My Folders\Bank Work\Penn State Erie_July 2011\Social Skills.jpg"/>
          <p:cNvPicPr>
            <a:picLocks noChangeAspect="1" noChangeArrowheads="1"/>
          </p:cNvPicPr>
          <p:nvPr/>
        </p:nvPicPr>
        <p:blipFill>
          <a:blip r:embed="rId10" cstate="print"/>
          <a:srcRect/>
          <a:stretch>
            <a:fillRect/>
          </a:stretch>
        </p:blipFill>
        <p:spPr bwMode="auto">
          <a:xfrm>
            <a:off x="3248670" y="2348717"/>
            <a:ext cx="2379712" cy="18403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2819">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77787" y="2240494"/>
            <a:ext cx="8967359" cy="2308324"/>
          </a:xfrm>
          <a:prstGeom prst="rect">
            <a:avLst/>
          </a:prstGeom>
          <a:noFill/>
          <a:ln w="9525">
            <a:noFill/>
            <a:miter lim="800000"/>
            <a:headEnd/>
            <a:tailEnd/>
          </a:ln>
        </p:spPr>
        <p:txBody>
          <a:bodyPr wrap="square">
            <a:spAutoFit/>
          </a:bodyPr>
          <a:lstStyle/>
          <a:p>
            <a:pPr algn="ctr">
              <a:lnSpc>
                <a:spcPct val="100000"/>
              </a:lnSpc>
            </a:pPr>
            <a:r>
              <a:rPr lang="en-US" sz="4800" b="1" dirty="0" smtClean="0">
                <a:solidFill>
                  <a:srgbClr val="295A8C"/>
                </a:solidFill>
              </a:rPr>
              <a:t>Why is Human Capital Important to </a:t>
            </a:r>
            <a:br>
              <a:rPr lang="en-US" sz="4800" b="1" dirty="0" smtClean="0">
                <a:solidFill>
                  <a:srgbClr val="295A8C"/>
                </a:solidFill>
              </a:rPr>
            </a:br>
            <a:r>
              <a:rPr lang="en-US" sz="4800" b="1" dirty="0" smtClean="0">
                <a:solidFill>
                  <a:srgbClr val="295A8C"/>
                </a:solidFill>
              </a:rPr>
              <a:t>Regional Economies?</a:t>
            </a:r>
          </a:p>
        </p:txBody>
      </p:sp>
      <p:sp>
        <p:nvSpPr>
          <p:cNvPr id="162819" name="Rectangle 3"/>
          <p:cNvSpPr>
            <a:spLocks noChangeArrowheads="1"/>
          </p:cNvSpPr>
          <p:nvPr/>
        </p:nvSpPr>
        <p:spPr bwMode="auto">
          <a:xfrm>
            <a:off x="457199" y="1427990"/>
            <a:ext cx="8686801" cy="5499283"/>
          </a:xfrm>
          <a:prstGeom prst="rect">
            <a:avLst/>
          </a:prstGeom>
          <a:noFill/>
          <a:ln w="9525">
            <a:noFill/>
            <a:miter lim="800000"/>
            <a:headEnd/>
            <a:tailEnd/>
          </a:ln>
        </p:spPr>
        <p:txBody>
          <a:bodyPr/>
          <a:lstStyle/>
          <a:p>
            <a:pPr marL="342900" indent="-342900" algn="l">
              <a:lnSpc>
                <a:spcPct val="100000"/>
              </a:lnSpc>
              <a:spcBef>
                <a:spcPct val="20000"/>
              </a:spcBef>
              <a:buClr>
                <a:srgbClr val="2392D1"/>
              </a:buClr>
              <a:buSzPct val="150000"/>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68" name="Freeform 12"/>
          <p:cNvSpPr>
            <a:spLocks noEditPoints="1"/>
          </p:cNvSpPr>
          <p:nvPr/>
        </p:nvSpPr>
        <p:spPr bwMode="auto">
          <a:xfrm>
            <a:off x="1047178" y="1435100"/>
            <a:ext cx="7585075" cy="3957637"/>
          </a:xfrm>
          <a:custGeom>
            <a:avLst/>
            <a:gdLst/>
            <a:ahLst/>
            <a:cxnLst>
              <a:cxn ang="0">
                <a:pos x="0" y="2487"/>
              </a:cxn>
              <a:cxn ang="0">
                <a:pos x="4778" y="2487"/>
              </a:cxn>
              <a:cxn ang="0">
                <a:pos x="4778" y="2493"/>
              </a:cxn>
              <a:cxn ang="0">
                <a:pos x="0" y="2493"/>
              </a:cxn>
              <a:cxn ang="0">
                <a:pos x="0" y="2487"/>
              </a:cxn>
              <a:cxn ang="0">
                <a:pos x="0" y="2213"/>
              </a:cxn>
              <a:cxn ang="0">
                <a:pos x="4778" y="2213"/>
              </a:cxn>
              <a:cxn ang="0">
                <a:pos x="4778" y="2219"/>
              </a:cxn>
              <a:cxn ang="0">
                <a:pos x="0" y="2219"/>
              </a:cxn>
              <a:cxn ang="0">
                <a:pos x="0" y="2213"/>
              </a:cxn>
              <a:cxn ang="0">
                <a:pos x="0" y="1938"/>
              </a:cxn>
              <a:cxn ang="0">
                <a:pos x="4778" y="1938"/>
              </a:cxn>
              <a:cxn ang="0">
                <a:pos x="4778" y="1944"/>
              </a:cxn>
              <a:cxn ang="0">
                <a:pos x="0" y="1944"/>
              </a:cxn>
              <a:cxn ang="0">
                <a:pos x="0" y="1938"/>
              </a:cxn>
              <a:cxn ang="0">
                <a:pos x="0" y="1658"/>
              </a:cxn>
              <a:cxn ang="0">
                <a:pos x="4778" y="1658"/>
              </a:cxn>
              <a:cxn ang="0">
                <a:pos x="4778" y="1664"/>
              </a:cxn>
              <a:cxn ang="0">
                <a:pos x="0" y="1664"/>
              </a:cxn>
              <a:cxn ang="0">
                <a:pos x="0" y="1658"/>
              </a:cxn>
              <a:cxn ang="0">
                <a:pos x="0" y="1384"/>
              </a:cxn>
              <a:cxn ang="0">
                <a:pos x="4778" y="1384"/>
              </a:cxn>
              <a:cxn ang="0">
                <a:pos x="4778" y="1389"/>
              </a:cxn>
              <a:cxn ang="0">
                <a:pos x="0" y="1389"/>
              </a:cxn>
              <a:cxn ang="0">
                <a:pos x="0" y="1384"/>
              </a:cxn>
              <a:cxn ang="0">
                <a:pos x="0" y="1103"/>
              </a:cxn>
              <a:cxn ang="0">
                <a:pos x="4778" y="1103"/>
              </a:cxn>
              <a:cxn ang="0">
                <a:pos x="4778" y="1109"/>
              </a:cxn>
              <a:cxn ang="0">
                <a:pos x="0" y="1109"/>
              </a:cxn>
              <a:cxn ang="0">
                <a:pos x="0" y="1103"/>
              </a:cxn>
              <a:cxn ang="0">
                <a:pos x="0" y="829"/>
              </a:cxn>
              <a:cxn ang="0">
                <a:pos x="4778" y="829"/>
              </a:cxn>
              <a:cxn ang="0">
                <a:pos x="4778" y="835"/>
              </a:cxn>
              <a:cxn ang="0">
                <a:pos x="0" y="835"/>
              </a:cxn>
              <a:cxn ang="0">
                <a:pos x="0" y="829"/>
              </a:cxn>
              <a:cxn ang="0">
                <a:pos x="0" y="554"/>
              </a:cxn>
              <a:cxn ang="0">
                <a:pos x="4778" y="554"/>
              </a:cxn>
              <a:cxn ang="0">
                <a:pos x="4778" y="560"/>
              </a:cxn>
              <a:cxn ang="0">
                <a:pos x="0" y="560"/>
              </a:cxn>
              <a:cxn ang="0">
                <a:pos x="0" y="554"/>
              </a:cxn>
              <a:cxn ang="0">
                <a:pos x="0" y="274"/>
              </a:cxn>
              <a:cxn ang="0">
                <a:pos x="4778" y="274"/>
              </a:cxn>
              <a:cxn ang="0">
                <a:pos x="4778" y="280"/>
              </a:cxn>
              <a:cxn ang="0">
                <a:pos x="0" y="280"/>
              </a:cxn>
              <a:cxn ang="0">
                <a:pos x="0" y="274"/>
              </a:cxn>
              <a:cxn ang="0">
                <a:pos x="0" y="0"/>
              </a:cxn>
              <a:cxn ang="0">
                <a:pos x="4778" y="0"/>
              </a:cxn>
              <a:cxn ang="0">
                <a:pos x="4778" y="5"/>
              </a:cxn>
              <a:cxn ang="0">
                <a:pos x="0" y="5"/>
              </a:cxn>
              <a:cxn ang="0">
                <a:pos x="0" y="0"/>
              </a:cxn>
            </a:cxnLst>
            <a:rect l="0" t="0" r="r" b="b"/>
            <a:pathLst>
              <a:path w="4778" h="2493">
                <a:moveTo>
                  <a:pt x="0" y="2487"/>
                </a:moveTo>
                <a:lnTo>
                  <a:pt x="4778" y="2487"/>
                </a:lnTo>
                <a:lnTo>
                  <a:pt x="4778" y="2493"/>
                </a:lnTo>
                <a:lnTo>
                  <a:pt x="0" y="2493"/>
                </a:lnTo>
                <a:lnTo>
                  <a:pt x="0" y="2487"/>
                </a:lnTo>
                <a:close/>
                <a:moveTo>
                  <a:pt x="0" y="2213"/>
                </a:moveTo>
                <a:lnTo>
                  <a:pt x="4778" y="2213"/>
                </a:lnTo>
                <a:lnTo>
                  <a:pt x="4778" y="2219"/>
                </a:lnTo>
                <a:lnTo>
                  <a:pt x="0" y="2219"/>
                </a:lnTo>
                <a:lnTo>
                  <a:pt x="0" y="2213"/>
                </a:lnTo>
                <a:close/>
                <a:moveTo>
                  <a:pt x="0" y="1938"/>
                </a:moveTo>
                <a:lnTo>
                  <a:pt x="4778" y="1938"/>
                </a:lnTo>
                <a:lnTo>
                  <a:pt x="4778" y="1944"/>
                </a:lnTo>
                <a:lnTo>
                  <a:pt x="0" y="1944"/>
                </a:lnTo>
                <a:lnTo>
                  <a:pt x="0" y="1938"/>
                </a:lnTo>
                <a:close/>
                <a:moveTo>
                  <a:pt x="0" y="1658"/>
                </a:moveTo>
                <a:lnTo>
                  <a:pt x="4778" y="1658"/>
                </a:lnTo>
                <a:lnTo>
                  <a:pt x="4778" y="1664"/>
                </a:lnTo>
                <a:lnTo>
                  <a:pt x="0" y="1664"/>
                </a:lnTo>
                <a:lnTo>
                  <a:pt x="0" y="1658"/>
                </a:lnTo>
                <a:close/>
                <a:moveTo>
                  <a:pt x="0" y="1384"/>
                </a:moveTo>
                <a:lnTo>
                  <a:pt x="4778" y="1384"/>
                </a:lnTo>
                <a:lnTo>
                  <a:pt x="4778" y="1389"/>
                </a:lnTo>
                <a:lnTo>
                  <a:pt x="0" y="1389"/>
                </a:lnTo>
                <a:lnTo>
                  <a:pt x="0" y="1384"/>
                </a:lnTo>
                <a:close/>
                <a:moveTo>
                  <a:pt x="0" y="1103"/>
                </a:moveTo>
                <a:lnTo>
                  <a:pt x="4778" y="1103"/>
                </a:lnTo>
                <a:lnTo>
                  <a:pt x="4778" y="1109"/>
                </a:lnTo>
                <a:lnTo>
                  <a:pt x="0" y="1109"/>
                </a:lnTo>
                <a:lnTo>
                  <a:pt x="0" y="1103"/>
                </a:lnTo>
                <a:close/>
                <a:moveTo>
                  <a:pt x="0" y="829"/>
                </a:moveTo>
                <a:lnTo>
                  <a:pt x="4778" y="829"/>
                </a:lnTo>
                <a:lnTo>
                  <a:pt x="4778" y="835"/>
                </a:lnTo>
                <a:lnTo>
                  <a:pt x="0" y="835"/>
                </a:lnTo>
                <a:lnTo>
                  <a:pt x="0" y="829"/>
                </a:lnTo>
                <a:close/>
                <a:moveTo>
                  <a:pt x="0" y="554"/>
                </a:moveTo>
                <a:lnTo>
                  <a:pt x="4778" y="554"/>
                </a:lnTo>
                <a:lnTo>
                  <a:pt x="4778" y="560"/>
                </a:lnTo>
                <a:lnTo>
                  <a:pt x="0" y="560"/>
                </a:lnTo>
                <a:lnTo>
                  <a:pt x="0" y="554"/>
                </a:lnTo>
                <a:close/>
                <a:moveTo>
                  <a:pt x="0" y="274"/>
                </a:moveTo>
                <a:lnTo>
                  <a:pt x="4778" y="274"/>
                </a:lnTo>
                <a:lnTo>
                  <a:pt x="4778" y="280"/>
                </a:lnTo>
                <a:lnTo>
                  <a:pt x="0" y="280"/>
                </a:lnTo>
                <a:lnTo>
                  <a:pt x="0" y="274"/>
                </a:lnTo>
                <a:close/>
                <a:moveTo>
                  <a:pt x="0" y="0"/>
                </a:moveTo>
                <a:lnTo>
                  <a:pt x="4778" y="0"/>
                </a:lnTo>
                <a:lnTo>
                  <a:pt x="4778" y="5"/>
                </a:lnTo>
                <a:lnTo>
                  <a:pt x="0" y="5"/>
                </a:lnTo>
                <a:lnTo>
                  <a:pt x="0" y="0"/>
                </a:lnTo>
                <a:close/>
              </a:path>
            </a:pathLst>
          </a:custGeom>
          <a:solidFill>
            <a:srgbClr val="E1E1E1"/>
          </a:solidFill>
          <a:ln w="6" cap="flat">
            <a:solidFill>
              <a:srgbClr val="E1E1E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69" name="Freeform 13"/>
          <p:cNvSpPr>
            <a:spLocks noEditPoints="1"/>
          </p:cNvSpPr>
          <p:nvPr/>
        </p:nvSpPr>
        <p:spPr bwMode="auto">
          <a:xfrm>
            <a:off x="2121915" y="1438275"/>
            <a:ext cx="6515100" cy="4395787"/>
          </a:xfrm>
          <a:custGeom>
            <a:avLst/>
            <a:gdLst/>
            <a:ahLst/>
            <a:cxnLst>
              <a:cxn ang="0">
                <a:pos x="6" y="0"/>
              </a:cxn>
              <a:cxn ang="0">
                <a:pos x="6" y="2769"/>
              </a:cxn>
              <a:cxn ang="0">
                <a:pos x="0" y="2769"/>
              </a:cxn>
              <a:cxn ang="0">
                <a:pos x="0" y="0"/>
              </a:cxn>
              <a:cxn ang="0">
                <a:pos x="6" y="0"/>
              </a:cxn>
              <a:cxn ang="0">
                <a:pos x="692" y="0"/>
              </a:cxn>
              <a:cxn ang="0">
                <a:pos x="692" y="2769"/>
              </a:cxn>
              <a:cxn ang="0">
                <a:pos x="686" y="2769"/>
              </a:cxn>
              <a:cxn ang="0">
                <a:pos x="686" y="0"/>
              </a:cxn>
              <a:cxn ang="0">
                <a:pos x="692" y="0"/>
              </a:cxn>
              <a:cxn ang="0">
                <a:pos x="1372" y="0"/>
              </a:cxn>
              <a:cxn ang="0">
                <a:pos x="1372" y="2769"/>
              </a:cxn>
              <a:cxn ang="0">
                <a:pos x="1366" y="2769"/>
              </a:cxn>
              <a:cxn ang="0">
                <a:pos x="1366" y="0"/>
              </a:cxn>
              <a:cxn ang="0">
                <a:pos x="1372" y="0"/>
              </a:cxn>
              <a:cxn ang="0">
                <a:pos x="2058" y="0"/>
              </a:cxn>
              <a:cxn ang="0">
                <a:pos x="2058" y="2769"/>
              </a:cxn>
              <a:cxn ang="0">
                <a:pos x="2052" y="2769"/>
              </a:cxn>
              <a:cxn ang="0">
                <a:pos x="2052" y="0"/>
              </a:cxn>
              <a:cxn ang="0">
                <a:pos x="2058" y="0"/>
              </a:cxn>
              <a:cxn ang="0">
                <a:pos x="2738" y="0"/>
              </a:cxn>
              <a:cxn ang="0">
                <a:pos x="2738" y="2769"/>
              </a:cxn>
              <a:cxn ang="0">
                <a:pos x="2732" y="2769"/>
              </a:cxn>
              <a:cxn ang="0">
                <a:pos x="2732" y="0"/>
              </a:cxn>
              <a:cxn ang="0">
                <a:pos x="2738" y="0"/>
              </a:cxn>
              <a:cxn ang="0">
                <a:pos x="3418" y="0"/>
              </a:cxn>
              <a:cxn ang="0">
                <a:pos x="3418" y="2769"/>
              </a:cxn>
              <a:cxn ang="0">
                <a:pos x="3413" y="2769"/>
              </a:cxn>
              <a:cxn ang="0">
                <a:pos x="3413" y="0"/>
              </a:cxn>
              <a:cxn ang="0">
                <a:pos x="3418" y="0"/>
              </a:cxn>
              <a:cxn ang="0">
                <a:pos x="4104" y="0"/>
              </a:cxn>
              <a:cxn ang="0">
                <a:pos x="4104" y="2769"/>
              </a:cxn>
              <a:cxn ang="0">
                <a:pos x="4098" y="2769"/>
              </a:cxn>
              <a:cxn ang="0">
                <a:pos x="4098" y="0"/>
              </a:cxn>
              <a:cxn ang="0">
                <a:pos x="4104" y="0"/>
              </a:cxn>
            </a:cxnLst>
            <a:rect l="0" t="0" r="r" b="b"/>
            <a:pathLst>
              <a:path w="4104" h="2769">
                <a:moveTo>
                  <a:pt x="6" y="0"/>
                </a:moveTo>
                <a:lnTo>
                  <a:pt x="6" y="2769"/>
                </a:lnTo>
                <a:lnTo>
                  <a:pt x="0" y="2769"/>
                </a:lnTo>
                <a:lnTo>
                  <a:pt x="0" y="0"/>
                </a:lnTo>
                <a:lnTo>
                  <a:pt x="6" y="0"/>
                </a:lnTo>
                <a:close/>
                <a:moveTo>
                  <a:pt x="692" y="0"/>
                </a:moveTo>
                <a:lnTo>
                  <a:pt x="692" y="2769"/>
                </a:lnTo>
                <a:lnTo>
                  <a:pt x="686" y="2769"/>
                </a:lnTo>
                <a:lnTo>
                  <a:pt x="686" y="0"/>
                </a:lnTo>
                <a:lnTo>
                  <a:pt x="692" y="0"/>
                </a:lnTo>
                <a:close/>
                <a:moveTo>
                  <a:pt x="1372" y="0"/>
                </a:moveTo>
                <a:lnTo>
                  <a:pt x="1372" y="2769"/>
                </a:lnTo>
                <a:lnTo>
                  <a:pt x="1366" y="2769"/>
                </a:lnTo>
                <a:lnTo>
                  <a:pt x="1366" y="0"/>
                </a:lnTo>
                <a:lnTo>
                  <a:pt x="1372" y="0"/>
                </a:lnTo>
                <a:close/>
                <a:moveTo>
                  <a:pt x="2058" y="0"/>
                </a:moveTo>
                <a:lnTo>
                  <a:pt x="2058" y="2769"/>
                </a:lnTo>
                <a:lnTo>
                  <a:pt x="2052" y="2769"/>
                </a:lnTo>
                <a:lnTo>
                  <a:pt x="2052" y="0"/>
                </a:lnTo>
                <a:lnTo>
                  <a:pt x="2058" y="0"/>
                </a:lnTo>
                <a:close/>
                <a:moveTo>
                  <a:pt x="2738" y="0"/>
                </a:moveTo>
                <a:lnTo>
                  <a:pt x="2738" y="2769"/>
                </a:lnTo>
                <a:lnTo>
                  <a:pt x="2732" y="2769"/>
                </a:lnTo>
                <a:lnTo>
                  <a:pt x="2732" y="0"/>
                </a:lnTo>
                <a:lnTo>
                  <a:pt x="2738" y="0"/>
                </a:lnTo>
                <a:close/>
                <a:moveTo>
                  <a:pt x="3418" y="0"/>
                </a:moveTo>
                <a:lnTo>
                  <a:pt x="3418" y="2769"/>
                </a:lnTo>
                <a:lnTo>
                  <a:pt x="3413" y="2769"/>
                </a:lnTo>
                <a:lnTo>
                  <a:pt x="3413" y="0"/>
                </a:lnTo>
                <a:lnTo>
                  <a:pt x="3418" y="0"/>
                </a:lnTo>
                <a:close/>
                <a:moveTo>
                  <a:pt x="4104" y="0"/>
                </a:moveTo>
                <a:lnTo>
                  <a:pt x="4104" y="2769"/>
                </a:lnTo>
                <a:lnTo>
                  <a:pt x="4098" y="2769"/>
                </a:lnTo>
                <a:lnTo>
                  <a:pt x="4098" y="0"/>
                </a:lnTo>
                <a:lnTo>
                  <a:pt x="4104" y="0"/>
                </a:lnTo>
                <a:close/>
              </a:path>
            </a:pathLst>
          </a:custGeom>
          <a:solidFill>
            <a:srgbClr val="E1E1E1"/>
          </a:solidFill>
          <a:ln w="6" cap="flat">
            <a:solidFill>
              <a:srgbClr val="E1E1E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614" name="Freeform 558"/>
          <p:cNvSpPr>
            <a:spLocks/>
          </p:cNvSpPr>
          <p:nvPr/>
        </p:nvSpPr>
        <p:spPr bwMode="auto">
          <a:xfrm>
            <a:off x="2166365" y="3103563"/>
            <a:ext cx="5195888" cy="1419225"/>
          </a:xfrm>
          <a:custGeom>
            <a:avLst/>
            <a:gdLst/>
            <a:ahLst/>
            <a:cxnLst>
              <a:cxn ang="0">
                <a:pos x="6" y="2433"/>
              </a:cxn>
              <a:cxn ang="0">
                <a:pos x="9382" y="1"/>
              </a:cxn>
              <a:cxn ang="0">
                <a:pos x="9392" y="6"/>
              </a:cxn>
              <a:cxn ang="0">
                <a:pos x="9386" y="16"/>
              </a:cxn>
              <a:cxn ang="0">
                <a:pos x="10" y="2448"/>
              </a:cxn>
              <a:cxn ang="0">
                <a:pos x="1" y="2442"/>
              </a:cxn>
              <a:cxn ang="0">
                <a:pos x="6" y="2433"/>
              </a:cxn>
            </a:cxnLst>
            <a:rect l="0" t="0" r="r" b="b"/>
            <a:pathLst>
              <a:path w="9393" h="2449">
                <a:moveTo>
                  <a:pt x="6" y="2433"/>
                </a:moveTo>
                <a:lnTo>
                  <a:pt x="9382" y="1"/>
                </a:lnTo>
                <a:cubicBezTo>
                  <a:pt x="9387" y="0"/>
                  <a:pt x="9391" y="2"/>
                  <a:pt x="9392" y="6"/>
                </a:cubicBezTo>
                <a:cubicBezTo>
                  <a:pt x="9393" y="11"/>
                  <a:pt x="9391" y="15"/>
                  <a:pt x="9386" y="16"/>
                </a:cubicBezTo>
                <a:lnTo>
                  <a:pt x="10" y="2448"/>
                </a:lnTo>
                <a:cubicBezTo>
                  <a:pt x="6" y="2449"/>
                  <a:pt x="2" y="2447"/>
                  <a:pt x="1" y="2442"/>
                </a:cubicBezTo>
                <a:cubicBezTo>
                  <a:pt x="0" y="2438"/>
                  <a:pt x="2" y="2434"/>
                  <a:pt x="6" y="2433"/>
                </a:cubicBezTo>
                <a:close/>
              </a:path>
            </a:pathLst>
          </a:custGeom>
          <a:solidFill>
            <a:srgbClr val="8C0029"/>
          </a:solidFill>
          <a:ln w="12700" cap="flat">
            <a:solidFill>
              <a:srgbClr val="8C00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320" name="Text Box 2"/>
          <p:cNvSpPr txBox="1">
            <a:spLocks noChangeArrowheads="1"/>
          </p:cNvSpPr>
          <p:nvPr/>
        </p:nvSpPr>
        <p:spPr bwMode="auto">
          <a:xfrm>
            <a:off x="74613" y="-285750"/>
            <a:ext cx="8991600" cy="1561966"/>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3200" b="1" dirty="0" smtClean="0"/>
              <a:t>Human Capital and Economic Activity</a:t>
            </a:r>
            <a:endParaRPr lang="en-US" sz="3200" b="1" dirty="0"/>
          </a:p>
          <a:p>
            <a:pPr algn="ctr">
              <a:spcBef>
                <a:spcPct val="50000"/>
              </a:spcBef>
            </a:pPr>
            <a:r>
              <a:rPr lang="en-US" sz="1600" b="1" dirty="0">
                <a:solidFill>
                  <a:schemeClr val="bg2"/>
                </a:solidFill>
              </a:rPr>
              <a:t>Correlation Between </a:t>
            </a:r>
            <a:r>
              <a:rPr lang="en-US" sz="1600" b="1" dirty="0" smtClean="0">
                <a:solidFill>
                  <a:schemeClr val="bg2"/>
                </a:solidFill>
              </a:rPr>
              <a:t>Education </a:t>
            </a:r>
            <a:r>
              <a:rPr lang="en-US" sz="1600" b="1" dirty="0">
                <a:solidFill>
                  <a:schemeClr val="bg2"/>
                </a:solidFill>
              </a:rPr>
              <a:t>and </a:t>
            </a:r>
            <a:r>
              <a:rPr lang="en-US" sz="1600" b="1" dirty="0" smtClean="0">
                <a:solidFill>
                  <a:schemeClr val="bg2"/>
                </a:solidFill>
              </a:rPr>
              <a:t>GDP </a:t>
            </a:r>
            <a:r>
              <a:rPr lang="en-US" sz="1600" b="1" dirty="0">
                <a:solidFill>
                  <a:schemeClr val="bg2"/>
                </a:solidFill>
              </a:rPr>
              <a:t>Per Capita</a:t>
            </a:r>
          </a:p>
          <a:p>
            <a:pPr algn="ctr">
              <a:spcBef>
                <a:spcPct val="50000"/>
              </a:spcBef>
            </a:pPr>
            <a:endParaRPr lang="en-US" sz="500" b="1" dirty="0">
              <a:solidFill>
                <a:schemeClr val="bg2"/>
              </a:solidFill>
            </a:endParaRPr>
          </a:p>
        </p:txBody>
      </p:sp>
      <p:sp>
        <p:nvSpPr>
          <p:cNvPr id="813070" name="Freeform 14"/>
          <p:cNvSpPr>
            <a:spLocks noEditPoints="1"/>
          </p:cNvSpPr>
          <p:nvPr/>
        </p:nvSpPr>
        <p:spPr bwMode="auto">
          <a:xfrm>
            <a:off x="1042415" y="1435100"/>
            <a:ext cx="7594600" cy="4403725"/>
          </a:xfrm>
          <a:custGeom>
            <a:avLst/>
            <a:gdLst/>
            <a:ahLst/>
            <a:cxnLst>
              <a:cxn ang="0">
                <a:pos x="0" y="8"/>
              </a:cxn>
              <a:cxn ang="0">
                <a:pos x="8" y="0"/>
              </a:cxn>
              <a:cxn ang="0">
                <a:pos x="13720" y="0"/>
              </a:cxn>
              <a:cxn ang="0">
                <a:pos x="13728" y="8"/>
              </a:cxn>
              <a:cxn ang="0">
                <a:pos x="13728" y="7592"/>
              </a:cxn>
              <a:cxn ang="0">
                <a:pos x="13720" y="7600"/>
              </a:cxn>
              <a:cxn ang="0">
                <a:pos x="8" y="7600"/>
              </a:cxn>
              <a:cxn ang="0">
                <a:pos x="0" y="7592"/>
              </a:cxn>
              <a:cxn ang="0">
                <a:pos x="0" y="8"/>
              </a:cxn>
              <a:cxn ang="0">
                <a:pos x="16" y="7592"/>
              </a:cxn>
              <a:cxn ang="0">
                <a:pos x="8" y="7584"/>
              </a:cxn>
              <a:cxn ang="0">
                <a:pos x="13720" y="7584"/>
              </a:cxn>
              <a:cxn ang="0">
                <a:pos x="13712" y="7592"/>
              </a:cxn>
              <a:cxn ang="0">
                <a:pos x="13712" y="8"/>
              </a:cxn>
              <a:cxn ang="0">
                <a:pos x="13720" y="16"/>
              </a:cxn>
              <a:cxn ang="0">
                <a:pos x="8" y="16"/>
              </a:cxn>
              <a:cxn ang="0">
                <a:pos x="16" y="8"/>
              </a:cxn>
              <a:cxn ang="0">
                <a:pos x="16" y="7592"/>
              </a:cxn>
            </a:cxnLst>
            <a:rect l="0" t="0" r="r" b="b"/>
            <a:pathLst>
              <a:path w="13728" h="7600">
                <a:moveTo>
                  <a:pt x="0" y="8"/>
                </a:moveTo>
                <a:cubicBezTo>
                  <a:pt x="0" y="4"/>
                  <a:pt x="4" y="0"/>
                  <a:pt x="8" y="0"/>
                </a:cubicBezTo>
                <a:lnTo>
                  <a:pt x="13720" y="0"/>
                </a:lnTo>
                <a:cubicBezTo>
                  <a:pt x="13725" y="0"/>
                  <a:pt x="13728" y="4"/>
                  <a:pt x="13728" y="8"/>
                </a:cubicBezTo>
                <a:lnTo>
                  <a:pt x="13728" y="7592"/>
                </a:lnTo>
                <a:cubicBezTo>
                  <a:pt x="13728" y="7597"/>
                  <a:pt x="13725" y="7600"/>
                  <a:pt x="13720" y="7600"/>
                </a:cubicBezTo>
                <a:lnTo>
                  <a:pt x="8" y="7600"/>
                </a:lnTo>
                <a:cubicBezTo>
                  <a:pt x="4" y="7600"/>
                  <a:pt x="0" y="7597"/>
                  <a:pt x="0" y="7592"/>
                </a:cubicBezTo>
                <a:lnTo>
                  <a:pt x="0" y="8"/>
                </a:lnTo>
                <a:close/>
                <a:moveTo>
                  <a:pt x="16" y="7592"/>
                </a:moveTo>
                <a:lnTo>
                  <a:pt x="8" y="7584"/>
                </a:lnTo>
                <a:lnTo>
                  <a:pt x="13720" y="7584"/>
                </a:lnTo>
                <a:lnTo>
                  <a:pt x="13712" y="7592"/>
                </a:lnTo>
                <a:lnTo>
                  <a:pt x="13712" y="8"/>
                </a:lnTo>
                <a:lnTo>
                  <a:pt x="13720" y="16"/>
                </a:lnTo>
                <a:lnTo>
                  <a:pt x="8" y="16"/>
                </a:lnTo>
                <a:lnTo>
                  <a:pt x="16" y="8"/>
                </a:lnTo>
                <a:lnTo>
                  <a:pt x="16" y="7592"/>
                </a:lnTo>
                <a:close/>
              </a:path>
            </a:pathLst>
          </a:custGeom>
          <a:solidFill>
            <a:schemeClr val="tx1"/>
          </a:solidFill>
          <a:ln w="6"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1" name="Rectangle 15"/>
          <p:cNvSpPr>
            <a:spLocks noChangeArrowheads="1"/>
          </p:cNvSpPr>
          <p:nvPr/>
        </p:nvSpPr>
        <p:spPr bwMode="auto">
          <a:xfrm>
            <a:off x="1042415" y="1438275"/>
            <a:ext cx="9525" cy="4395787"/>
          </a:xfrm>
          <a:prstGeom prst="rect">
            <a:avLst/>
          </a:prstGeom>
          <a:solidFill>
            <a:srgbClr val="595959"/>
          </a:solidFill>
          <a:ln w="6" cap="flat">
            <a:solidFill>
              <a:srgbClr val="59595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2" name="Freeform 16"/>
          <p:cNvSpPr>
            <a:spLocks noEditPoints="1"/>
          </p:cNvSpPr>
          <p:nvPr/>
        </p:nvSpPr>
        <p:spPr bwMode="auto">
          <a:xfrm>
            <a:off x="1012253" y="1435100"/>
            <a:ext cx="34925" cy="4403725"/>
          </a:xfrm>
          <a:custGeom>
            <a:avLst/>
            <a:gdLst/>
            <a:ahLst/>
            <a:cxnLst>
              <a:cxn ang="0">
                <a:pos x="0" y="2768"/>
              </a:cxn>
              <a:cxn ang="0">
                <a:pos x="22" y="2768"/>
              </a:cxn>
              <a:cxn ang="0">
                <a:pos x="22" y="2774"/>
              </a:cxn>
              <a:cxn ang="0">
                <a:pos x="0" y="2774"/>
              </a:cxn>
              <a:cxn ang="0">
                <a:pos x="0" y="2768"/>
              </a:cxn>
              <a:cxn ang="0">
                <a:pos x="0" y="2487"/>
              </a:cxn>
              <a:cxn ang="0">
                <a:pos x="22" y="2487"/>
              </a:cxn>
              <a:cxn ang="0">
                <a:pos x="22" y="2493"/>
              </a:cxn>
              <a:cxn ang="0">
                <a:pos x="0" y="2493"/>
              </a:cxn>
              <a:cxn ang="0">
                <a:pos x="0" y="2487"/>
              </a:cxn>
              <a:cxn ang="0">
                <a:pos x="0" y="2213"/>
              </a:cxn>
              <a:cxn ang="0">
                <a:pos x="22" y="2213"/>
              </a:cxn>
              <a:cxn ang="0">
                <a:pos x="22" y="2219"/>
              </a:cxn>
              <a:cxn ang="0">
                <a:pos x="0" y="2219"/>
              </a:cxn>
              <a:cxn ang="0">
                <a:pos x="0" y="2213"/>
              </a:cxn>
              <a:cxn ang="0">
                <a:pos x="0" y="1938"/>
              </a:cxn>
              <a:cxn ang="0">
                <a:pos x="22" y="1938"/>
              </a:cxn>
              <a:cxn ang="0">
                <a:pos x="22" y="1944"/>
              </a:cxn>
              <a:cxn ang="0">
                <a:pos x="0" y="1944"/>
              </a:cxn>
              <a:cxn ang="0">
                <a:pos x="0" y="1938"/>
              </a:cxn>
              <a:cxn ang="0">
                <a:pos x="0" y="1658"/>
              </a:cxn>
              <a:cxn ang="0">
                <a:pos x="22" y="1658"/>
              </a:cxn>
              <a:cxn ang="0">
                <a:pos x="22" y="1664"/>
              </a:cxn>
              <a:cxn ang="0">
                <a:pos x="0" y="1664"/>
              </a:cxn>
              <a:cxn ang="0">
                <a:pos x="0" y="1658"/>
              </a:cxn>
              <a:cxn ang="0">
                <a:pos x="0" y="1384"/>
              </a:cxn>
              <a:cxn ang="0">
                <a:pos x="22" y="1384"/>
              </a:cxn>
              <a:cxn ang="0">
                <a:pos x="22" y="1389"/>
              </a:cxn>
              <a:cxn ang="0">
                <a:pos x="0" y="1389"/>
              </a:cxn>
              <a:cxn ang="0">
                <a:pos x="0" y="1384"/>
              </a:cxn>
              <a:cxn ang="0">
                <a:pos x="0" y="1103"/>
              </a:cxn>
              <a:cxn ang="0">
                <a:pos x="22" y="1103"/>
              </a:cxn>
              <a:cxn ang="0">
                <a:pos x="22" y="1109"/>
              </a:cxn>
              <a:cxn ang="0">
                <a:pos x="0" y="1109"/>
              </a:cxn>
              <a:cxn ang="0">
                <a:pos x="0" y="1103"/>
              </a:cxn>
              <a:cxn ang="0">
                <a:pos x="0" y="829"/>
              </a:cxn>
              <a:cxn ang="0">
                <a:pos x="22" y="829"/>
              </a:cxn>
              <a:cxn ang="0">
                <a:pos x="22" y="835"/>
              </a:cxn>
              <a:cxn ang="0">
                <a:pos x="0" y="835"/>
              </a:cxn>
              <a:cxn ang="0">
                <a:pos x="0" y="829"/>
              </a:cxn>
              <a:cxn ang="0">
                <a:pos x="0" y="554"/>
              </a:cxn>
              <a:cxn ang="0">
                <a:pos x="22" y="554"/>
              </a:cxn>
              <a:cxn ang="0">
                <a:pos x="22" y="560"/>
              </a:cxn>
              <a:cxn ang="0">
                <a:pos x="0" y="560"/>
              </a:cxn>
              <a:cxn ang="0">
                <a:pos x="0" y="554"/>
              </a:cxn>
              <a:cxn ang="0">
                <a:pos x="0" y="274"/>
              </a:cxn>
              <a:cxn ang="0">
                <a:pos x="22" y="274"/>
              </a:cxn>
              <a:cxn ang="0">
                <a:pos x="22" y="280"/>
              </a:cxn>
              <a:cxn ang="0">
                <a:pos x="0" y="280"/>
              </a:cxn>
              <a:cxn ang="0">
                <a:pos x="0" y="274"/>
              </a:cxn>
              <a:cxn ang="0">
                <a:pos x="0" y="0"/>
              </a:cxn>
              <a:cxn ang="0">
                <a:pos x="22" y="0"/>
              </a:cxn>
              <a:cxn ang="0">
                <a:pos x="22" y="5"/>
              </a:cxn>
              <a:cxn ang="0">
                <a:pos x="0" y="5"/>
              </a:cxn>
              <a:cxn ang="0">
                <a:pos x="0" y="0"/>
              </a:cxn>
            </a:cxnLst>
            <a:rect l="0" t="0" r="r" b="b"/>
            <a:pathLst>
              <a:path w="22" h="2774">
                <a:moveTo>
                  <a:pt x="0" y="2768"/>
                </a:moveTo>
                <a:lnTo>
                  <a:pt x="22" y="2768"/>
                </a:lnTo>
                <a:lnTo>
                  <a:pt x="22" y="2774"/>
                </a:lnTo>
                <a:lnTo>
                  <a:pt x="0" y="2774"/>
                </a:lnTo>
                <a:lnTo>
                  <a:pt x="0" y="2768"/>
                </a:lnTo>
                <a:close/>
                <a:moveTo>
                  <a:pt x="0" y="2487"/>
                </a:moveTo>
                <a:lnTo>
                  <a:pt x="22" y="2487"/>
                </a:lnTo>
                <a:lnTo>
                  <a:pt x="22" y="2493"/>
                </a:lnTo>
                <a:lnTo>
                  <a:pt x="0" y="2493"/>
                </a:lnTo>
                <a:lnTo>
                  <a:pt x="0" y="2487"/>
                </a:lnTo>
                <a:close/>
                <a:moveTo>
                  <a:pt x="0" y="2213"/>
                </a:moveTo>
                <a:lnTo>
                  <a:pt x="22" y="2213"/>
                </a:lnTo>
                <a:lnTo>
                  <a:pt x="22" y="2219"/>
                </a:lnTo>
                <a:lnTo>
                  <a:pt x="0" y="2219"/>
                </a:lnTo>
                <a:lnTo>
                  <a:pt x="0" y="2213"/>
                </a:lnTo>
                <a:close/>
                <a:moveTo>
                  <a:pt x="0" y="1938"/>
                </a:moveTo>
                <a:lnTo>
                  <a:pt x="22" y="1938"/>
                </a:lnTo>
                <a:lnTo>
                  <a:pt x="22" y="1944"/>
                </a:lnTo>
                <a:lnTo>
                  <a:pt x="0" y="1944"/>
                </a:lnTo>
                <a:lnTo>
                  <a:pt x="0" y="1938"/>
                </a:lnTo>
                <a:close/>
                <a:moveTo>
                  <a:pt x="0" y="1658"/>
                </a:moveTo>
                <a:lnTo>
                  <a:pt x="22" y="1658"/>
                </a:lnTo>
                <a:lnTo>
                  <a:pt x="22" y="1664"/>
                </a:lnTo>
                <a:lnTo>
                  <a:pt x="0" y="1664"/>
                </a:lnTo>
                <a:lnTo>
                  <a:pt x="0" y="1658"/>
                </a:lnTo>
                <a:close/>
                <a:moveTo>
                  <a:pt x="0" y="1384"/>
                </a:moveTo>
                <a:lnTo>
                  <a:pt x="22" y="1384"/>
                </a:lnTo>
                <a:lnTo>
                  <a:pt x="22" y="1389"/>
                </a:lnTo>
                <a:lnTo>
                  <a:pt x="0" y="1389"/>
                </a:lnTo>
                <a:lnTo>
                  <a:pt x="0" y="1384"/>
                </a:lnTo>
                <a:close/>
                <a:moveTo>
                  <a:pt x="0" y="1103"/>
                </a:moveTo>
                <a:lnTo>
                  <a:pt x="22" y="1103"/>
                </a:lnTo>
                <a:lnTo>
                  <a:pt x="22" y="1109"/>
                </a:lnTo>
                <a:lnTo>
                  <a:pt x="0" y="1109"/>
                </a:lnTo>
                <a:lnTo>
                  <a:pt x="0" y="1103"/>
                </a:lnTo>
                <a:close/>
                <a:moveTo>
                  <a:pt x="0" y="829"/>
                </a:moveTo>
                <a:lnTo>
                  <a:pt x="22" y="829"/>
                </a:lnTo>
                <a:lnTo>
                  <a:pt x="22" y="835"/>
                </a:lnTo>
                <a:lnTo>
                  <a:pt x="0" y="835"/>
                </a:lnTo>
                <a:lnTo>
                  <a:pt x="0" y="829"/>
                </a:lnTo>
                <a:close/>
                <a:moveTo>
                  <a:pt x="0" y="554"/>
                </a:moveTo>
                <a:lnTo>
                  <a:pt x="22" y="554"/>
                </a:lnTo>
                <a:lnTo>
                  <a:pt x="22" y="560"/>
                </a:lnTo>
                <a:lnTo>
                  <a:pt x="0" y="560"/>
                </a:lnTo>
                <a:lnTo>
                  <a:pt x="0" y="554"/>
                </a:lnTo>
                <a:close/>
                <a:moveTo>
                  <a:pt x="0" y="274"/>
                </a:moveTo>
                <a:lnTo>
                  <a:pt x="22" y="274"/>
                </a:lnTo>
                <a:lnTo>
                  <a:pt x="22" y="280"/>
                </a:lnTo>
                <a:lnTo>
                  <a:pt x="0" y="280"/>
                </a:lnTo>
                <a:lnTo>
                  <a:pt x="0" y="274"/>
                </a:lnTo>
                <a:close/>
                <a:moveTo>
                  <a:pt x="0" y="0"/>
                </a:moveTo>
                <a:lnTo>
                  <a:pt x="22" y="0"/>
                </a:lnTo>
                <a:lnTo>
                  <a:pt x="22" y="5"/>
                </a:lnTo>
                <a:lnTo>
                  <a:pt x="0" y="5"/>
                </a:lnTo>
                <a:lnTo>
                  <a:pt x="0" y="0"/>
                </a:lnTo>
                <a:close/>
              </a:path>
            </a:pathLst>
          </a:custGeom>
          <a:solidFill>
            <a:srgbClr val="595959"/>
          </a:solidFill>
          <a:ln w="6" cap="flat">
            <a:solidFill>
              <a:srgbClr val="59595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3" name="Rectangle 17"/>
          <p:cNvSpPr>
            <a:spLocks noChangeArrowheads="1"/>
          </p:cNvSpPr>
          <p:nvPr/>
        </p:nvSpPr>
        <p:spPr bwMode="auto">
          <a:xfrm>
            <a:off x="1047178" y="5829300"/>
            <a:ext cx="7585075" cy="9525"/>
          </a:xfrm>
          <a:prstGeom prst="rect">
            <a:avLst/>
          </a:prstGeom>
          <a:solidFill>
            <a:srgbClr val="595959"/>
          </a:solidFill>
          <a:ln w="6" cap="flat">
            <a:solidFill>
              <a:srgbClr val="59595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4" name="Freeform 18"/>
          <p:cNvSpPr>
            <a:spLocks noEditPoints="1"/>
          </p:cNvSpPr>
          <p:nvPr/>
        </p:nvSpPr>
        <p:spPr bwMode="auto">
          <a:xfrm>
            <a:off x="1042415" y="5834062"/>
            <a:ext cx="7594600" cy="36512"/>
          </a:xfrm>
          <a:custGeom>
            <a:avLst/>
            <a:gdLst/>
            <a:ahLst/>
            <a:cxnLst>
              <a:cxn ang="0">
                <a:pos x="6" y="0"/>
              </a:cxn>
              <a:cxn ang="0">
                <a:pos x="6" y="23"/>
              </a:cxn>
              <a:cxn ang="0">
                <a:pos x="0" y="23"/>
              </a:cxn>
              <a:cxn ang="0">
                <a:pos x="0" y="0"/>
              </a:cxn>
              <a:cxn ang="0">
                <a:pos x="6" y="0"/>
              </a:cxn>
              <a:cxn ang="0">
                <a:pos x="686" y="0"/>
              </a:cxn>
              <a:cxn ang="0">
                <a:pos x="686" y="23"/>
              </a:cxn>
              <a:cxn ang="0">
                <a:pos x="680" y="23"/>
              </a:cxn>
              <a:cxn ang="0">
                <a:pos x="680" y="0"/>
              </a:cxn>
              <a:cxn ang="0">
                <a:pos x="686" y="0"/>
              </a:cxn>
              <a:cxn ang="0">
                <a:pos x="1372" y="0"/>
              </a:cxn>
              <a:cxn ang="0">
                <a:pos x="1372" y="23"/>
              </a:cxn>
              <a:cxn ang="0">
                <a:pos x="1366" y="23"/>
              </a:cxn>
              <a:cxn ang="0">
                <a:pos x="1366" y="0"/>
              </a:cxn>
              <a:cxn ang="0">
                <a:pos x="1372" y="0"/>
              </a:cxn>
              <a:cxn ang="0">
                <a:pos x="2052" y="0"/>
              </a:cxn>
              <a:cxn ang="0">
                <a:pos x="2052" y="23"/>
              </a:cxn>
              <a:cxn ang="0">
                <a:pos x="2046" y="23"/>
              </a:cxn>
              <a:cxn ang="0">
                <a:pos x="2046" y="0"/>
              </a:cxn>
              <a:cxn ang="0">
                <a:pos x="2052" y="0"/>
              </a:cxn>
              <a:cxn ang="0">
                <a:pos x="2738" y="0"/>
              </a:cxn>
              <a:cxn ang="0">
                <a:pos x="2738" y="23"/>
              </a:cxn>
              <a:cxn ang="0">
                <a:pos x="2732" y="23"/>
              </a:cxn>
              <a:cxn ang="0">
                <a:pos x="2732" y="0"/>
              </a:cxn>
              <a:cxn ang="0">
                <a:pos x="2738" y="0"/>
              </a:cxn>
              <a:cxn ang="0">
                <a:pos x="3418" y="0"/>
              </a:cxn>
              <a:cxn ang="0">
                <a:pos x="3418" y="23"/>
              </a:cxn>
              <a:cxn ang="0">
                <a:pos x="3412" y="23"/>
              </a:cxn>
              <a:cxn ang="0">
                <a:pos x="3412" y="0"/>
              </a:cxn>
              <a:cxn ang="0">
                <a:pos x="3418" y="0"/>
              </a:cxn>
              <a:cxn ang="0">
                <a:pos x="4098" y="0"/>
              </a:cxn>
              <a:cxn ang="0">
                <a:pos x="4098" y="23"/>
              </a:cxn>
              <a:cxn ang="0">
                <a:pos x="4093" y="23"/>
              </a:cxn>
              <a:cxn ang="0">
                <a:pos x="4093" y="0"/>
              </a:cxn>
              <a:cxn ang="0">
                <a:pos x="4098" y="0"/>
              </a:cxn>
              <a:cxn ang="0">
                <a:pos x="4784" y="0"/>
              </a:cxn>
              <a:cxn ang="0">
                <a:pos x="4784" y="23"/>
              </a:cxn>
              <a:cxn ang="0">
                <a:pos x="4778" y="23"/>
              </a:cxn>
              <a:cxn ang="0">
                <a:pos x="4778" y="0"/>
              </a:cxn>
              <a:cxn ang="0">
                <a:pos x="4784" y="0"/>
              </a:cxn>
            </a:cxnLst>
            <a:rect l="0" t="0" r="r" b="b"/>
            <a:pathLst>
              <a:path w="4784" h="23">
                <a:moveTo>
                  <a:pt x="6" y="0"/>
                </a:moveTo>
                <a:lnTo>
                  <a:pt x="6" y="23"/>
                </a:lnTo>
                <a:lnTo>
                  <a:pt x="0" y="23"/>
                </a:lnTo>
                <a:lnTo>
                  <a:pt x="0" y="0"/>
                </a:lnTo>
                <a:lnTo>
                  <a:pt x="6" y="0"/>
                </a:lnTo>
                <a:close/>
                <a:moveTo>
                  <a:pt x="686" y="0"/>
                </a:moveTo>
                <a:lnTo>
                  <a:pt x="686" y="23"/>
                </a:lnTo>
                <a:lnTo>
                  <a:pt x="680" y="23"/>
                </a:lnTo>
                <a:lnTo>
                  <a:pt x="680" y="0"/>
                </a:lnTo>
                <a:lnTo>
                  <a:pt x="686" y="0"/>
                </a:lnTo>
                <a:close/>
                <a:moveTo>
                  <a:pt x="1372" y="0"/>
                </a:moveTo>
                <a:lnTo>
                  <a:pt x="1372" y="23"/>
                </a:lnTo>
                <a:lnTo>
                  <a:pt x="1366" y="23"/>
                </a:lnTo>
                <a:lnTo>
                  <a:pt x="1366" y="0"/>
                </a:lnTo>
                <a:lnTo>
                  <a:pt x="1372" y="0"/>
                </a:lnTo>
                <a:close/>
                <a:moveTo>
                  <a:pt x="2052" y="0"/>
                </a:moveTo>
                <a:lnTo>
                  <a:pt x="2052" y="23"/>
                </a:lnTo>
                <a:lnTo>
                  <a:pt x="2046" y="23"/>
                </a:lnTo>
                <a:lnTo>
                  <a:pt x="2046" y="0"/>
                </a:lnTo>
                <a:lnTo>
                  <a:pt x="2052" y="0"/>
                </a:lnTo>
                <a:close/>
                <a:moveTo>
                  <a:pt x="2738" y="0"/>
                </a:moveTo>
                <a:lnTo>
                  <a:pt x="2738" y="23"/>
                </a:lnTo>
                <a:lnTo>
                  <a:pt x="2732" y="23"/>
                </a:lnTo>
                <a:lnTo>
                  <a:pt x="2732" y="0"/>
                </a:lnTo>
                <a:lnTo>
                  <a:pt x="2738" y="0"/>
                </a:lnTo>
                <a:close/>
                <a:moveTo>
                  <a:pt x="3418" y="0"/>
                </a:moveTo>
                <a:lnTo>
                  <a:pt x="3418" y="23"/>
                </a:lnTo>
                <a:lnTo>
                  <a:pt x="3412" y="23"/>
                </a:lnTo>
                <a:lnTo>
                  <a:pt x="3412" y="0"/>
                </a:lnTo>
                <a:lnTo>
                  <a:pt x="3418" y="0"/>
                </a:lnTo>
                <a:close/>
                <a:moveTo>
                  <a:pt x="4098" y="0"/>
                </a:moveTo>
                <a:lnTo>
                  <a:pt x="4098" y="23"/>
                </a:lnTo>
                <a:lnTo>
                  <a:pt x="4093" y="23"/>
                </a:lnTo>
                <a:lnTo>
                  <a:pt x="4093" y="0"/>
                </a:lnTo>
                <a:lnTo>
                  <a:pt x="4098" y="0"/>
                </a:lnTo>
                <a:close/>
                <a:moveTo>
                  <a:pt x="4784" y="0"/>
                </a:moveTo>
                <a:lnTo>
                  <a:pt x="4784" y="23"/>
                </a:lnTo>
                <a:lnTo>
                  <a:pt x="4778" y="23"/>
                </a:lnTo>
                <a:lnTo>
                  <a:pt x="4778" y="0"/>
                </a:lnTo>
                <a:lnTo>
                  <a:pt x="4784" y="0"/>
                </a:lnTo>
                <a:close/>
              </a:path>
            </a:pathLst>
          </a:custGeom>
          <a:solidFill>
            <a:srgbClr val="595959"/>
          </a:solidFill>
          <a:ln w="6" cap="flat">
            <a:solidFill>
              <a:srgbClr val="59595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5" name="Oval 19"/>
          <p:cNvSpPr>
            <a:spLocks noChangeArrowheads="1"/>
          </p:cNvSpPr>
          <p:nvPr/>
        </p:nvSpPr>
        <p:spPr bwMode="auto">
          <a:xfrm>
            <a:off x="4827015" y="378460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76" name="Freeform 20"/>
          <p:cNvSpPr>
            <a:spLocks noEditPoints="1"/>
          </p:cNvSpPr>
          <p:nvPr/>
        </p:nvSpPr>
        <p:spPr bwMode="auto">
          <a:xfrm>
            <a:off x="4822253" y="3779837"/>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7" name="Oval 21"/>
          <p:cNvSpPr>
            <a:spLocks noChangeArrowheads="1"/>
          </p:cNvSpPr>
          <p:nvPr/>
        </p:nvSpPr>
        <p:spPr bwMode="auto">
          <a:xfrm>
            <a:off x="3658615" y="4433887"/>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78" name="Freeform 22"/>
          <p:cNvSpPr>
            <a:spLocks noEditPoints="1"/>
          </p:cNvSpPr>
          <p:nvPr/>
        </p:nvSpPr>
        <p:spPr bwMode="auto">
          <a:xfrm>
            <a:off x="3653853" y="4429125"/>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79" name="Oval 23"/>
          <p:cNvSpPr>
            <a:spLocks noChangeArrowheads="1"/>
          </p:cNvSpPr>
          <p:nvPr/>
        </p:nvSpPr>
        <p:spPr bwMode="auto">
          <a:xfrm>
            <a:off x="4038028" y="4081462"/>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80" name="Freeform 24"/>
          <p:cNvSpPr>
            <a:spLocks noEditPoints="1"/>
          </p:cNvSpPr>
          <p:nvPr/>
        </p:nvSpPr>
        <p:spPr bwMode="auto">
          <a:xfrm>
            <a:off x="4034853" y="4076700"/>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81" name="Oval 25"/>
          <p:cNvSpPr>
            <a:spLocks noChangeArrowheads="1"/>
          </p:cNvSpPr>
          <p:nvPr/>
        </p:nvSpPr>
        <p:spPr bwMode="auto">
          <a:xfrm>
            <a:off x="4631753" y="4433887"/>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82" name="Freeform 26"/>
          <p:cNvSpPr>
            <a:spLocks noEditPoints="1"/>
          </p:cNvSpPr>
          <p:nvPr/>
        </p:nvSpPr>
        <p:spPr bwMode="auto">
          <a:xfrm>
            <a:off x="4626990" y="4429125"/>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83" name="Oval 27"/>
          <p:cNvSpPr>
            <a:spLocks noChangeArrowheads="1"/>
          </p:cNvSpPr>
          <p:nvPr/>
        </p:nvSpPr>
        <p:spPr bwMode="auto">
          <a:xfrm>
            <a:off x="3542728" y="4525962"/>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84" name="Freeform 28"/>
          <p:cNvSpPr>
            <a:spLocks noEditPoints="1"/>
          </p:cNvSpPr>
          <p:nvPr/>
        </p:nvSpPr>
        <p:spPr bwMode="auto">
          <a:xfrm>
            <a:off x="3537965" y="4521200"/>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85" name="Oval 29"/>
          <p:cNvSpPr>
            <a:spLocks noChangeArrowheads="1"/>
          </p:cNvSpPr>
          <p:nvPr/>
        </p:nvSpPr>
        <p:spPr bwMode="auto">
          <a:xfrm>
            <a:off x="6428803" y="4164012"/>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086" name="Freeform 30"/>
          <p:cNvSpPr>
            <a:spLocks noEditPoints="1"/>
          </p:cNvSpPr>
          <p:nvPr/>
        </p:nvSpPr>
        <p:spPr bwMode="auto">
          <a:xfrm>
            <a:off x="6424040" y="4159250"/>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087" name="Oval 31"/>
          <p:cNvSpPr>
            <a:spLocks noChangeArrowheads="1"/>
          </p:cNvSpPr>
          <p:nvPr/>
        </p:nvSpPr>
        <p:spPr bwMode="auto">
          <a:xfrm>
            <a:off x="4985765" y="287655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88" name="Freeform 32"/>
          <p:cNvSpPr>
            <a:spLocks noEditPoints="1"/>
          </p:cNvSpPr>
          <p:nvPr/>
        </p:nvSpPr>
        <p:spPr bwMode="auto">
          <a:xfrm>
            <a:off x="4981003" y="287178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89" name="Oval 33"/>
          <p:cNvSpPr>
            <a:spLocks noChangeArrowheads="1"/>
          </p:cNvSpPr>
          <p:nvPr/>
        </p:nvSpPr>
        <p:spPr bwMode="auto">
          <a:xfrm>
            <a:off x="4534915" y="3876675"/>
            <a:ext cx="52388"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90" name="Freeform 34"/>
          <p:cNvSpPr>
            <a:spLocks noEditPoints="1"/>
          </p:cNvSpPr>
          <p:nvPr/>
        </p:nvSpPr>
        <p:spPr bwMode="auto">
          <a:xfrm>
            <a:off x="4530153" y="3871912"/>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91" name="Oval 35"/>
          <p:cNvSpPr>
            <a:spLocks noChangeArrowheads="1"/>
          </p:cNvSpPr>
          <p:nvPr/>
        </p:nvSpPr>
        <p:spPr bwMode="auto">
          <a:xfrm>
            <a:off x="4188840" y="3979862"/>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92" name="Freeform 36"/>
          <p:cNvSpPr>
            <a:spLocks noEditPoints="1"/>
          </p:cNvSpPr>
          <p:nvPr/>
        </p:nvSpPr>
        <p:spPr bwMode="auto">
          <a:xfrm>
            <a:off x="4184078" y="3975100"/>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93" name="Oval 37"/>
          <p:cNvSpPr>
            <a:spLocks noChangeArrowheads="1"/>
          </p:cNvSpPr>
          <p:nvPr/>
        </p:nvSpPr>
        <p:spPr bwMode="auto">
          <a:xfrm>
            <a:off x="3445890" y="448945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94" name="Freeform 38"/>
          <p:cNvSpPr>
            <a:spLocks noEditPoints="1"/>
          </p:cNvSpPr>
          <p:nvPr/>
        </p:nvSpPr>
        <p:spPr bwMode="auto">
          <a:xfrm>
            <a:off x="3441128" y="4484687"/>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95" name="Oval 39"/>
          <p:cNvSpPr>
            <a:spLocks noChangeArrowheads="1"/>
          </p:cNvSpPr>
          <p:nvPr/>
        </p:nvSpPr>
        <p:spPr bwMode="auto">
          <a:xfrm>
            <a:off x="4844478" y="180975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96" name="Freeform 40"/>
          <p:cNvSpPr>
            <a:spLocks noEditPoints="1"/>
          </p:cNvSpPr>
          <p:nvPr/>
        </p:nvSpPr>
        <p:spPr bwMode="auto">
          <a:xfrm>
            <a:off x="4839715" y="1804987"/>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97" name="Oval 41"/>
          <p:cNvSpPr>
            <a:spLocks noChangeArrowheads="1"/>
          </p:cNvSpPr>
          <p:nvPr/>
        </p:nvSpPr>
        <p:spPr bwMode="auto">
          <a:xfrm>
            <a:off x="3552253" y="425767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098" name="Freeform 42"/>
          <p:cNvSpPr>
            <a:spLocks noEditPoints="1"/>
          </p:cNvSpPr>
          <p:nvPr/>
        </p:nvSpPr>
        <p:spPr bwMode="auto">
          <a:xfrm>
            <a:off x="3547490" y="4252912"/>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099" name="Oval 43"/>
          <p:cNvSpPr>
            <a:spLocks noChangeArrowheads="1"/>
          </p:cNvSpPr>
          <p:nvPr/>
        </p:nvSpPr>
        <p:spPr bwMode="auto">
          <a:xfrm>
            <a:off x="4126928" y="4043362"/>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00" name="Freeform 44"/>
          <p:cNvSpPr>
            <a:spLocks noEditPoints="1"/>
          </p:cNvSpPr>
          <p:nvPr/>
        </p:nvSpPr>
        <p:spPr bwMode="auto">
          <a:xfrm>
            <a:off x="4122165" y="404018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01" name="Oval 45"/>
          <p:cNvSpPr>
            <a:spLocks noChangeArrowheads="1"/>
          </p:cNvSpPr>
          <p:nvPr/>
        </p:nvSpPr>
        <p:spPr bwMode="auto">
          <a:xfrm>
            <a:off x="4322190" y="399732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02" name="Freeform 46"/>
          <p:cNvSpPr>
            <a:spLocks noEditPoints="1"/>
          </p:cNvSpPr>
          <p:nvPr/>
        </p:nvSpPr>
        <p:spPr bwMode="auto">
          <a:xfrm>
            <a:off x="4317428" y="3992562"/>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03" name="Oval 47"/>
          <p:cNvSpPr>
            <a:spLocks noChangeArrowheads="1"/>
          </p:cNvSpPr>
          <p:nvPr/>
        </p:nvSpPr>
        <p:spPr bwMode="auto">
          <a:xfrm>
            <a:off x="3242690" y="4349750"/>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04" name="Freeform 48"/>
          <p:cNvSpPr>
            <a:spLocks noEditPoints="1"/>
          </p:cNvSpPr>
          <p:nvPr/>
        </p:nvSpPr>
        <p:spPr bwMode="auto">
          <a:xfrm>
            <a:off x="3237928" y="4344987"/>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05" name="Oval 49"/>
          <p:cNvSpPr>
            <a:spLocks noChangeArrowheads="1"/>
          </p:cNvSpPr>
          <p:nvPr/>
        </p:nvSpPr>
        <p:spPr bwMode="auto">
          <a:xfrm>
            <a:off x="3703065" y="4202112"/>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06" name="Freeform 50"/>
          <p:cNvSpPr>
            <a:spLocks noEditPoints="1"/>
          </p:cNvSpPr>
          <p:nvPr/>
        </p:nvSpPr>
        <p:spPr bwMode="auto">
          <a:xfrm>
            <a:off x="3698303" y="419735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07" name="Oval 51"/>
          <p:cNvSpPr>
            <a:spLocks noChangeArrowheads="1"/>
          </p:cNvSpPr>
          <p:nvPr/>
        </p:nvSpPr>
        <p:spPr bwMode="auto">
          <a:xfrm>
            <a:off x="2958528" y="4332287"/>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08" name="Freeform 52"/>
          <p:cNvSpPr>
            <a:spLocks noEditPoints="1"/>
          </p:cNvSpPr>
          <p:nvPr/>
        </p:nvSpPr>
        <p:spPr bwMode="auto">
          <a:xfrm>
            <a:off x="2953765" y="4327525"/>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09" name="Oval 53"/>
          <p:cNvSpPr>
            <a:spLocks noChangeArrowheads="1"/>
          </p:cNvSpPr>
          <p:nvPr/>
        </p:nvSpPr>
        <p:spPr bwMode="auto">
          <a:xfrm>
            <a:off x="3206178" y="4043362"/>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10" name="Freeform 54"/>
          <p:cNvSpPr>
            <a:spLocks noEditPoints="1"/>
          </p:cNvSpPr>
          <p:nvPr/>
        </p:nvSpPr>
        <p:spPr bwMode="auto">
          <a:xfrm>
            <a:off x="3203003" y="4040187"/>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11" name="Oval 55"/>
          <p:cNvSpPr>
            <a:spLocks noChangeArrowheads="1"/>
          </p:cNvSpPr>
          <p:nvPr/>
        </p:nvSpPr>
        <p:spPr bwMode="auto">
          <a:xfrm>
            <a:off x="4790503" y="2644775"/>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12" name="Freeform 56"/>
          <p:cNvSpPr>
            <a:spLocks noEditPoints="1"/>
          </p:cNvSpPr>
          <p:nvPr/>
        </p:nvSpPr>
        <p:spPr bwMode="auto">
          <a:xfrm>
            <a:off x="4787328" y="2640012"/>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13" name="Oval 57"/>
          <p:cNvSpPr>
            <a:spLocks noChangeArrowheads="1"/>
          </p:cNvSpPr>
          <p:nvPr/>
        </p:nvSpPr>
        <p:spPr bwMode="auto">
          <a:xfrm>
            <a:off x="6082728" y="3524250"/>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14" name="Freeform 58"/>
          <p:cNvSpPr>
            <a:spLocks noEditPoints="1"/>
          </p:cNvSpPr>
          <p:nvPr/>
        </p:nvSpPr>
        <p:spPr bwMode="auto">
          <a:xfrm>
            <a:off x="6079553" y="3521075"/>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15" name="Oval 59"/>
          <p:cNvSpPr>
            <a:spLocks noChangeArrowheads="1"/>
          </p:cNvSpPr>
          <p:nvPr/>
        </p:nvSpPr>
        <p:spPr bwMode="auto">
          <a:xfrm>
            <a:off x="2985515" y="4284662"/>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16" name="Freeform 60"/>
          <p:cNvSpPr>
            <a:spLocks noEditPoints="1"/>
          </p:cNvSpPr>
          <p:nvPr/>
        </p:nvSpPr>
        <p:spPr bwMode="auto">
          <a:xfrm>
            <a:off x="2980753" y="4279900"/>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17" name="Oval 61"/>
          <p:cNvSpPr>
            <a:spLocks noChangeArrowheads="1"/>
          </p:cNvSpPr>
          <p:nvPr/>
        </p:nvSpPr>
        <p:spPr bwMode="auto">
          <a:xfrm>
            <a:off x="3676078" y="3941762"/>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18" name="Freeform 62"/>
          <p:cNvSpPr>
            <a:spLocks noEditPoints="1"/>
          </p:cNvSpPr>
          <p:nvPr/>
        </p:nvSpPr>
        <p:spPr bwMode="auto">
          <a:xfrm>
            <a:off x="3671315" y="3937000"/>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19" name="Oval 63"/>
          <p:cNvSpPr>
            <a:spLocks noChangeArrowheads="1"/>
          </p:cNvSpPr>
          <p:nvPr/>
        </p:nvSpPr>
        <p:spPr bwMode="auto">
          <a:xfrm>
            <a:off x="4223765" y="435927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20" name="Freeform 64"/>
          <p:cNvSpPr>
            <a:spLocks noEditPoints="1"/>
          </p:cNvSpPr>
          <p:nvPr/>
        </p:nvSpPr>
        <p:spPr bwMode="auto">
          <a:xfrm>
            <a:off x="4220590" y="4354512"/>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21" name="Oval 65"/>
          <p:cNvSpPr>
            <a:spLocks noChangeArrowheads="1"/>
          </p:cNvSpPr>
          <p:nvPr/>
        </p:nvSpPr>
        <p:spPr bwMode="auto">
          <a:xfrm>
            <a:off x="5082603" y="4359275"/>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22" name="Freeform 66"/>
          <p:cNvSpPr>
            <a:spLocks noEditPoints="1"/>
          </p:cNvSpPr>
          <p:nvPr/>
        </p:nvSpPr>
        <p:spPr bwMode="auto">
          <a:xfrm>
            <a:off x="5079428" y="4354512"/>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23" name="Oval 67"/>
          <p:cNvSpPr>
            <a:spLocks noChangeArrowheads="1"/>
          </p:cNvSpPr>
          <p:nvPr/>
        </p:nvSpPr>
        <p:spPr bwMode="auto">
          <a:xfrm>
            <a:off x="4827015" y="3608387"/>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24" name="Freeform 68"/>
          <p:cNvSpPr>
            <a:spLocks noEditPoints="1"/>
          </p:cNvSpPr>
          <p:nvPr/>
        </p:nvSpPr>
        <p:spPr bwMode="auto">
          <a:xfrm>
            <a:off x="4822253" y="36036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25" name="Oval 69"/>
          <p:cNvSpPr>
            <a:spLocks noChangeArrowheads="1"/>
          </p:cNvSpPr>
          <p:nvPr/>
        </p:nvSpPr>
        <p:spPr bwMode="auto">
          <a:xfrm>
            <a:off x="3703065" y="3543300"/>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26" name="Freeform 70"/>
          <p:cNvSpPr>
            <a:spLocks noEditPoints="1"/>
          </p:cNvSpPr>
          <p:nvPr/>
        </p:nvSpPr>
        <p:spPr bwMode="auto">
          <a:xfrm>
            <a:off x="3698303" y="3538537"/>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27" name="Oval 71"/>
          <p:cNvSpPr>
            <a:spLocks noChangeArrowheads="1"/>
          </p:cNvSpPr>
          <p:nvPr/>
        </p:nvSpPr>
        <p:spPr bwMode="auto">
          <a:xfrm>
            <a:off x="4950840" y="4627562"/>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28" name="Freeform 72"/>
          <p:cNvSpPr>
            <a:spLocks noEditPoints="1"/>
          </p:cNvSpPr>
          <p:nvPr/>
        </p:nvSpPr>
        <p:spPr bwMode="auto">
          <a:xfrm>
            <a:off x="4946078" y="4622800"/>
            <a:ext cx="61913" cy="66675"/>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29" name="Oval 73"/>
          <p:cNvSpPr>
            <a:spLocks noChangeArrowheads="1"/>
          </p:cNvSpPr>
          <p:nvPr/>
        </p:nvSpPr>
        <p:spPr bwMode="auto">
          <a:xfrm>
            <a:off x="3631628" y="4340225"/>
            <a:ext cx="52388"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30" name="Freeform 74"/>
          <p:cNvSpPr>
            <a:spLocks noEditPoints="1"/>
          </p:cNvSpPr>
          <p:nvPr/>
        </p:nvSpPr>
        <p:spPr bwMode="auto">
          <a:xfrm>
            <a:off x="3626865" y="4335462"/>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31" name="Oval 75"/>
          <p:cNvSpPr>
            <a:spLocks noChangeArrowheads="1"/>
          </p:cNvSpPr>
          <p:nvPr/>
        </p:nvSpPr>
        <p:spPr bwMode="auto">
          <a:xfrm>
            <a:off x="5579490" y="3683000"/>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32" name="Freeform 76"/>
          <p:cNvSpPr>
            <a:spLocks noEditPoints="1"/>
          </p:cNvSpPr>
          <p:nvPr/>
        </p:nvSpPr>
        <p:spPr bwMode="auto">
          <a:xfrm>
            <a:off x="5574728" y="367823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33" name="Oval 77"/>
          <p:cNvSpPr>
            <a:spLocks noChangeArrowheads="1"/>
          </p:cNvSpPr>
          <p:nvPr/>
        </p:nvSpPr>
        <p:spPr bwMode="auto">
          <a:xfrm>
            <a:off x="2693415" y="4275137"/>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34" name="Freeform 78"/>
          <p:cNvSpPr>
            <a:spLocks noEditPoints="1"/>
          </p:cNvSpPr>
          <p:nvPr/>
        </p:nvSpPr>
        <p:spPr bwMode="auto">
          <a:xfrm>
            <a:off x="2688653" y="4271962"/>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35" name="Oval 79"/>
          <p:cNvSpPr>
            <a:spLocks noChangeArrowheads="1"/>
          </p:cNvSpPr>
          <p:nvPr/>
        </p:nvSpPr>
        <p:spPr bwMode="auto">
          <a:xfrm>
            <a:off x="4852415" y="3627437"/>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36" name="Freeform 80"/>
          <p:cNvSpPr>
            <a:spLocks noEditPoints="1"/>
          </p:cNvSpPr>
          <p:nvPr/>
        </p:nvSpPr>
        <p:spPr bwMode="auto">
          <a:xfrm>
            <a:off x="4849240" y="3622675"/>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37" name="Oval 81"/>
          <p:cNvSpPr>
            <a:spLocks noChangeArrowheads="1"/>
          </p:cNvSpPr>
          <p:nvPr/>
        </p:nvSpPr>
        <p:spPr bwMode="auto">
          <a:xfrm>
            <a:off x="5065140" y="4100512"/>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38" name="Freeform 82"/>
          <p:cNvSpPr>
            <a:spLocks noEditPoints="1"/>
          </p:cNvSpPr>
          <p:nvPr/>
        </p:nvSpPr>
        <p:spPr bwMode="auto">
          <a:xfrm>
            <a:off x="5060378" y="4095750"/>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39" name="Oval 83"/>
          <p:cNvSpPr>
            <a:spLocks noChangeArrowheads="1"/>
          </p:cNvSpPr>
          <p:nvPr/>
        </p:nvSpPr>
        <p:spPr bwMode="auto">
          <a:xfrm>
            <a:off x="4074540" y="359886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40" name="Freeform 84"/>
          <p:cNvSpPr>
            <a:spLocks noEditPoints="1"/>
          </p:cNvSpPr>
          <p:nvPr/>
        </p:nvSpPr>
        <p:spPr bwMode="auto">
          <a:xfrm>
            <a:off x="4069778" y="359410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41" name="Oval 85"/>
          <p:cNvSpPr>
            <a:spLocks noChangeArrowheads="1"/>
          </p:cNvSpPr>
          <p:nvPr/>
        </p:nvSpPr>
        <p:spPr bwMode="auto">
          <a:xfrm>
            <a:off x="2772790" y="403542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42" name="Freeform 86"/>
          <p:cNvSpPr>
            <a:spLocks noEditPoints="1"/>
          </p:cNvSpPr>
          <p:nvPr/>
        </p:nvSpPr>
        <p:spPr bwMode="auto">
          <a:xfrm>
            <a:off x="2768028" y="4030662"/>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43" name="Oval 87"/>
          <p:cNvSpPr>
            <a:spLocks noChangeArrowheads="1"/>
          </p:cNvSpPr>
          <p:nvPr/>
        </p:nvSpPr>
        <p:spPr bwMode="auto">
          <a:xfrm>
            <a:off x="4384103" y="4146550"/>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44" name="Freeform 88"/>
          <p:cNvSpPr>
            <a:spLocks noEditPoints="1"/>
          </p:cNvSpPr>
          <p:nvPr/>
        </p:nvSpPr>
        <p:spPr bwMode="auto">
          <a:xfrm>
            <a:off x="4379340" y="4141787"/>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45" name="Oval 89"/>
          <p:cNvSpPr>
            <a:spLocks noChangeArrowheads="1"/>
          </p:cNvSpPr>
          <p:nvPr/>
        </p:nvSpPr>
        <p:spPr bwMode="auto">
          <a:xfrm>
            <a:off x="4012628" y="3876675"/>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46" name="Freeform 90"/>
          <p:cNvSpPr>
            <a:spLocks noEditPoints="1"/>
          </p:cNvSpPr>
          <p:nvPr/>
        </p:nvSpPr>
        <p:spPr bwMode="auto">
          <a:xfrm>
            <a:off x="4007865" y="3871912"/>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47" name="Oval 91"/>
          <p:cNvSpPr>
            <a:spLocks noChangeArrowheads="1"/>
          </p:cNvSpPr>
          <p:nvPr/>
        </p:nvSpPr>
        <p:spPr bwMode="auto">
          <a:xfrm>
            <a:off x="4463478" y="368300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48" name="Freeform 92"/>
          <p:cNvSpPr>
            <a:spLocks noEditPoints="1"/>
          </p:cNvSpPr>
          <p:nvPr/>
        </p:nvSpPr>
        <p:spPr bwMode="auto">
          <a:xfrm>
            <a:off x="4458715" y="367823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49" name="Oval 93"/>
          <p:cNvSpPr>
            <a:spLocks noChangeArrowheads="1"/>
          </p:cNvSpPr>
          <p:nvPr/>
        </p:nvSpPr>
        <p:spPr bwMode="auto">
          <a:xfrm>
            <a:off x="6225603" y="4424362"/>
            <a:ext cx="42863"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50" name="Freeform 94"/>
          <p:cNvSpPr>
            <a:spLocks noEditPoints="1"/>
          </p:cNvSpPr>
          <p:nvPr/>
        </p:nvSpPr>
        <p:spPr bwMode="auto">
          <a:xfrm>
            <a:off x="6220840" y="4419600"/>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51" name="Oval 95"/>
          <p:cNvSpPr>
            <a:spLocks noChangeArrowheads="1"/>
          </p:cNvSpPr>
          <p:nvPr/>
        </p:nvSpPr>
        <p:spPr bwMode="auto">
          <a:xfrm>
            <a:off x="5604890" y="3608387"/>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52" name="Freeform 96"/>
          <p:cNvSpPr>
            <a:spLocks noEditPoints="1"/>
          </p:cNvSpPr>
          <p:nvPr/>
        </p:nvSpPr>
        <p:spPr bwMode="auto">
          <a:xfrm>
            <a:off x="5600128" y="36036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53" name="Oval 97"/>
          <p:cNvSpPr>
            <a:spLocks noChangeArrowheads="1"/>
          </p:cNvSpPr>
          <p:nvPr/>
        </p:nvSpPr>
        <p:spPr bwMode="auto">
          <a:xfrm>
            <a:off x="4312665" y="4043362"/>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54" name="Freeform 98"/>
          <p:cNvSpPr>
            <a:spLocks noEditPoints="1"/>
          </p:cNvSpPr>
          <p:nvPr/>
        </p:nvSpPr>
        <p:spPr bwMode="auto">
          <a:xfrm>
            <a:off x="4307903" y="404018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57" name="Oval 101"/>
          <p:cNvSpPr>
            <a:spLocks noChangeArrowheads="1"/>
          </p:cNvSpPr>
          <p:nvPr/>
        </p:nvSpPr>
        <p:spPr bwMode="auto">
          <a:xfrm>
            <a:off x="3728465" y="4229100"/>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58" name="Freeform 102"/>
          <p:cNvSpPr>
            <a:spLocks noEditPoints="1"/>
          </p:cNvSpPr>
          <p:nvPr/>
        </p:nvSpPr>
        <p:spPr bwMode="auto">
          <a:xfrm>
            <a:off x="3723703" y="4224337"/>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59" name="Oval 103"/>
          <p:cNvSpPr>
            <a:spLocks noChangeArrowheads="1"/>
          </p:cNvSpPr>
          <p:nvPr/>
        </p:nvSpPr>
        <p:spPr bwMode="auto">
          <a:xfrm>
            <a:off x="2683890" y="4953000"/>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60" name="Freeform 104"/>
          <p:cNvSpPr>
            <a:spLocks noEditPoints="1"/>
          </p:cNvSpPr>
          <p:nvPr/>
        </p:nvSpPr>
        <p:spPr bwMode="auto">
          <a:xfrm>
            <a:off x="2680715" y="4948237"/>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61" name="Oval 105"/>
          <p:cNvSpPr>
            <a:spLocks noChangeArrowheads="1"/>
          </p:cNvSpPr>
          <p:nvPr/>
        </p:nvSpPr>
        <p:spPr bwMode="auto">
          <a:xfrm>
            <a:off x="3082353" y="4395787"/>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62" name="Freeform 106"/>
          <p:cNvSpPr>
            <a:spLocks noEditPoints="1"/>
          </p:cNvSpPr>
          <p:nvPr/>
        </p:nvSpPr>
        <p:spPr bwMode="auto">
          <a:xfrm>
            <a:off x="3077590" y="4391025"/>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63" name="Oval 107"/>
          <p:cNvSpPr>
            <a:spLocks noChangeArrowheads="1"/>
          </p:cNvSpPr>
          <p:nvPr/>
        </p:nvSpPr>
        <p:spPr bwMode="auto">
          <a:xfrm>
            <a:off x="3684015" y="4229100"/>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64" name="Freeform 108"/>
          <p:cNvSpPr>
            <a:spLocks noEditPoints="1"/>
          </p:cNvSpPr>
          <p:nvPr/>
        </p:nvSpPr>
        <p:spPr bwMode="auto">
          <a:xfrm>
            <a:off x="3680840" y="4224337"/>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65" name="Oval 109"/>
          <p:cNvSpPr>
            <a:spLocks noChangeArrowheads="1"/>
          </p:cNvSpPr>
          <p:nvPr/>
        </p:nvSpPr>
        <p:spPr bwMode="auto">
          <a:xfrm>
            <a:off x="4250753" y="3654425"/>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66" name="Freeform 110"/>
          <p:cNvSpPr>
            <a:spLocks noEditPoints="1"/>
          </p:cNvSpPr>
          <p:nvPr/>
        </p:nvSpPr>
        <p:spPr bwMode="auto">
          <a:xfrm>
            <a:off x="4245990" y="3649662"/>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67" name="Oval 111"/>
          <p:cNvSpPr>
            <a:spLocks noChangeArrowheads="1"/>
          </p:cNvSpPr>
          <p:nvPr/>
        </p:nvSpPr>
        <p:spPr bwMode="auto">
          <a:xfrm>
            <a:off x="6144640" y="4192587"/>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68" name="Freeform 112"/>
          <p:cNvSpPr>
            <a:spLocks noEditPoints="1"/>
          </p:cNvSpPr>
          <p:nvPr/>
        </p:nvSpPr>
        <p:spPr bwMode="auto">
          <a:xfrm>
            <a:off x="6141465" y="4187825"/>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69" name="Oval 113"/>
          <p:cNvSpPr>
            <a:spLocks noChangeArrowheads="1"/>
          </p:cNvSpPr>
          <p:nvPr/>
        </p:nvSpPr>
        <p:spPr bwMode="auto">
          <a:xfrm>
            <a:off x="4473003" y="4016375"/>
            <a:ext cx="42863"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70" name="Freeform 114"/>
          <p:cNvSpPr>
            <a:spLocks noEditPoints="1"/>
          </p:cNvSpPr>
          <p:nvPr/>
        </p:nvSpPr>
        <p:spPr bwMode="auto">
          <a:xfrm>
            <a:off x="4468240" y="4011612"/>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71" name="Oval 115"/>
          <p:cNvSpPr>
            <a:spLocks noChangeArrowheads="1"/>
          </p:cNvSpPr>
          <p:nvPr/>
        </p:nvSpPr>
        <p:spPr bwMode="auto">
          <a:xfrm>
            <a:off x="4268215" y="2755900"/>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72" name="Freeform 116"/>
          <p:cNvSpPr>
            <a:spLocks noEditPoints="1"/>
          </p:cNvSpPr>
          <p:nvPr/>
        </p:nvSpPr>
        <p:spPr bwMode="auto">
          <a:xfrm>
            <a:off x="4265040" y="2751137"/>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73" name="Oval 117"/>
          <p:cNvSpPr>
            <a:spLocks noChangeArrowheads="1"/>
          </p:cNvSpPr>
          <p:nvPr/>
        </p:nvSpPr>
        <p:spPr bwMode="auto">
          <a:xfrm>
            <a:off x="6198615" y="3803650"/>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74" name="Freeform 118"/>
          <p:cNvSpPr>
            <a:spLocks noEditPoints="1"/>
          </p:cNvSpPr>
          <p:nvPr/>
        </p:nvSpPr>
        <p:spPr bwMode="auto">
          <a:xfrm>
            <a:off x="6193853" y="3798887"/>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75" name="Oval 119"/>
          <p:cNvSpPr>
            <a:spLocks noChangeArrowheads="1"/>
          </p:cNvSpPr>
          <p:nvPr/>
        </p:nvSpPr>
        <p:spPr bwMode="auto">
          <a:xfrm>
            <a:off x="3436365" y="4052887"/>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76" name="Freeform 120"/>
          <p:cNvSpPr>
            <a:spLocks noEditPoints="1"/>
          </p:cNvSpPr>
          <p:nvPr/>
        </p:nvSpPr>
        <p:spPr bwMode="auto">
          <a:xfrm>
            <a:off x="3431603" y="4048125"/>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77" name="Oval 121"/>
          <p:cNvSpPr>
            <a:spLocks noChangeArrowheads="1"/>
          </p:cNvSpPr>
          <p:nvPr/>
        </p:nvSpPr>
        <p:spPr bwMode="auto">
          <a:xfrm>
            <a:off x="4649215" y="3405187"/>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78" name="Freeform 122"/>
          <p:cNvSpPr>
            <a:spLocks noEditPoints="1"/>
          </p:cNvSpPr>
          <p:nvPr/>
        </p:nvSpPr>
        <p:spPr bwMode="auto">
          <a:xfrm>
            <a:off x="4644453" y="34004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79" name="Oval 123"/>
          <p:cNvSpPr>
            <a:spLocks noChangeArrowheads="1"/>
          </p:cNvSpPr>
          <p:nvPr/>
        </p:nvSpPr>
        <p:spPr bwMode="auto">
          <a:xfrm>
            <a:off x="3569715" y="4591050"/>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80" name="Freeform 124"/>
          <p:cNvSpPr>
            <a:spLocks noEditPoints="1"/>
          </p:cNvSpPr>
          <p:nvPr/>
        </p:nvSpPr>
        <p:spPr bwMode="auto">
          <a:xfrm>
            <a:off x="3564953" y="4586287"/>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81" name="Oval 125"/>
          <p:cNvSpPr>
            <a:spLocks noChangeArrowheads="1"/>
          </p:cNvSpPr>
          <p:nvPr/>
        </p:nvSpPr>
        <p:spPr bwMode="auto">
          <a:xfrm>
            <a:off x="4330128" y="379412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82" name="Freeform 126"/>
          <p:cNvSpPr>
            <a:spLocks noEditPoints="1"/>
          </p:cNvSpPr>
          <p:nvPr/>
        </p:nvSpPr>
        <p:spPr bwMode="auto">
          <a:xfrm>
            <a:off x="4326953" y="3789362"/>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83" name="Oval 127"/>
          <p:cNvSpPr>
            <a:spLocks noChangeArrowheads="1"/>
          </p:cNvSpPr>
          <p:nvPr/>
        </p:nvSpPr>
        <p:spPr bwMode="auto">
          <a:xfrm>
            <a:off x="3587178" y="418306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84" name="Freeform 128"/>
          <p:cNvSpPr>
            <a:spLocks noEditPoints="1"/>
          </p:cNvSpPr>
          <p:nvPr/>
        </p:nvSpPr>
        <p:spPr bwMode="auto">
          <a:xfrm>
            <a:off x="3582415" y="417830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85" name="Oval 129"/>
          <p:cNvSpPr>
            <a:spLocks noChangeArrowheads="1"/>
          </p:cNvSpPr>
          <p:nvPr/>
        </p:nvSpPr>
        <p:spPr bwMode="auto">
          <a:xfrm>
            <a:off x="3844353" y="361791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86" name="Freeform 130"/>
          <p:cNvSpPr>
            <a:spLocks noEditPoints="1"/>
          </p:cNvSpPr>
          <p:nvPr/>
        </p:nvSpPr>
        <p:spPr bwMode="auto">
          <a:xfrm>
            <a:off x="3839590" y="361315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87" name="Oval 131"/>
          <p:cNvSpPr>
            <a:spLocks noChangeArrowheads="1"/>
          </p:cNvSpPr>
          <p:nvPr/>
        </p:nvSpPr>
        <p:spPr bwMode="auto">
          <a:xfrm>
            <a:off x="5587428" y="4433887"/>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88" name="Freeform 132"/>
          <p:cNvSpPr>
            <a:spLocks noEditPoints="1"/>
          </p:cNvSpPr>
          <p:nvPr/>
        </p:nvSpPr>
        <p:spPr bwMode="auto">
          <a:xfrm>
            <a:off x="5582665" y="4429125"/>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89" name="Oval 133"/>
          <p:cNvSpPr>
            <a:spLocks noChangeArrowheads="1"/>
          </p:cNvSpPr>
          <p:nvPr/>
        </p:nvSpPr>
        <p:spPr bwMode="auto">
          <a:xfrm>
            <a:off x="4923853" y="4090987"/>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90" name="Freeform 134"/>
          <p:cNvSpPr>
            <a:spLocks noEditPoints="1"/>
          </p:cNvSpPr>
          <p:nvPr/>
        </p:nvSpPr>
        <p:spPr bwMode="auto">
          <a:xfrm>
            <a:off x="4919090" y="4086225"/>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91" name="Oval 135"/>
          <p:cNvSpPr>
            <a:spLocks noChangeArrowheads="1"/>
          </p:cNvSpPr>
          <p:nvPr/>
        </p:nvSpPr>
        <p:spPr bwMode="auto">
          <a:xfrm>
            <a:off x="6295453" y="4173537"/>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92" name="Freeform 136"/>
          <p:cNvSpPr>
            <a:spLocks noEditPoints="1"/>
          </p:cNvSpPr>
          <p:nvPr/>
        </p:nvSpPr>
        <p:spPr bwMode="auto">
          <a:xfrm>
            <a:off x="6290690" y="4168775"/>
            <a:ext cx="63500" cy="66675"/>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195" name="Oval 139"/>
          <p:cNvSpPr>
            <a:spLocks noChangeArrowheads="1"/>
          </p:cNvSpPr>
          <p:nvPr/>
        </p:nvSpPr>
        <p:spPr bwMode="auto">
          <a:xfrm>
            <a:off x="3515740" y="4137025"/>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96" name="Freeform 140"/>
          <p:cNvSpPr>
            <a:spLocks noEditPoints="1"/>
          </p:cNvSpPr>
          <p:nvPr/>
        </p:nvSpPr>
        <p:spPr bwMode="auto">
          <a:xfrm>
            <a:off x="3512565" y="4132262"/>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97" name="Oval 141"/>
          <p:cNvSpPr>
            <a:spLocks noChangeArrowheads="1"/>
          </p:cNvSpPr>
          <p:nvPr/>
        </p:nvSpPr>
        <p:spPr bwMode="auto">
          <a:xfrm>
            <a:off x="4755578" y="3589337"/>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98" name="Freeform 142"/>
          <p:cNvSpPr>
            <a:spLocks noEditPoints="1"/>
          </p:cNvSpPr>
          <p:nvPr/>
        </p:nvSpPr>
        <p:spPr bwMode="auto">
          <a:xfrm>
            <a:off x="4750815" y="358457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199" name="Oval 143"/>
          <p:cNvSpPr>
            <a:spLocks noChangeArrowheads="1"/>
          </p:cNvSpPr>
          <p:nvPr/>
        </p:nvSpPr>
        <p:spPr bwMode="auto">
          <a:xfrm>
            <a:off x="3322065" y="408146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00" name="Freeform 144"/>
          <p:cNvSpPr>
            <a:spLocks noEditPoints="1"/>
          </p:cNvSpPr>
          <p:nvPr/>
        </p:nvSpPr>
        <p:spPr bwMode="auto">
          <a:xfrm>
            <a:off x="3317303" y="407670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01" name="Oval 145"/>
          <p:cNvSpPr>
            <a:spLocks noChangeArrowheads="1"/>
          </p:cNvSpPr>
          <p:nvPr/>
        </p:nvSpPr>
        <p:spPr bwMode="auto">
          <a:xfrm>
            <a:off x="4374578" y="3154362"/>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02" name="Freeform 146"/>
          <p:cNvSpPr>
            <a:spLocks noEditPoints="1"/>
          </p:cNvSpPr>
          <p:nvPr/>
        </p:nvSpPr>
        <p:spPr bwMode="auto">
          <a:xfrm>
            <a:off x="4369815" y="3149600"/>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03" name="Oval 147"/>
          <p:cNvSpPr>
            <a:spLocks noChangeArrowheads="1"/>
          </p:cNvSpPr>
          <p:nvPr/>
        </p:nvSpPr>
        <p:spPr bwMode="auto">
          <a:xfrm>
            <a:off x="2534665" y="4637087"/>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04" name="Freeform 148"/>
          <p:cNvSpPr>
            <a:spLocks noEditPoints="1"/>
          </p:cNvSpPr>
          <p:nvPr/>
        </p:nvSpPr>
        <p:spPr bwMode="auto">
          <a:xfrm>
            <a:off x="2529903" y="4632325"/>
            <a:ext cx="61913" cy="66675"/>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05" name="Oval 149"/>
          <p:cNvSpPr>
            <a:spLocks noChangeArrowheads="1"/>
          </p:cNvSpPr>
          <p:nvPr/>
        </p:nvSpPr>
        <p:spPr bwMode="auto">
          <a:xfrm>
            <a:off x="3923728" y="3849687"/>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06" name="Freeform 150"/>
          <p:cNvSpPr>
            <a:spLocks noEditPoints="1"/>
          </p:cNvSpPr>
          <p:nvPr/>
        </p:nvSpPr>
        <p:spPr bwMode="auto">
          <a:xfrm>
            <a:off x="3918965" y="3844925"/>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07" name="Oval 151"/>
          <p:cNvSpPr>
            <a:spLocks noChangeArrowheads="1"/>
          </p:cNvSpPr>
          <p:nvPr/>
        </p:nvSpPr>
        <p:spPr bwMode="auto">
          <a:xfrm>
            <a:off x="3587178" y="403542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08" name="Freeform 152"/>
          <p:cNvSpPr>
            <a:spLocks noEditPoints="1"/>
          </p:cNvSpPr>
          <p:nvPr/>
        </p:nvSpPr>
        <p:spPr bwMode="auto">
          <a:xfrm>
            <a:off x="3582415" y="4030662"/>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09" name="Oval 153"/>
          <p:cNvSpPr>
            <a:spLocks noChangeArrowheads="1"/>
          </p:cNvSpPr>
          <p:nvPr/>
        </p:nvSpPr>
        <p:spPr bwMode="auto">
          <a:xfrm>
            <a:off x="2728340" y="426720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10" name="Freeform 154"/>
          <p:cNvSpPr>
            <a:spLocks noEditPoints="1"/>
          </p:cNvSpPr>
          <p:nvPr/>
        </p:nvSpPr>
        <p:spPr bwMode="auto">
          <a:xfrm>
            <a:off x="2723578" y="4262437"/>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11" name="Oval 155"/>
          <p:cNvSpPr>
            <a:spLocks noChangeArrowheads="1"/>
          </p:cNvSpPr>
          <p:nvPr/>
        </p:nvSpPr>
        <p:spPr bwMode="auto">
          <a:xfrm>
            <a:off x="3295078" y="3709987"/>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12" name="Freeform 156"/>
          <p:cNvSpPr>
            <a:spLocks noEditPoints="1"/>
          </p:cNvSpPr>
          <p:nvPr/>
        </p:nvSpPr>
        <p:spPr bwMode="auto">
          <a:xfrm>
            <a:off x="3290315" y="370522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13" name="Oval 157"/>
          <p:cNvSpPr>
            <a:spLocks noChangeArrowheads="1"/>
          </p:cNvSpPr>
          <p:nvPr/>
        </p:nvSpPr>
        <p:spPr bwMode="auto">
          <a:xfrm>
            <a:off x="3285553" y="4711700"/>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14" name="Freeform 158"/>
          <p:cNvSpPr>
            <a:spLocks noEditPoints="1"/>
          </p:cNvSpPr>
          <p:nvPr/>
        </p:nvSpPr>
        <p:spPr bwMode="auto">
          <a:xfrm>
            <a:off x="3282378" y="4706937"/>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15" name="Oval 159"/>
          <p:cNvSpPr>
            <a:spLocks noChangeArrowheads="1"/>
          </p:cNvSpPr>
          <p:nvPr/>
        </p:nvSpPr>
        <p:spPr bwMode="auto">
          <a:xfrm>
            <a:off x="5144515" y="3154362"/>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16" name="Freeform 160"/>
          <p:cNvSpPr>
            <a:spLocks noEditPoints="1"/>
          </p:cNvSpPr>
          <p:nvPr/>
        </p:nvSpPr>
        <p:spPr bwMode="auto">
          <a:xfrm>
            <a:off x="5141340" y="3149600"/>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17" name="Oval 161"/>
          <p:cNvSpPr>
            <a:spLocks noChangeArrowheads="1"/>
          </p:cNvSpPr>
          <p:nvPr/>
        </p:nvSpPr>
        <p:spPr bwMode="auto">
          <a:xfrm>
            <a:off x="4773040" y="3089275"/>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18" name="Freeform 162"/>
          <p:cNvSpPr>
            <a:spLocks noEditPoints="1"/>
          </p:cNvSpPr>
          <p:nvPr/>
        </p:nvSpPr>
        <p:spPr bwMode="auto">
          <a:xfrm>
            <a:off x="4768278" y="3084512"/>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19" name="Oval 163"/>
          <p:cNvSpPr>
            <a:spLocks noChangeArrowheads="1"/>
          </p:cNvSpPr>
          <p:nvPr/>
        </p:nvSpPr>
        <p:spPr bwMode="auto">
          <a:xfrm>
            <a:off x="3941190" y="3811587"/>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20" name="Freeform 164"/>
          <p:cNvSpPr>
            <a:spLocks noEditPoints="1"/>
          </p:cNvSpPr>
          <p:nvPr/>
        </p:nvSpPr>
        <p:spPr bwMode="auto">
          <a:xfrm>
            <a:off x="3936428" y="3808412"/>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21" name="Oval 165"/>
          <p:cNvSpPr>
            <a:spLocks noChangeArrowheads="1"/>
          </p:cNvSpPr>
          <p:nvPr/>
        </p:nvSpPr>
        <p:spPr bwMode="auto">
          <a:xfrm>
            <a:off x="2968053" y="4433887"/>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22" name="Freeform 166"/>
          <p:cNvSpPr>
            <a:spLocks noEditPoints="1"/>
          </p:cNvSpPr>
          <p:nvPr/>
        </p:nvSpPr>
        <p:spPr bwMode="auto">
          <a:xfrm>
            <a:off x="2963290" y="44291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23" name="Oval 167"/>
          <p:cNvSpPr>
            <a:spLocks noChangeArrowheads="1"/>
          </p:cNvSpPr>
          <p:nvPr/>
        </p:nvSpPr>
        <p:spPr bwMode="auto">
          <a:xfrm>
            <a:off x="3206178" y="4100512"/>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24" name="Freeform 168"/>
          <p:cNvSpPr>
            <a:spLocks noEditPoints="1"/>
          </p:cNvSpPr>
          <p:nvPr/>
        </p:nvSpPr>
        <p:spPr bwMode="auto">
          <a:xfrm>
            <a:off x="3203003" y="4095750"/>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25" name="Oval 169"/>
          <p:cNvSpPr>
            <a:spLocks noChangeArrowheads="1"/>
          </p:cNvSpPr>
          <p:nvPr/>
        </p:nvSpPr>
        <p:spPr bwMode="auto">
          <a:xfrm>
            <a:off x="3906265" y="422910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26" name="Freeform 170"/>
          <p:cNvSpPr>
            <a:spLocks noEditPoints="1"/>
          </p:cNvSpPr>
          <p:nvPr/>
        </p:nvSpPr>
        <p:spPr bwMode="auto">
          <a:xfrm>
            <a:off x="3901503" y="4224337"/>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27" name="Oval 171"/>
          <p:cNvSpPr>
            <a:spLocks noChangeArrowheads="1"/>
          </p:cNvSpPr>
          <p:nvPr/>
        </p:nvSpPr>
        <p:spPr bwMode="auto">
          <a:xfrm>
            <a:off x="3711003" y="415607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28" name="Freeform 172"/>
          <p:cNvSpPr>
            <a:spLocks noEditPoints="1"/>
          </p:cNvSpPr>
          <p:nvPr/>
        </p:nvSpPr>
        <p:spPr bwMode="auto">
          <a:xfrm>
            <a:off x="3706240" y="4151312"/>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29" name="Oval 173"/>
          <p:cNvSpPr>
            <a:spLocks noChangeArrowheads="1"/>
          </p:cNvSpPr>
          <p:nvPr/>
        </p:nvSpPr>
        <p:spPr bwMode="auto">
          <a:xfrm>
            <a:off x="3074415" y="4238625"/>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30" name="Freeform 174"/>
          <p:cNvSpPr>
            <a:spLocks noEditPoints="1"/>
          </p:cNvSpPr>
          <p:nvPr/>
        </p:nvSpPr>
        <p:spPr bwMode="auto">
          <a:xfrm>
            <a:off x="3069653" y="4233862"/>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31" name="Oval 175"/>
          <p:cNvSpPr>
            <a:spLocks noChangeArrowheads="1"/>
          </p:cNvSpPr>
          <p:nvPr/>
        </p:nvSpPr>
        <p:spPr bwMode="auto">
          <a:xfrm>
            <a:off x="3091878" y="380365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32" name="Freeform 176"/>
          <p:cNvSpPr>
            <a:spLocks noEditPoints="1"/>
          </p:cNvSpPr>
          <p:nvPr/>
        </p:nvSpPr>
        <p:spPr bwMode="auto">
          <a:xfrm>
            <a:off x="3087115" y="379888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33" name="Oval 177"/>
          <p:cNvSpPr>
            <a:spLocks noChangeArrowheads="1"/>
          </p:cNvSpPr>
          <p:nvPr/>
        </p:nvSpPr>
        <p:spPr bwMode="auto">
          <a:xfrm>
            <a:off x="3755453" y="4303712"/>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34" name="Freeform 178"/>
          <p:cNvSpPr>
            <a:spLocks noEditPoints="1"/>
          </p:cNvSpPr>
          <p:nvPr/>
        </p:nvSpPr>
        <p:spPr bwMode="auto">
          <a:xfrm>
            <a:off x="3750690" y="4298950"/>
            <a:ext cx="63500"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35" name="Oval 179"/>
          <p:cNvSpPr>
            <a:spLocks noChangeArrowheads="1"/>
          </p:cNvSpPr>
          <p:nvPr/>
        </p:nvSpPr>
        <p:spPr bwMode="auto">
          <a:xfrm>
            <a:off x="4126928" y="436880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36" name="Freeform 180"/>
          <p:cNvSpPr>
            <a:spLocks noEditPoints="1"/>
          </p:cNvSpPr>
          <p:nvPr/>
        </p:nvSpPr>
        <p:spPr bwMode="auto">
          <a:xfrm>
            <a:off x="4122165" y="4364037"/>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37" name="Oval 181"/>
          <p:cNvSpPr>
            <a:spLocks noChangeArrowheads="1"/>
          </p:cNvSpPr>
          <p:nvPr/>
        </p:nvSpPr>
        <p:spPr bwMode="auto">
          <a:xfrm>
            <a:off x="3490340" y="384016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38" name="Freeform 182"/>
          <p:cNvSpPr>
            <a:spLocks noEditPoints="1"/>
          </p:cNvSpPr>
          <p:nvPr/>
        </p:nvSpPr>
        <p:spPr bwMode="auto">
          <a:xfrm>
            <a:off x="3485578" y="383540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39" name="Oval 183"/>
          <p:cNvSpPr>
            <a:spLocks noChangeArrowheads="1"/>
          </p:cNvSpPr>
          <p:nvPr/>
        </p:nvSpPr>
        <p:spPr bwMode="auto">
          <a:xfrm>
            <a:off x="5401690" y="354330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40" name="Freeform 184"/>
          <p:cNvSpPr>
            <a:spLocks noEditPoints="1"/>
          </p:cNvSpPr>
          <p:nvPr/>
        </p:nvSpPr>
        <p:spPr bwMode="auto">
          <a:xfrm>
            <a:off x="5396928" y="3538537"/>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41" name="Oval 185"/>
          <p:cNvSpPr>
            <a:spLocks noChangeArrowheads="1"/>
          </p:cNvSpPr>
          <p:nvPr/>
        </p:nvSpPr>
        <p:spPr bwMode="auto">
          <a:xfrm>
            <a:off x="3428428" y="3868737"/>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42" name="Freeform 186"/>
          <p:cNvSpPr>
            <a:spLocks noEditPoints="1"/>
          </p:cNvSpPr>
          <p:nvPr/>
        </p:nvSpPr>
        <p:spPr bwMode="auto">
          <a:xfrm>
            <a:off x="3423665" y="3863975"/>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43" name="Oval 187"/>
          <p:cNvSpPr>
            <a:spLocks noChangeArrowheads="1"/>
          </p:cNvSpPr>
          <p:nvPr/>
        </p:nvSpPr>
        <p:spPr bwMode="auto">
          <a:xfrm>
            <a:off x="3799903" y="411797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44" name="Freeform 188"/>
          <p:cNvSpPr>
            <a:spLocks noEditPoints="1"/>
          </p:cNvSpPr>
          <p:nvPr/>
        </p:nvSpPr>
        <p:spPr bwMode="auto">
          <a:xfrm>
            <a:off x="3795140" y="4113212"/>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45" name="Oval 189"/>
          <p:cNvSpPr>
            <a:spLocks noChangeArrowheads="1"/>
          </p:cNvSpPr>
          <p:nvPr/>
        </p:nvSpPr>
        <p:spPr bwMode="auto">
          <a:xfrm>
            <a:off x="4552378" y="4275137"/>
            <a:ext cx="44450" cy="57150"/>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46" name="Freeform 190"/>
          <p:cNvSpPr>
            <a:spLocks noEditPoints="1"/>
          </p:cNvSpPr>
          <p:nvPr/>
        </p:nvSpPr>
        <p:spPr bwMode="auto">
          <a:xfrm>
            <a:off x="4547615" y="4271962"/>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47" name="Oval 191"/>
          <p:cNvSpPr>
            <a:spLocks noChangeArrowheads="1"/>
          </p:cNvSpPr>
          <p:nvPr/>
        </p:nvSpPr>
        <p:spPr bwMode="auto">
          <a:xfrm>
            <a:off x="2666428" y="4637087"/>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48" name="Freeform 192"/>
          <p:cNvSpPr>
            <a:spLocks noEditPoints="1"/>
          </p:cNvSpPr>
          <p:nvPr/>
        </p:nvSpPr>
        <p:spPr bwMode="auto">
          <a:xfrm>
            <a:off x="2661665" y="463232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49" name="Oval 193"/>
          <p:cNvSpPr>
            <a:spLocks noChangeArrowheads="1"/>
          </p:cNvSpPr>
          <p:nvPr/>
        </p:nvSpPr>
        <p:spPr bwMode="auto">
          <a:xfrm>
            <a:off x="3126803" y="4610100"/>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50" name="Freeform 194"/>
          <p:cNvSpPr>
            <a:spLocks noEditPoints="1"/>
          </p:cNvSpPr>
          <p:nvPr/>
        </p:nvSpPr>
        <p:spPr bwMode="auto">
          <a:xfrm>
            <a:off x="3122040" y="4605337"/>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51" name="Oval 195"/>
          <p:cNvSpPr>
            <a:spLocks noChangeArrowheads="1"/>
          </p:cNvSpPr>
          <p:nvPr/>
        </p:nvSpPr>
        <p:spPr bwMode="auto">
          <a:xfrm>
            <a:off x="5958903" y="4146550"/>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252" name="Freeform 196"/>
          <p:cNvSpPr>
            <a:spLocks noEditPoints="1"/>
          </p:cNvSpPr>
          <p:nvPr/>
        </p:nvSpPr>
        <p:spPr bwMode="auto">
          <a:xfrm>
            <a:off x="5955728" y="4141787"/>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253" name="Oval 197"/>
          <p:cNvSpPr>
            <a:spLocks noChangeArrowheads="1"/>
          </p:cNvSpPr>
          <p:nvPr/>
        </p:nvSpPr>
        <p:spPr bwMode="auto">
          <a:xfrm>
            <a:off x="2621978" y="4284662"/>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54" name="Freeform 198"/>
          <p:cNvSpPr>
            <a:spLocks noEditPoints="1"/>
          </p:cNvSpPr>
          <p:nvPr/>
        </p:nvSpPr>
        <p:spPr bwMode="auto">
          <a:xfrm>
            <a:off x="2618803" y="4279900"/>
            <a:ext cx="52388"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55" name="Oval 199"/>
          <p:cNvSpPr>
            <a:spLocks noChangeArrowheads="1"/>
          </p:cNvSpPr>
          <p:nvPr/>
        </p:nvSpPr>
        <p:spPr bwMode="auto">
          <a:xfrm>
            <a:off x="4161853" y="3487737"/>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56" name="Freeform 200"/>
          <p:cNvSpPr>
            <a:spLocks noEditPoints="1"/>
          </p:cNvSpPr>
          <p:nvPr/>
        </p:nvSpPr>
        <p:spPr bwMode="auto">
          <a:xfrm>
            <a:off x="4158678" y="3482975"/>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57" name="Oval 201"/>
          <p:cNvSpPr>
            <a:spLocks noChangeArrowheads="1"/>
          </p:cNvSpPr>
          <p:nvPr/>
        </p:nvSpPr>
        <p:spPr bwMode="auto">
          <a:xfrm>
            <a:off x="3569715" y="401637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58" name="Freeform 202"/>
          <p:cNvSpPr>
            <a:spLocks noEditPoints="1"/>
          </p:cNvSpPr>
          <p:nvPr/>
        </p:nvSpPr>
        <p:spPr bwMode="auto">
          <a:xfrm>
            <a:off x="3564953" y="4011612"/>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59" name="Oval 203"/>
          <p:cNvSpPr>
            <a:spLocks noChangeArrowheads="1"/>
          </p:cNvSpPr>
          <p:nvPr/>
        </p:nvSpPr>
        <p:spPr bwMode="auto">
          <a:xfrm>
            <a:off x="3109340" y="440531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60" name="Freeform 204"/>
          <p:cNvSpPr>
            <a:spLocks noEditPoints="1"/>
          </p:cNvSpPr>
          <p:nvPr/>
        </p:nvSpPr>
        <p:spPr bwMode="auto">
          <a:xfrm>
            <a:off x="3104578" y="440055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61" name="Oval 205"/>
          <p:cNvSpPr>
            <a:spLocks noChangeArrowheads="1"/>
          </p:cNvSpPr>
          <p:nvPr/>
        </p:nvSpPr>
        <p:spPr bwMode="auto">
          <a:xfrm>
            <a:off x="2745803" y="470217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62" name="Freeform 206"/>
          <p:cNvSpPr>
            <a:spLocks noEditPoints="1"/>
          </p:cNvSpPr>
          <p:nvPr/>
        </p:nvSpPr>
        <p:spPr bwMode="auto">
          <a:xfrm>
            <a:off x="2742628" y="4697412"/>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63" name="Oval 207"/>
          <p:cNvSpPr>
            <a:spLocks noChangeArrowheads="1"/>
          </p:cNvSpPr>
          <p:nvPr/>
        </p:nvSpPr>
        <p:spPr bwMode="auto">
          <a:xfrm>
            <a:off x="5889053" y="4183062"/>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264" name="Freeform 208"/>
          <p:cNvSpPr>
            <a:spLocks noEditPoints="1"/>
          </p:cNvSpPr>
          <p:nvPr/>
        </p:nvSpPr>
        <p:spPr bwMode="auto">
          <a:xfrm>
            <a:off x="5884290" y="417830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265" name="Oval 209"/>
          <p:cNvSpPr>
            <a:spLocks noChangeArrowheads="1"/>
          </p:cNvSpPr>
          <p:nvPr/>
        </p:nvSpPr>
        <p:spPr bwMode="auto">
          <a:xfrm>
            <a:off x="2772790" y="4395787"/>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67" name="Freeform 211"/>
          <p:cNvSpPr>
            <a:spLocks noEditPoints="1"/>
          </p:cNvSpPr>
          <p:nvPr/>
        </p:nvSpPr>
        <p:spPr bwMode="auto">
          <a:xfrm>
            <a:off x="2768027" y="439102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68" name="Oval 212"/>
          <p:cNvSpPr>
            <a:spLocks noChangeArrowheads="1"/>
          </p:cNvSpPr>
          <p:nvPr/>
        </p:nvSpPr>
        <p:spPr bwMode="auto">
          <a:xfrm>
            <a:off x="3552252" y="418306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69" name="Freeform 213"/>
          <p:cNvSpPr>
            <a:spLocks noEditPoints="1"/>
          </p:cNvSpPr>
          <p:nvPr/>
        </p:nvSpPr>
        <p:spPr bwMode="auto">
          <a:xfrm>
            <a:off x="3547490" y="4178300"/>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70" name="Oval 214"/>
          <p:cNvSpPr>
            <a:spLocks noChangeArrowheads="1"/>
          </p:cNvSpPr>
          <p:nvPr/>
        </p:nvSpPr>
        <p:spPr bwMode="auto">
          <a:xfrm>
            <a:off x="3985640" y="3932238"/>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71" name="Freeform 215"/>
          <p:cNvSpPr>
            <a:spLocks noEditPoints="1"/>
          </p:cNvSpPr>
          <p:nvPr/>
        </p:nvSpPr>
        <p:spPr bwMode="auto">
          <a:xfrm>
            <a:off x="3980877" y="392747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72" name="Oval 216"/>
          <p:cNvSpPr>
            <a:spLocks noChangeArrowheads="1"/>
          </p:cNvSpPr>
          <p:nvPr/>
        </p:nvSpPr>
        <p:spPr bwMode="auto">
          <a:xfrm>
            <a:off x="3958652" y="4535488"/>
            <a:ext cx="53975"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73" name="Freeform 217"/>
          <p:cNvSpPr>
            <a:spLocks noEditPoints="1"/>
          </p:cNvSpPr>
          <p:nvPr/>
        </p:nvSpPr>
        <p:spPr bwMode="auto">
          <a:xfrm>
            <a:off x="3953890" y="4530725"/>
            <a:ext cx="63500"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74" name="Oval 218"/>
          <p:cNvSpPr>
            <a:spLocks noChangeArrowheads="1"/>
          </p:cNvSpPr>
          <p:nvPr/>
        </p:nvSpPr>
        <p:spPr bwMode="auto">
          <a:xfrm>
            <a:off x="3764977" y="3709988"/>
            <a:ext cx="42863"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75" name="Freeform 219"/>
          <p:cNvSpPr>
            <a:spLocks noEditPoints="1"/>
          </p:cNvSpPr>
          <p:nvPr/>
        </p:nvSpPr>
        <p:spPr bwMode="auto">
          <a:xfrm>
            <a:off x="3760215" y="3705225"/>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76" name="Oval 220"/>
          <p:cNvSpPr>
            <a:spLocks noChangeArrowheads="1"/>
          </p:cNvSpPr>
          <p:nvPr/>
        </p:nvSpPr>
        <p:spPr bwMode="auto">
          <a:xfrm>
            <a:off x="3720527" y="374808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77" name="Freeform 221"/>
          <p:cNvSpPr>
            <a:spLocks noEditPoints="1"/>
          </p:cNvSpPr>
          <p:nvPr/>
        </p:nvSpPr>
        <p:spPr bwMode="auto">
          <a:xfrm>
            <a:off x="3715765" y="3743325"/>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78" name="Oval 222"/>
          <p:cNvSpPr>
            <a:spLocks noChangeArrowheads="1"/>
          </p:cNvSpPr>
          <p:nvPr/>
        </p:nvSpPr>
        <p:spPr bwMode="auto">
          <a:xfrm>
            <a:off x="4490465" y="432276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79" name="Freeform 223"/>
          <p:cNvSpPr>
            <a:spLocks noEditPoints="1"/>
          </p:cNvSpPr>
          <p:nvPr/>
        </p:nvSpPr>
        <p:spPr bwMode="auto">
          <a:xfrm>
            <a:off x="4485702" y="4318000"/>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80" name="Oval 224"/>
          <p:cNvSpPr>
            <a:spLocks noChangeArrowheads="1"/>
          </p:cNvSpPr>
          <p:nvPr/>
        </p:nvSpPr>
        <p:spPr bwMode="auto">
          <a:xfrm>
            <a:off x="3614165" y="4071938"/>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81" name="Freeform 225"/>
          <p:cNvSpPr>
            <a:spLocks noEditPoints="1"/>
          </p:cNvSpPr>
          <p:nvPr/>
        </p:nvSpPr>
        <p:spPr bwMode="auto">
          <a:xfrm>
            <a:off x="3609402" y="4067175"/>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82" name="Oval 226"/>
          <p:cNvSpPr>
            <a:spLocks noChangeArrowheads="1"/>
          </p:cNvSpPr>
          <p:nvPr/>
        </p:nvSpPr>
        <p:spPr bwMode="auto">
          <a:xfrm>
            <a:off x="3223640" y="396081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83" name="Freeform 227"/>
          <p:cNvSpPr>
            <a:spLocks noEditPoints="1"/>
          </p:cNvSpPr>
          <p:nvPr/>
        </p:nvSpPr>
        <p:spPr bwMode="auto">
          <a:xfrm>
            <a:off x="3220465" y="3956050"/>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84" name="Oval 228"/>
          <p:cNvSpPr>
            <a:spLocks noChangeArrowheads="1"/>
          </p:cNvSpPr>
          <p:nvPr/>
        </p:nvSpPr>
        <p:spPr bwMode="auto">
          <a:xfrm>
            <a:off x="2941065" y="4506913"/>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85" name="Freeform 229"/>
          <p:cNvSpPr>
            <a:spLocks noEditPoints="1"/>
          </p:cNvSpPr>
          <p:nvPr/>
        </p:nvSpPr>
        <p:spPr bwMode="auto">
          <a:xfrm>
            <a:off x="2936302" y="4503738"/>
            <a:ext cx="63500"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86" name="Oval 230"/>
          <p:cNvSpPr>
            <a:spLocks noChangeArrowheads="1"/>
          </p:cNvSpPr>
          <p:nvPr/>
        </p:nvSpPr>
        <p:spPr bwMode="auto">
          <a:xfrm>
            <a:off x="3941190" y="3506788"/>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87" name="Freeform 231"/>
          <p:cNvSpPr>
            <a:spLocks noEditPoints="1"/>
          </p:cNvSpPr>
          <p:nvPr/>
        </p:nvSpPr>
        <p:spPr bwMode="auto">
          <a:xfrm>
            <a:off x="3936427" y="3502025"/>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88" name="Oval 232"/>
          <p:cNvSpPr>
            <a:spLocks noChangeArrowheads="1"/>
          </p:cNvSpPr>
          <p:nvPr/>
        </p:nvSpPr>
        <p:spPr bwMode="auto">
          <a:xfrm>
            <a:off x="4525390" y="3060700"/>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89" name="Freeform 233"/>
          <p:cNvSpPr>
            <a:spLocks noEditPoints="1"/>
          </p:cNvSpPr>
          <p:nvPr/>
        </p:nvSpPr>
        <p:spPr bwMode="auto">
          <a:xfrm>
            <a:off x="4520627" y="3057525"/>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90" name="Oval 234"/>
          <p:cNvSpPr>
            <a:spLocks noChangeArrowheads="1"/>
          </p:cNvSpPr>
          <p:nvPr/>
        </p:nvSpPr>
        <p:spPr bwMode="auto">
          <a:xfrm>
            <a:off x="4206302" y="441483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91" name="Freeform 235"/>
          <p:cNvSpPr>
            <a:spLocks noEditPoints="1"/>
          </p:cNvSpPr>
          <p:nvPr/>
        </p:nvSpPr>
        <p:spPr bwMode="auto">
          <a:xfrm>
            <a:off x="4203127" y="4410075"/>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92" name="Oval 236"/>
          <p:cNvSpPr>
            <a:spLocks noChangeArrowheads="1"/>
          </p:cNvSpPr>
          <p:nvPr/>
        </p:nvSpPr>
        <p:spPr bwMode="auto">
          <a:xfrm>
            <a:off x="2764852" y="4387850"/>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93" name="Freeform 237"/>
          <p:cNvSpPr>
            <a:spLocks noEditPoints="1"/>
          </p:cNvSpPr>
          <p:nvPr/>
        </p:nvSpPr>
        <p:spPr bwMode="auto">
          <a:xfrm>
            <a:off x="2760090" y="4383088"/>
            <a:ext cx="61913"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94" name="Oval 238"/>
          <p:cNvSpPr>
            <a:spLocks noChangeArrowheads="1"/>
          </p:cNvSpPr>
          <p:nvPr/>
        </p:nvSpPr>
        <p:spPr bwMode="auto">
          <a:xfrm>
            <a:off x="4480940" y="3468688"/>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95" name="Freeform 239"/>
          <p:cNvSpPr>
            <a:spLocks noEditPoints="1"/>
          </p:cNvSpPr>
          <p:nvPr/>
        </p:nvSpPr>
        <p:spPr bwMode="auto">
          <a:xfrm>
            <a:off x="4476177" y="3463925"/>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96" name="Oval 240"/>
          <p:cNvSpPr>
            <a:spLocks noChangeArrowheads="1"/>
          </p:cNvSpPr>
          <p:nvPr/>
        </p:nvSpPr>
        <p:spPr bwMode="auto">
          <a:xfrm>
            <a:off x="2542602" y="3524250"/>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97" name="Freeform 241"/>
          <p:cNvSpPr>
            <a:spLocks noEditPoints="1"/>
          </p:cNvSpPr>
          <p:nvPr/>
        </p:nvSpPr>
        <p:spPr bwMode="auto">
          <a:xfrm>
            <a:off x="2537840" y="3521075"/>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298" name="Oval 242"/>
          <p:cNvSpPr>
            <a:spLocks noChangeArrowheads="1"/>
          </p:cNvSpPr>
          <p:nvPr/>
        </p:nvSpPr>
        <p:spPr bwMode="auto">
          <a:xfrm>
            <a:off x="4109465" y="2709863"/>
            <a:ext cx="52388"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299" name="Freeform 243"/>
          <p:cNvSpPr>
            <a:spLocks noEditPoints="1"/>
          </p:cNvSpPr>
          <p:nvPr/>
        </p:nvSpPr>
        <p:spPr bwMode="auto">
          <a:xfrm>
            <a:off x="4104702" y="2705100"/>
            <a:ext cx="63500"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00" name="Oval 244"/>
          <p:cNvSpPr>
            <a:spLocks noChangeArrowheads="1"/>
          </p:cNvSpPr>
          <p:nvPr/>
        </p:nvSpPr>
        <p:spPr bwMode="auto">
          <a:xfrm>
            <a:off x="4950840" y="3673475"/>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01" name="Freeform 245"/>
          <p:cNvSpPr>
            <a:spLocks noEditPoints="1"/>
          </p:cNvSpPr>
          <p:nvPr/>
        </p:nvSpPr>
        <p:spPr bwMode="auto">
          <a:xfrm>
            <a:off x="4946077" y="3668713"/>
            <a:ext cx="61913"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02" name="Oval 246"/>
          <p:cNvSpPr>
            <a:spLocks noChangeArrowheads="1"/>
          </p:cNvSpPr>
          <p:nvPr/>
        </p:nvSpPr>
        <p:spPr bwMode="auto">
          <a:xfrm>
            <a:off x="4295202" y="3348038"/>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03" name="Freeform 247"/>
          <p:cNvSpPr>
            <a:spLocks noEditPoints="1"/>
          </p:cNvSpPr>
          <p:nvPr/>
        </p:nvSpPr>
        <p:spPr bwMode="auto">
          <a:xfrm>
            <a:off x="4290440" y="3344863"/>
            <a:ext cx="63500"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04" name="Oval 248"/>
          <p:cNvSpPr>
            <a:spLocks noChangeArrowheads="1"/>
          </p:cNvSpPr>
          <p:nvPr/>
        </p:nvSpPr>
        <p:spPr bwMode="auto">
          <a:xfrm>
            <a:off x="7330502" y="3700463"/>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05" name="Freeform 249"/>
          <p:cNvSpPr>
            <a:spLocks noEditPoints="1"/>
          </p:cNvSpPr>
          <p:nvPr/>
        </p:nvSpPr>
        <p:spPr bwMode="auto">
          <a:xfrm>
            <a:off x="7327327" y="369570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06" name="Oval 250"/>
          <p:cNvSpPr>
            <a:spLocks noChangeArrowheads="1"/>
          </p:cNvSpPr>
          <p:nvPr/>
        </p:nvSpPr>
        <p:spPr bwMode="auto">
          <a:xfrm>
            <a:off x="2888677" y="4470400"/>
            <a:ext cx="42863"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07" name="Freeform 251"/>
          <p:cNvSpPr>
            <a:spLocks noEditPoints="1"/>
          </p:cNvSpPr>
          <p:nvPr/>
        </p:nvSpPr>
        <p:spPr bwMode="auto">
          <a:xfrm>
            <a:off x="2883915" y="4465638"/>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08" name="Oval 252"/>
          <p:cNvSpPr>
            <a:spLocks noChangeArrowheads="1"/>
          </p:cNvSpPr>
          <p:nvPr/>
        </p:nvSpPr>
        <p:spPr bwMode="auto">
          <a:xfrm>
            <a:off x="4277740" y="3924300"/>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09" name="Freeform 253"/>
          <p:cNvSpPr>
            <a:spLocks noEditPoints="1"/>
          </p:cNvSpPr>
          <p:nvPr/>
        </p:nvSpPr>
        <p:spPr bwMode="auto">
          <a:xfrm>
            <a:off x="4272977" y="3919538"/>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10" name="Oval 254"/>
          <p:cNvSpPr>
            <a:spLocks noChangeArrowheads="1"/>
          </p:cNvSpPr>
          <p:nvPr/>
        </p:nvSpPr>
        <p:spPr bwMode="auto">
          <a:xfrm>
            <a:off x="3285552" y="401637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11" name="Freeform 255"/>
          <p:cNvSpPr>
            <a:spLocks noEditPoints="1"/>
          </p:cNvSpPr>
          <p:nvPr/>
        </p:nvSpPr>
        <p:spPr bwMode="auto">
          <a:xfrm>
            <a:off x="3282377" y="401161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12" name="Oval 256"/>
          <p:cNvSpPr>
            <a:spLocks noChangeArrowheads="1"/>
          </p:cNvSpPr>
          <p:nvPr/>
        </p:nvSpPr>
        <p:spPr bwMode="auto">
          <a:xfrm>
            <a:off x="3807840" y="3811588"/>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13" name="Freeform 257"/>
          <p:cNvSpPr>
            <a:spLocks noEditPoints="1"/>
          </p:cNvSpPr>
          <p:nvPr/>
        </p:nvSpPr>
        <p:spPr bwMode="auto">
          <a:xfrm>
            <a:off x="3804665" y="3808413"/>
            <a:ext cx="52388"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14" name="Oval 258"/>
          <p:cNvSpPr>
            <a:spLocks noChangeArrowheads="1"/>
          </p:cNvSpPr>
          <p:nvPr/>
        </p:nvSpPr>
        <p:spPr bwMode="auto">
          <a:xfrm>
            <a:off x="2869627" y="3997325"/>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15" name="Freeform 259"/>
          <p:cNvSpPr>
            <a:spLocks noEditPoints="1"/>
          </p:cNvSpPr>
          <p:nvPr/>
        </p:nvSpPr>
        <p:spPr bwMode="auto">
          <a:xfrm>
            <a:off x="2866452" y="3992563"/>
            <a:ext cx="52388"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16" name="Oval 260"/>
          <p:cNvSpPr>
            <a:spLocks noChangeArrowheads="1"/>
          </p:cNvSpPr>
          <p:nvPr/>
        </p:nvSpPr>
        <p:spPr bwMode="auto">
          <a:xfrm>
            <a:off x="3118865" y="4460875"/>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17" name="Freeform 261"/>
          <p:cNvSpPr>
            <a:spLocks noEditPoints="1"/>
          </p:cNvSpPr>
          <p:nvPr/>
        </p:nvSpPr>
        <p:spPr bwMode="auto">
          <a:xfrm>
            <a:off x="3114102" y="4456113"/>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18" name="Oval 262"/>
          <p:cNvSpPr>
            <a:spLocks noChangeArrowheads="1"/>
          </p:cNvSpPr>
          <p:nvPr/>
        </p:nvSpPr>
        <p:spPr bwMode="auto">
          <a:xfrm>
            <a:off x="3542727" y="44799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19" name="Freeform 263"/>
          <p:cNvSpPr>
            <a:spLocks noEditPoints="1"/>
          </p:cNvSpPr>
          <p:nvPr/>
        </p:nvSpPr>
        <p:spPr bwMode="auto">
          <a:xfrm>
            <a:off x="3537965" y="447516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20" name="Oval 264"/>
          <p:cNvSpPr>
            <a:spLocks noChangeArrowheads="1"/>
          </p:cNvSpPr>
          <p:nvPr/>
        </p:nvSpPr>
        <p:spPr bwMode="auto">
          <a:xfrm>
            <a:off x="2995040" y="4600575"/>
            <a:ext cx="42863"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21" name="Freeform 265"/>
          <p:cNvSpPr>
            <a:spLocks noEditPoints="1"/>
          </p:cNvSpPr>
          <p:nvPr/>
        </p:nvSpPr>
        <p:spPr bwMode="auto">
          <a:xfrm>
            <a:off x="2990277" y="459581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22" name="Oval 266"/>
          <p:cNvSpPr>
            <a:spLocks noChangeArrowheads="1"/>
          </p:cNvSpPr>
          <p:nvPr/>
        </p:nvSpPr>
        <p:spPr bwMode="auto">
          <a:xfrm>
            <a:off x="2852165" y="441483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23" name="Freeform 267"/>
          <p:cNvSpPr>
            <a:spLocks noEditPoints="1"/>
          </p:cNvSpPr>
          <p:nvPr/>
        </p:nvSpPr>
        <p:spPr bwMode="auto">
          <a:xfrm>
            <a:off x="2848990" y="4410075"/>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24" name="Oval 268"/>
          <p:cNvSpPr>
            <a:spLocks noChangeArrowheads="1"/>
          </p:cNvSpPr>
          <p:nvPr/>
        </p:nvSpPr>
        <p:spPr bwMode="auto">
          <a:xfrm>
            <a:off x="4030090" y="4202113"/>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25" name="Freeform 269"/>
          <p:cNvSpPr>
            <a:spLocks noEditPoints="1"/>
          </p:cNvSpPr>
          <p:nvPr/>
        </p:nvSpPr>
        <p:spPr bwMode="auto">
          <a:xfrm>
            <a:off x="4025327" y="4197350"/>
            <a:ext cx="61913"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26" name="Oval 270"/>
          <p:cNvSpPr>
            <a:spLocks noChangeArrowheads="1"/>
          </p:cNvSpPr>
          <p:nvPr/>
        </p:nvSpPr>
        <p:spPr bwMode="auto">
          <a:xfrm>
            <a:off x="3312540" y="460057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27" name="Freeform 271"/>
          <p:cNvSpPr>
            <a:spLocks noEditPoints="1"/>
          </p:cNvSpPr>
          <p:nvPr/>
        </p:nvSpPr>
        <p:spPr bwMode="auto">
          <a:xfrm>
            <a:off x="3307777" y="459581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28" name="Oval 272"/>
          <p:cNvSpPr>
            <a:spLocks noChangeArrowheads="1"/>
          </p:cNvSpPr>
          <p:nvPr/>
        </p:nvSpPr>
        <p:spPr bwMode="auto">
          <a:xfrm>
            <a:off x="4666677" y="3636963"/>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29" name="Freeform 273"/>
          <p:cNvSpPr>
            <a:spLocks noEditPoints="1"/>
          </p:cNvSpPr>
          <p:nvPr/>
        </p:nvSpPr>
        <p:spPr bwMode="auto">
          <a:xfrm>
            <a:off x="4661915" y="3632200"/>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30" name="Oval 274"/>
          <p:cNvSpPr>
            <a:spLocks noChangeArrowheads="1"/>
          </p:cNvSpPr>
          <p:nvPr/>
        </p:nvSpPr>
        <p:spPr bwMode="auto">
          <a:xfrm>
            <a:off x="3852290" y="4183063"/>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31" name="Freeform 275"/>
          <p:cNvSpPr>
            <a:spLocks noEditPoints="1"/>
          </p:cNvSpPr>
          <p:nvPr/>
        </p:nvSpPr>
        <p:spPr bwMode="auto">
          <a:xfrm>
            <a:off x="3849115" y="4178300"/>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32" name="Oval 276"/>
          <p:cNvSpPr>
            <a:spLocks noChangeArrowheads="1"/>
          </p:cNvSpPr>
          <p:nvPr/>
        </p:nvSpPr>
        <p:spPr bwMode="auto">
          <a:xfrm>
            <a:off x="3356990" y="4117975"/>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33" name="Freeform 277"/>
          <p:cNvSpPr>
            <a:spLocks noEditPoints="1"/>
          </p:cNvSpPr>
          <p:nvPr/>
        </p:nvSpPr>
        <p:spPr bwMode="auto">
          <a:xfrm>
            <a:off x="3352227" y="4113213"/>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34" name="Oval 278"/>
          <p:cNvSpPr>
            <a:spLocks noChangeArrowheads="1"/>
          </p:cNvSpPr>
          <p:nvPr/>
        </p:nvSpPr>
        <p:spPr bwMode="auto">
          <a:xfrm>
            <a:off x="4260277" y="3924300"/>
            <a:ext cx="52388"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35" name="Freeform 279"/>
          <p:cNvSpPr>
            <a:spLocks noEditPoints="1"/>
          </p:cNvSpPr>
          <p:nvPr/>
        </p:nvSpPr>
        <p:spPr bwMode="auto">
          <a:xfrm>
            <a:off x="4255515" y="3919538"/>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36" name="Oval 280"/>
          <p:cNvSpPr>
            <a:spLocks noChangeArrowheads="1"/>
          </p:cNvSpPr>
          <p:nvPr/>
        </p:nvSpPr>
        <p:spPr bwMode="auto">
          <a:xfrm>
            <a:off x="3029965" y="4238625"/>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37" name="Freeform 281"/>
          <p:cNvSpPr>
            <a:spLocks noEditPoints="1"/>
          </p:cNvSpPr>
          <p:nvPr/>
        </p:nvSpPr>
        <p:spPr bwMode="auto">
          <a:xfrm>
            <a:off x="3025202" y="4233863"/>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38" name="Oval 282"/>
          <p:cNvSpPr>
            <a:spLocks noChangeArrowheads="1"/>
          </p:cNvSpPr>
          <p:nvPr/>
        </p:nvSpPr>
        <p:spPr bwMode="auto">
          <a:xfrm>
            <a:off x="4560315" y="4071938"/>
            <a:ext cx="53975"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39" name="Freeform 283"/>
          <p:cNvSpPr>
            <a:spLocks noEditPoints="1"/>
          </p:cNvSpPr>
          <p:nvPr/>
        </p:nvSpPr>
        <p:spPr bwMode="auto">
          <a:xfrm>
            <a:off x="4557140" y="4067175"/>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40" name="Oval 284"/>
          <p:cNvSpPr>
            <a:spLocks noChangeArrowheads="1"/>
          </p:cNvSpPr>
          <p:nvPr/>
        </p:nvSpPr>
        <p:spPr bwMode="auto">
          <a:xfrm>
            <a:off x="3869752" y="41370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41" name="Freeform 285"/>
          <p:cNvSpPr>
            <a:spLocks noEditPoints="1"/>
          </p:cNvSpPr>
          <p:nvPr/>
        </p:nvSpPr>
        <p:spPr bwMode="auto">
          <a:xfrm>
            <a:off x="3866577" y="4132263"/>
            <a:ext cx="52388"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42" name="Oval 286"/>
          <p:cNvSpPr>
            <a:spLocks noChangeArrowheads="1"/>
          </p:cNvSpPr>
          <p:nvPr/>
        </p:nvSpPr>
        <p:spPr bwMode="auto">
          <a:xfrm>
            <a:off x="4755577" y="2681288"/>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43" name="Freeform 287"/>
          <p:cNvSpPr>
            <a:spLocks noEditPoints="1"/>
          </p:cNvSpPr>
          <p:nvPr/>
        </p:nvSpPr>
        <p:spPr bwMode="auto">
          <a:xfrm>
            <a:off x="4750815" y="2676525"/>
            <a:ext cx="63500"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44" name="Oval 288"/>
          <p:cNvSpPr>
            <a:spLocks noChangeArrowheads="1"/>
          </p:cNvSpPr>
          <p:nvPr/>
        </p:nvSpPr>
        <p:spPr bwMode="auto">
          <a:xfrm>
            <a:off x="3268090" y="291306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45" name="Freeform 289"/>
          <p:cNvSpPr>
            <a:spLocks noEditPoints="1"/>
          </p:cNvSpPr>
          <p:nvPr/>
        </p:nvSpPr>
        <p:spPr bwMode="auto">
          <a:xfrm>
            <a:off x="3264915" y="2908300"/>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46" name="Oval 290"/>
          <p:cNvSpPr>
            <a:spLocks noChangeArrowheads="1"/>
          </p:cNvSpPr>
          <p:nvPr/>
        </p:nvSpPr>
        <p:spPr bwMode="auto">
          <a:xfrm>
            <a:off x="2975990" y="45815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47" name="Freeform 291"/>
          <p:cNvSpPr>
            <a:spLocks noEditPoints="1"/>
          </p:cNvSpPr>
          <p:nvPr/>
        </p:nvSpPr>
        <p:spPr bwMode="auto">
          <a:xfrm>
            <a:off x="2972815" y="4576763"/>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48" name="Oval 292"/>
          <p:cNvSpPr>
            <a:spLocks noChangeArrowheads="1"/>
          </p:cNvSpPr>
          <p:nvPr/>
        </p:nvSpPr>
        <p:spPr bwMode="auto">
          <a:xfrm>
            <a:off x="3703065" y="4117975"/>
            <a:ext cx="42863"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49" name="Freeform 293"/>
          <p:cNvSpPr>
            <a:spLocks noEditPoints="1"/>
          </p:cNvSpPr>
          <p:nvPr/>
        </p:nvSpPr>
        <p:spPr bwMode="auto">
          <a:xfrm>
            <a:off x="3698302" y="4113213"/>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52" name="Oval 296"/>
          <p:cNvSpPr>
            <a:spLocks noChangeArrowheads="1"/>
          </p:cNvSpPr>
          <p:nvPr/>
        </p:nvSpPr>
        <p:spPr bwMode="auto">
          <a:xfrm>
            <a:off x="2472752" y="4656138"/>
            <a:ext cx="52388"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53" name="Freeform 297"/>
          <p:cNvSpPr>
            <a:spLocks noEditPoints="1"/>
          </p:cNvSpPr>
          <p:nvPr/>
        </p:nvSpPr>
        <p:spPr bwMode="auto">
          <a:xfrm>
            <a:off x="2467990" y="4651375"/>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54" name="Oval 298"/>
          <p:cNvSpPr>
            <a:spLocks noChangeArrowheads="1"/>
          </p:cNvSpPr>
          <p:nvPr/>
        </p:nvSpPr>
        <p:spPr bwMode="auto">
          <a:xfrm>
            <a:off x="3869752" y="4711700"/>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55" name="Freeform 299"/>
          <p:cNvSpPr>
            <a:spLocks noEditPoints="1"/>
          </p:cNvSpPr>
          <p:nvPr/>
        </p:nvSpPr>
        <p:spPr bwMode="auto">
          <a:xfrm>
            <a:off x="3866577" y="4706938"/>
            <a:ext cx="52388"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56" name="Oval 300"/>
          <p:cNvSpPr>
            <a:spLocks noChangeArrowheads="1"/>
          </p:cNvSpPr>
          <p:nvPr/>
        </p:nvSpPr>
        <p:spPr bwMode="auto">
          <a:xfrm>
            <a:off x="3312540" y="3533775"/>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57" name="Freeform 301"/>
          <p:cNvSpPr>
            <a:spLocks noEditPoints="1"/>
          </p:cNvSpPr>
          <p:nvPr/>
        </p:nvSpPr>
        <p:spPr bwMode="auto">
          <a:xfrm>
            <a:off x="3307777" y="3529013"/>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58" name="Oval 302"/>
          <p:cNvSpPr>
            <a:spLocks noChangeArrowheads="1"/>
          </p:cNvSpPr>
          <p:nvPr/>
        </p:nvSpPr>
        <p:spPr bwMode="auto">
          <a:xfrm>
            <a:off x="5817615" y="36544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59" name="Freeform 303"/>
          <p:cNvSpPr>
            <a:spLocks noEditPoints="1"/>
          </p:cNvSpPr>
          <p:nvPr/>
        </p:nvSpPr>
        <p:spPr bwMode="auto">
          <a:xfrm>
            <a:off x="5812852" y="3649663"/>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60" name="Oval 304"/>
          <p:cNvSpPr>
            <a:spLocks noChangeArrowheads="1"/>
          </p:cNvSpPr>
          <p:nvPr/>
        </p:nvSpPr>
        <p:spPr bwMode="auto">
          <a:xfrm>
            <a:off x="2896615" y="4062413"/>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61" name="Freeform 305"/>
          <p:cNvSpPr>
            <a:spLocks noEditPoints="1"/>
          </p:cNvSpPr>
          <p:nvPr/>
        </p:nvSpPr>
        <p:spPr bwMode="auto">
          <a:xfrm>
            <a:off x="2891852" y="405765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62" name="Oval 306"/>
          <p:cNvSpPr>
            <a:spLocks noChangeArrowheads="1"/>
          </p:cNvSpPr>
          <p:nvPr/>
        </p:nvSpPr>
        <p:spPr bwMode="auto">
          <a:xfrm>
            <a:off x="5074665" y="3775075"/>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63" name="Freeform 307"/>
          <p:cNvSpPr>
            <a:spLocks noEditPoints="1"/>
          </p:cNvSpPr>
          <p:nvPr/>
        </p:nvSpPr>
        <p:spPr bwMode="auto">
          <a:xfrm>
            <a:off x="5069902" y="3770313"/>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64" name="Oval 308"/>
          <p:cNvSpPr>
            <a:spLocks noChangeArrowheads="1"/>
          </p:cNvSpPr>
          <p:nvPr/>
        </p:nvSpPr>
        <p:spPr bwMode="auto">
          <a:xfrm>
            <a:off x="4092002" y="37941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65" name="Freeform 309"/>
          <p:cNvSpPr>
            <a:spLocks noEditPoints="1"/>
          </p:cNvSpPr>
          <p:nvPr/>
        </p:nvSpPr>
        <p:spPr bwMode="auto">
          <a:xfrm>
            <a:off x="4087240" y="378936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66" name="Oval 310"/>
          <p:cNvSpPr>
            <a:spLocks noChangeArrowheads="1"/>
          </p:cNvSpPr>
          <p:nvPr/>
        </p:nvSpPr>
        <p:spPr bwMode="auto">
          <a:xfrm>
            <a:off x="3250627" y="372903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67" name="Freeform 311"/>
          <p:cNvSpPr>
            <a:spLocks noEditPoints="1"/>
          </p:cNvSpPr>
          <p:nvPr/>
        </p:nvSpPr>
        <p:spPr bwMode="auto">
          <a:xfrm>
            <a:off x="3245865" y="3724275"/>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68" name="Oval 312"/>
          <p:cNvSpPr>
            <a:spLocks noChangeArrowheads="1"/>
          </p:cNvSpPr>
          <p:nvPr/>
        </p:nvSpPr>
        <p:spPr bwMode="auto">
          <a:xfrm>
            <a:off x="4357115" y="3340100"/>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69" name="Freeform 313"/>
          <p:cNvSpPr>
            <a:spLocks noEditPoints="1"/>
          </p:cNvSpPr>
          <p:nvPr/>
        </p:nvSpPr>
        <p:spPr bwMode="auto">
          <a:xfrm>
            <a:off x="4352352" y="3335338"/>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70" name="Oval 314"/>
          <p:cNvSpPr>
            <a:spLocks noChangeArrowheads="1"/>
          </p:cNvSpPr>
          <p:nvPr/>
        </p:nvSpPr>
        <p:spPr bwMode="auto">
          <a:xfrm>
            <a:off x="3799902" y="383063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71" name="Freeform 315"/>
          <p:cNvSpPr>
            <a:spLocks noEditPoints="1"/>
          </p:cNvSpPr>
          <p:nvPr/>
        </p:nvSpPr>
        <p:spPr bwMode="auto">
          <a:xfrm>
            <a:off x="3795140" y="382587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72" name="Oval 316"/>
          <p:cNvSpPr>
            <a:spLocks noChangeArrowheads="1"/>
          </p:cNvSpPr>
          <p:nvPr/>
        </p:nvSpPr>
        <p:spPr bwMode="auto">
          <a:xfrm>
            <a:off x="4366640" y="4284663"/>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73" name="Freeform 317"/>
          <p:cNvSpPr>
            <a:spLocks noEditPoints="1"/>
          </p:cNvSpPr>
          <p:nvPr/>
        </p:nvSpPr>
        <p:spPr bwMode="auto">
          <a:xfrm>
            <a:off x="4361877" y="427990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74" name="Oval 318"/>
          <p:cNvSpPr>
            <a:spLocks noChangeArrowheads="1"/>
          </p:cNvSpPr>
          <p:nvPr/>
        </p:nvSpPr>
        <p:spPr bwMode="auto">
          <a:xfrm>
            <a:off x="3349052" y="4303713"/>
            <a:ext cx="42863"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75" name="Freeform 319"/>
          <p:cNvSpPr>
            <a:spLocks noEditPoints="1"/>
          </p:cNvSpPr>
          <p:nvPr/>
        </p:nvSpPr>
        <p:spPr bwMode="auto">
          <a:xfrm>
            <a:off x="3344290" y="4298950"/>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76" name="Oval 320"/>
          <p:cNvSpPr>
            <a:spLocks noChangeArrowheads="1"/>
          </p:cNvSpPr>
          <p:nvPr/>
        </p:nvSpPr>
        <p:spPr bwMode="auto">
          <a:xfrm>
            <a:off x="3577652" y="4378325"/>
            <a:ext cx="53975"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77" name="Freeform 321"/>
          <p:cNvSpPr>
            <a:spLocks noEditPoints="1"/>
          </p:cNvSpPr>
          <p:nvPr/>
        </p:nvSpPr>
        <p:spPr bwMode="auto">
          <a:xfrm>
            <a:off x="3574477" y="4373563"/>
            <a:ext cx="61913"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78" name="Oval 322"/>
          <p:cNvSpPr>
            <a:spLocks noChangeArrowheads="1"/>
          </p:cNvSpPr>
          <p:nvPr/>
        </p:nvSpPr>
        <p:spPr bwMode="auto">
          <a:xfrm>
            <a:off x="6384352" y="322897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79" name="Freeform 323"/>
          <p:cNvSpPr>
            <a:spLocks noEditPoints="1"/>
          </p:cNvSpPr>
          <p:nvPr/>
        </p:nvSpPr>
        <p:spPr bwMode="auto">
          <a:xfrm>
            <a:off x="6379590" y="322421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80" name="Oval 324"/>
          <p:cNvSpPr>
            <a:spLocks noChangeArrowheads="1"/>
          </p:cNvSpPr>
          <p:nvPr/>
        </p:nvSpPr>
        <p:spPr bwMode="auto">
          <a:xfrm>
            <a:off x="4295202" y="3543300"/>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81" name="Freeform 325"/>
          <p:cNvSpPr>
            <a:spLocks noEditPoints="1"/>
          </p:cNvSpPr>
          <p:nvPr/>
        </p:nvSpPr>
        <p:spPr bwMode="auto">
          <a:xfrm>
            <a:off x="4290440" y="3538538"/>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82" name="Oval 326"/>
          <p:cNvSpPr>
            <a:spLocks noChangeArrowheads="1"/>
          </p:cNvSpPr>
          <p:nvPr/>
        </p:nvSpPr>
        <p:spPr bwMode="auto">
          <a:xfrm>
            <a:off x="2569590" y="4470400"/>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83" name="Freeform 327"/>
          <p:cNvSpPr>
            <a:spLocks noEditPoints="1"/>
          </p:cNvSpPr>
          <p:nvPr/>
        </p:nvSpPr>
        <p:spPr bwMode="auto">
          <a:xfrm>
            <a:off x="2564827" y="4465638"/>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84" name="Oval 328"/>
          <p:cNvSpPr>
            <a:spLocks noChangeArrowheads="1"/>
          </p:cNvSpPr>
          <p:nvPr/>
        </p:nvSpPr>
        <p:spPr bwMode="auto">
          <a:xfrm>
            <a:off x="2683890" y="4962525"/>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85" name="Freeform 329"/>
          <p:cNvSpPr>
            <a:spLocks noEditPoints="1"/>
          </p:cNvSpPr>
          <p:nvPr/>
        </p:nvSpPr>
        <p:spPr bwMode="auto">
          <a:xfrm>
            <a:off x="2680715" y="4957763"/>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86" name="Oval 330"/>
          <p:cNvSpPr>
            <a:spLocks noChangeArrowheads="1"/>
          </p:cNvSpPr>
          <p:nvPr/>
        </p:nvSpPr>
        <p:spPr bwMode="auto">
          <a:xfrm>
            <a:off x="3985640" y="3644900"/>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87" name="Freeform 331"/>
          <p:cNvSpPr>
            <a:spLocks noEditPoints="1"/>
          </p:cNvSpPr>
          <p:nvPr/>
        </p:nvSpPr>
        <p:spPr bwMode="auto">
          <a:xfrm>
            <a:off x="3980877" y="3640138"/>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88" name="Oval 332"/>
          <p:cNvSpPr>
            <a:spLocks noChangeArrowheads="1"/>
          </p:cNvSpPr>
          <p:nvPr/>
        </p:nvSpPr>
        <p:spPr bwMode="auto">
          <a:xfrm>
            <a:off x="2153665" y="4692650"/>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89" name="Freeform 333"/>
          <p:cNvSpPr>
            <a:spLocks noEditPoints="1"/>
          </p:cNvSpPr>
          <p:nvPr/>
        </p:nvSpPr>
        <p:spPr bwMode="auto">
          <a:xfrm>
            <a:off x="2148902" y="4687888"/>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90" name="Oval 334"/>
          <p:cNvSpPr>
            <a:spLocks noChangeArrowheads="1"/>
          </p:cNvSpPr>
          <p:nvPr/>
        </p:nvSpPr>
        <p:spPr bwMode="auto">
          <a:xfrm>
            <a:off x="4047552" y="3719513"/>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91" name="Freeform 335"/>
          <p:cNvSpPr>
            <a:spLocks noEditPoints="1"/>
          </p:cNvSpPr>
          <p:nvPr/>
        </p:nvSpPr>
        <p:spPr bwMode="auto">
          <a:xfrm>
            <a:off x="4042790" y="371475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92" name="Oval 336"/>
          <p:cNvSpPr>
            <a:spLocks noChangeArrowheads="1"/>
          </p:cNvSpPr>
          <p:nvPr/>
        </p:nvSpPr>
        <p:spPr bwMode="auto">
          <a:xfrm>
            <a:off x="4384102" y="3460750"/>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93" name="Freeform 337"/>
          <p:cNvSpPr>
            <a:spLocks noEditPoints="1"/>
          </p:cNvSpPr>
          <p:nvPr/>
        </p:nvSpPr>
        <p:spPr bwMode="auto">
          <a:xfrm>
            <a:off x="4379340" y="3455988"/>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94" name="Oval 338"/>
          <p:cNvSpPr>
            <a:spLocks noChangeArrowheads="1"/>
          </p:cNvSpPr>
          <p:nvPr/>
        </p:nvSpPr>
        <p:spPr bwMode="auto">
          <a:xfrm>
            <a:off x="5188965" y="317341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95" name="Freeform 339"/>
          <p:cNvSpPr>
            <a:spLocks noEditPoints="1"/>
          </p:cNvSpPr>
          <p:nvPr/>
        </p:nvSpPr>
        <p:spPr bwMode="auto">
          <a:xfrm>
            <a:off x="5184202" y="3168650"/>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96" name="Oval 340"/>
          <p:cNvSpPr>
            <a:spLocks noChangeArrowheads="1"/>
          </p:cNvSpPr>
          <p:nvPr/>
        </p:nvSpPr>
        <p:spPr bwMode="auto">
          <a:xfrm>
            <a:off x="3330002" y="418306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97" name="Freeform 341"/>
          <p:cNvSpPr>
            <a:spLocks noEditPoints="1"/>
          </p:cNvSpPr>
          <p:nvPr/>
        </p:nvSpPr>
        <p:spPr bwMode="auto">
          <a:xfrm>
            <a:off x="3326827" y="4178300"/>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398" name="Oval 342"/>
          <p:cNvSpPr>
            <a:spLocks noChangeArrowheads="1"/>
          </p:cNvSpPr>
          <p:nvPr/>
        </p:nvSpPr>
        <p:spPr bwMode="auto">
          <a:xfrm>
            <a:off x="2826765" y="4470400"/>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399" name="Freeform 343"/>
          <p:cNvSpPr>
            <a:spLocks noEditPoints="1"/>
          </p:cNvSpPr>
          <p:nvPr/>
        </p:nvSpPr>
        <p:spPr bwMode="auto">
          <a:xfrm>
            <a:off x="2822002" y="4465638"/>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00" name="Oval 344"/>
          <p:cNvSpPr>
            <a:spLocks noChangeArrowheads="1"/>
          </p:cNvSpPr>
          <p:nvPr/>
        </p:nvSpPr>
        <p:spPr bwMode="auto">
          <a:xfrm>
            <a:off x="3552252" y="4192588"/>
            <a:ext cx="52388"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01" name="Freeform 345"/>
          <p:cNvSpPr>
            <a:spLocks noEditPoints="1"/>
          </p:cNvSpPr>
          <p:nvPr/>
        </p:nvSpPr>
        <p:spPr bwMode="auto">
          <a:xfrm>
            <a:off x="3547490" y="4187825"/>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02" name="Oval 346"/>
          <p:cNvSpPr>
            <a:spLocks noChangeArrowheads="1"/>
          </p:cNvSpPr>
          <p:nvPr/>
        </p:nvSpPr>
        <p:spPr bwMode="auto">
          <a:xfrm>
            <a:off x="3968177" y="4043363"/>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03" name="Freeform 347"/>
          <p:cNvSpPr>
            <a:spLocks noEditPoints="1"/>
          </p:cNvSpPr>
          <p:nvPr/>
        </p:nvSpPr>
        <p:spPr bwMode="auto">
          <a:xfrm>
            <a:off x="3963415" y="4040188"/>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04" name="Oval 348"/>
          <p:cNvSpPr>
            <a:spLocks noChangeArrowheads="1"/>
          </p:cNvSpPr>
          <p:nvPr/>
        </p:nvSpPr>
        <p:spPr bwMode="auto">
          <a:xfrm>
            <a:off x="3596702" y="4564063"/>
            <a:ext cx="52388"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05" name="Freeform 349"/>
          <p:cNvSpPr>
            <a:spLocks noEditPoints="1"/>
          </p:cNvSpPr>
          <p:nvPr/>
        </p:nvSpPr>
        <p:spPr bwMode="auto">
          <a:xfrm>
            <a:off x="3591940" y="4559300"/>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06" name="Oval 350"/>
          <p:cNvSpPr>
            <a:spLocks noChangeArrowheads="1"/>
          </p:cNvSpPr>
          <p:nvPr/>
        </p:nvSpPr>
        <p:spPr bwMode="auto">
          <a:xfrm>
            <a:off x="3614165" y="4211638"/>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07" name="Freeform 351"/>
          <p:cNvSpPr>
            <a:spLocks noEditPoints="1"/>
          </p:cNvSpPr>
          <p:nvPr/>
        </p:nvSpPr>
        <p:spPr bwMode="auto">
          <a:xfrm>
            <a:off x="3609402" y="4206875"/>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08" name="Oval 352"/>
          <p:cNvSpPr>
            <a:spLocks noChangeArrowheads="1"/>
          </p:cNvSpPr>
          <p:nvPr/>
        </p:nvSpPr>
        <p:spPr bwMode="auto">
          <a:xfrm>
            <a:off x="4242815" y="3840163"/>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09" name="Freeform 353"/>
          <p:cNvSpPr>
            <a:spLocks noEditPoints="1"/>
          </p:cNvSpPr>
          <p:nvPr/>
        </p:nvSpPr>
        <p:spPr bwMode="auto">
          <a:xfrm>
            <a:off x="4238052" y="3835400"/>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10" name="Oval 354"/>
          <p:cNvSpPr>
            <a:spLocks noChangeArrowheads="1"/>
          </p:cNvSpPr>
          <p:nvPr/>
        </p:nvSpPr>
        <p:spPr bwMode="auto">
          <a:xfrm>
            <a:off x="4436490" y="3579813"/>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11" name="Freeform 355"/>
          <p:cNvSpPr>
            <a:spLocks noEditPoints="1"/>
          </p:cNvSpPr>
          <p:nvPr/>
        </p:nvSpPr>
        <p:spPr bwMode="auto">
          <a:xfrm>
            <a:off x="4433315" y="3576638"/>
            <a:ext cx="52388"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12" name="Oval 356"/>
          <p:cNvSpPr>
            <a:spLocks noChangeArrowheads="1"/>
          </p:cNvSpPr>
          <p:nvPr/>
        </p:nvSpPr>
        <p:spPr bwMode="auto">
          <a:xfrm>
            <a:off x="4649215" y="3849688"/>
            <a:ext cx="53975"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13" name="Freeform 357"/>
          <p:cNvSpPr>
            <a:spLocks noEditPoints="1"/>
          </p:cNvSpPr>
          <p:nvPr/>
        </p:nvSpPr>
        <p:spPr bwMode="auto">
          <a:xfrm>
            <a:off x="4644452" y="3844925"/>
            <a:ext cx="63500"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14" name="Oval 358"/>
          <p:cNvSpPr>
            <a:spLocks noChangeArrowheads="1"/>
          </p:cNvSpPr>
          <p:nvPr/>
        </p:nvSpPr>
        <p:spPr bwMode="auto">
          <a:xfrm>
            <a:off x="3604640" y="308927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15" name="Freeform 359"/>
          <p:cNvSpPr>
            <a:spLocks noEditPoints="1"/>
          </p:cNvSpPr>
          <p:nvPr/>
        </p:nvSpPr>
        <p:spPr bwMode="auto">
          <a:xfrm>
            <a:off x="3599877" y="308451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16" name="Oval 360"/>
          <p:cNvSpPr>
            <a:spLocks noChangeArrowheads="1"/>
          </p:cNvSpPr>
          <p:nvPr/>
        </p:nvSpPr>
        <p:spPr bwMode="auto">
          <a:xfrm>
            <a:off x="3684015" y="4294188"/>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17" name="Freeform 361"/>
          <p:cNvSpPr>
            <a:spLocks noEditPoints="1"/>
          </p:cNvSpPr>
          <p:nvPr/>
        </p:nvSpPr>
        <p:spPr bwMode="auto">
          <a:xfrm>
            <a:off x="3680840" y="4289425"/>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18" name="Oval 362"/>
          <p:cNvSpPr>
            <a:spLocks noChangeArrowheads="1"/>
          </p:cNvSpPr>
          <p:nvPr/>
        </p:nvSpPr>
        <p:spPr bwMode="auto">
          <a:xfrm>
            <a:off x="2745802" y="4786313"/>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19" name="Freeform 363"/>
          <p:cNvSpPr>
            <a:spLocks noEditPoints="1"/>
          </p:cNvSpPr>
          <p:nvPr/>
        </p:nvSpPr>
        <p:spPr bwMode="auto">
          <a:xfrm>
            <a:off x="2742627" y="4781550"/>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20" name="Oval 364"/>
          <p:cNvSpPr>
            <a:spLocks noChangeArrowheads="1"/>
          </p:cNvSpPr>
          <p:nvPr/>
        </p:nvSpPr>
        <p:spPr bwMode="auto">
          <a:xfrm>
            <a:off x="3074415" y="3709988"/>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21" name="Freeform 365"/>
          <p:cNvSpPr>
            <a:spLocks noEditPoints="1"/>
          </p:cNvSpPr>
          <p:nvPr/>
        </p:nvSpPr>
        <p:spPr bwMode="auto">
          <a:xfrm>
            <a:off x="3069652" y="3705225"/>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22" name="Oval 366"/>
          <p:cNvSpPr>
            <a:spLocks noChangeArrowheads="1"/>
          </p:cNvSpPr>
          <p:nvPr/>
        </p:nvSpPr>
        <p:spPr bwMode="auto">
          <a:xfrm>
            <a:off x="4188840" y="372903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23" name="Freeform 367"/>
          <p:cNvSpPr>
            <a:spLocks noEditPoints="1"/>
          </p:cNvSpPr>
          <p:nvPr/>
        </p:nvSpPr>
        <p:spPr bwMode="auto">
          <a:xfrm>
            <a:off x="4184077" y="3724275"/>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24" name="Oval 368"/>
          <p:cNvSpPr>
            <a:spLocks noChangeArrowheads="1"/>
          </p:cNvSpPr>
          <p:nvPr/>
        </p:nvSpPr>
        <p:spPr bwMode="auto">
          <a:xfrm>
            <a:off x="4596827" y="425767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25" name="Freeform 369"/>
          <p:cNvSpPr>
            <a:spLocks noEditPoints="1"/>
          </p:cNvSpPr>
          <p:nvPr/>
        </p:nvSpPr>
        <p:spPr bwMode="auto">
          <a:xfrm>
            <a:off x="4592065" y="425291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26" name="Oval 370"/>
          <p:cNvSpPr>
            <a:spLocks noChangeArrowheads="1"/>
          </p:cNvSpPr>
          <p:nvPr/>
        </p:nvSpPr>
        <p:spPr bwMode="auto">
          <a:xfrm>
            <a:off x="4950840" y="3460750"/>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27" name="Freeform 371"/>
          <p:cNvSpPr>
            <a:spLocks noEditPoints="1"/>
          </p:cNvSpPr>
          <p:nvPr/>
        </p:nvSpPr>
        <p:spPr bwMode="auto">
          <a:xfrm>
            <a:off x="4946077" y="3455988"/>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28" name="Oval 372"/>
          <p:cNvSpPr>
            <a:spLocks noChangeArrowheads="1"/>
          </p:cNvSpPr>
          <p:nvPr/>
        </p:nvSpPr>
        <p:spPr bwMode="auto">
          <a:xfrm>
            <a:off x="4153915" y="3589338"/>
            <a:ext cx="52388"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29" name="Freeform 373"/>
          <p:cNvSpPr>
            <a:spLocks noEditPoints="1"/>
          </p:cNvSpPr>
          <p:nvPr/>
        </p:nvSpPr>
        <p:spPr bwMode="auto">
          <a:xfrm>
            <a:off x="4149152" y="3584575"/>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30" name="Oval 374"/>
          <p:cNvSpPr>
            <a:spLocks noChangeArrowheads="1"/>
          </p:cNvSpPr>
          <p:nvPr/>
        </p:nvSpPr>
        <p:spPr bwMode="auto">
          <a:xfrm>
            <a:off x="4392040" y="3868738"/>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31" name="Freeform 375"/>
          <p:cNvSpPr>
            <a:spLocks noEditPoints="1"/>
          </p:cNvSpPr>
          <p:nvPr/>
        </p:nvSpPr>
        <p:spPr bwMode="auto">
          <a:xfrm>
            <a:off x="4388865" y="3863975"/>
            <a:ext cx="52388"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32" name="Oval 376"/>
          <p:cNvSpPr>
            <a:spLocks noChangeArrowheads="1"/>
          </p:cNvSpPr>
          <p:nvPr/>
        </p:nvSpPr>
        <p:spPr bwMode="auto">
          <a:xfrm>
            <a:off x="3968177" y="4368800"/>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33" name="Freeform 377"/>
          <p:cNvSpPr>
            <a:spLocks noEditPoints="1"/>
          </p:cNvSpPr>
          <p:nvPr/>
        </p:nvSpPr>
        <p:spPr bwMode="auto">
          <a:xfrm>
            <a:off x="3963415" y="4364038"/>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34" name="Oval 378"/>
          <p:cNvSpPr>
            <a:spLocks noChangeArrowheads="1"/>
          </p:cNvSpPr>
          <p:nvPr/>
        </p:nvSpPr>
        <p:spPr bwMode="auto">
          <a:xfrm>
            <a:off x="3295077" y="4090988"/>
            <a:ext cx="53975"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35" name="Freeform 379"/>
          <p:cNvSpPr>
            <a:spLocks noEditPoints="1"/>
          </p:cNvSpPr>
          <p:nvPr/>
        </p:nvSpPr>
        <p:spPr bwMode="auto">
          <a:xfrm>
            <a:off x="3290315" y="4086225"/>
            <a:ext cx="63500"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36" name="Oval 380"/>
          <p:cNvSpPr>
            <a:spLocks noChangeArrowheads="1"/>
          </p:cNvSpPr>
          <p:nvPr/>
        </p:nvSpPr>
        <p:spPr bwMode="auto">
          <a:xfrm>
            <a:off x="3658615" y="4506913"/>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37" name="Freeform 381"/>
          <p:cNvSpPr>
            <a:spLocks noEditPoints="1"/>
          </p:cNvSpPr>
          <p:nvPr/>
        </p:nvSpPr>
        <p:spPr bwMode="auto">
          <a:xfrm>
            <a:off x="3653852" y="4503738"/>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38" name="Oval 382"/>
          <p:cNvSpPr>
            <a:spLocks noChangeArrowheads="1"/>
          </p:cNvSpPr>
          <p:nvPr/>
        </p:nvSpPr>
        <p:spPr bwMode="auto">
          <a:xfrm>
            <a:off x="4047552" y="3765550"/>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39" name="Freeform 383"/>
          <p:cNvSpPr>
            <a:spLocks noEditPoints="1"/>
          </p:cNvSpPr>
          <p:nvPr/>
        </p:nvSpPr>
        <p:spPr bwMode="auto">
          <a:xfrm>
            <a:off x="4042790" y="3760788"/>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40" name="Oval 384"/>
          <p:cNvSpPr>
            <a:spLocks noChangeArrowheads="1"/>
          </p:cNvSpPr>
          <p:nvPr/>
        </p:nvSpPr>
        <p:spPr bwMode="auto">
          <a:xfrm>
            <a:off x="4622227" y="3348038"/>
            <a:ext cx="44450" cy="57150"/>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41" name="Freeform 385"/>
          <p:cNvSpPr>
            <a:spLocks noEditPoints="1"/>
          </p:cNvSpPr>
          <p:nvPr/>
        </p:nvSpPr>
        <p:spPr bwMode="auto">
          <a:xfrm>
            <a:off x="4619052" y="3344863"/>
            <a:ext cx="52388"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42" name="Oval 386"/>
          <p:cNvSpPr>
            <a:spLocks noChangeArrowheads="1"/>
          </p:cNvSpPr>
          <p:nvPr/>
        </p:nvSpPr>
        <p:spPr bwMode="auto">
          <a:xfrm>
            <a:off x="4161852" y="3886200"/>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43" name="Freeform 387"/>
          <p:cNvSpPr>
            <a:spLocks noEditPoints="1"/>
          </p:cNvSpPr>
          <p:nvPr/>
        </p:nvSpPr>
        <p:spPr bwMode="auto">
          <a:xfrm>
            <a:off x="4158677" y="3881438"/>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44" name="Oval 388"/>
          <p:cNvSpPr>
            <a:spLocks noChangeArrowheads="1"/>
          </p:cNvSpPr>
          <p:nvPr/>
        </p:nvSpPr>
        <p:spPr bwMode="auto">
          <a:xfrm>
            <a:off x="4206302" y="3663950"/>
            <a:ext cx="53975"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45" name="Freeform 389"/>
          <p:cNvSpPr>
            <a:spLocks noEditPoints="1"/>
          </p:cNvSpPr>
          <p:nvPr/>
        </p:nvSpPr>
        <p:spPr bwMode="auto">
          <a:xfrm>
            <a:off x="4203127" y="3659188"/>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46" name="Oval 390"/>
          <p:cNvSpPr>
            <a:spLocks noChangeArrowheads="1"/>
          </p:cNvSpPr>
          <p:nvPr/>
        </p:nvSpPr>
        <p:spPr bwMode="auto">
          <a:xfrm>
            <a:off x="3515740" y="4572000"/>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47" name="Freeform 391"/>
          <p:cNvSpPr>
            <a:spLocks noEditPoints="1"/>
          </p:cNvSpPr>
          <p:nvPr/>
        </p:nvSpPr>
        <p:spPr bwMode="auto">
          <a:xfrm>
            <a:off x="3512565" y="4567238"/>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48" name="Oval 392"/>
          <p:cNvSpPr>
            <a:spLocks noChangeArrowheads="1"/>
          </p:cNvSpPr>
          <p:nvPr/>
        </p:nvSpPr>
        <p:spPr bwMode="auto">
          <a:xfrm>
            <a:off x="5463602" y="36925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49" name="Freeform 393"/>
          <p:cNvSpPr>
            <a:spLocks noEditPoints="1"/>
          </p:cNvSpPr>
          <p:nvPr/>
        </p:nvSpPr>
        <p:spPr bwMode="auto">
          <a:xfrm>
            <a:off x="5458840" y="3687763"/>
            <a:ext cx="53975" cy="55563"/>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50" name="Oval 394"/>
          <p:cNvSpPr>
            <a:spLocks noChangeArrowheads="1"/>
          </p:cNvSpPr>
          <p:nvPr/>
        </p:nvSpPr>
        <p:spPr bwMode="auto">
          <a:xfrm>
            <a:off x="4676202" y="3562350"/>
            <a:ext cx="44450"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51" name="Freeform 395"/>
          <p:cNvSpPr>
            <a:spLocks noEditPoints="1"/>
          </p:cNvSpPr>
          <p:nvPr/>
        </p:nvSpPr>
        <p:spPr bwMode="auto">
          <a:xfrm>
            <a:off x="4671440" y="3557588"/>
            <a:ext cx="53975" cy="65088"/>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52" name="Oval 396"/>
          <p:cNvSpPr>
            <a:spLocks noChangeArrowheads="1"/>
          </p:cNvSpPr>
          <p:nvPr/>
        </p:nvSpPr>
        <p:spPr bwMode="auto">
          <a:xfrm>
            <a:off x="3896740" y="4016375"/>
            <a:ext cx="53975"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53" name="Freeform 397"/>
          <p:cNvSpPr>
            <a:spLocks noEditPoints="1"/>
          </p:cNvSpPr>
          <p:nvPr/>
        </p:nvSpPr>
        <p:spPr bwMode="auto">
          <a:xfrm>
            <a:off x="3891977" y="4011613"/>
            <a:ext cx="63500"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54" name="Oval 398"/>
          <p:cNvSpPr>
            <a:spLocks noChangeArrowheads="1"/>
          </p:cNvSpPr>
          <p:nvPr/>
        </p:nvSpPr>
        <p:spPr bwMode="auto">
          <a:xfrm>
            <a:off x="5020690" y="4692650"/>
            <a:ext cx="53975"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55" name="Freeform 399"/>
          <p:cNvSpPr>
            <a:spLocks noEditPoints="1"/>
          </p:cNvSpPr>
          <p:nvPr/>
        </p:nvSpPr>
        <p:spPr bwMode="auto">
          <a:xfrm>
            <a:off x="5017515" y="4687888"/>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56" name="Oval 400"/>
          <p:cNvSpPr>
            <a:spLocks noChangeArrowheads="1"/>
          </p:cNvSpPr>
          <p:nvPr/>
        </p:nvSpPr>
        <p:spPr bwMode="auto">
          <a:xfrm>
            <a:off x="3126802" y="4692650"/>
            <a:ext cx="53975"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57" name="Freeform 401"/>
          <p:cNvSpPr>
            <a:spLocks noEditPoints="1"/>
          </p:cNvSpPr>
          <p:nvPr/>
        </p:nvSpPr>
        <p:spPr bwMode="auto">
          <a:xfrm>
            <a:off x="3122040" y="4687888"/>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58" name="Oval 402"/>
          <p:cNvSpPr>
            <a:spLocks noChangeArrowheads="1"/>
          </p:cNvSpPr>
          <p:nvPr/>
        </p:nvSpPr>
        <p:spPr bwMode="auto">
          <a:xfrm>
            <a:off x="3349052" y="4851400"/>
            <a:ext cx="52388"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59" name="Freeform 403"/>
          <p:cNvSpPr>
            <a:spLocks noEditPoints="1"/>
          </p:cNvSpPr>
          <p:nvPr/>
        </p:nvSpPr>
        <p:spPr bwMode="auto">
          <a:xfrm>
            <a:off x="3344290" y="4846638"/>
            <a:ext cx="61913" cy="55563"/>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60" name="Oval 404"/>
          <p:cNvSpPr>
            <a:spLocks noChangeArrowheads="1"/>
          </p:cNvSpPr>
          <p:nvPr/>
        </p:nvSpPr>
        <p:spPr bwMode="auto">
          <a:xfrm>
            <a:off x="3976115" y="4238625"/>
            <a:ext cx="53975"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61" name="Freeform 405"/>
          <p:cNvSpPr>
            <a:spLocks noEditPoints="1"/>
          </p:cNvSpPr>
          <p:nvPr/>
        </p:nvSpPr>
        <p:spPr bwMode="auto">
          <a:xfrm>
            <a:off x="3972940" y="4233863"/>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62" name="Oval 406"/>
          <p:cNvSpPr>
            <a:spLocks noChangeArrowheads="1"/>
          </p:cNvSpPr>
          <p:nvPr/>
        </p:nvSpPr>
        <p:spPr bwMode="auto">
          <a:xfrm>
            <a:off x="5676327" y="365442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63" name="Freeform 407"/>
          <p:cNvSpPr>
            <a:spLocks noEditPoints="1"/>
          </p:cNvSpPr>
          <p:nvPr/>
        </p:nvSpPr>
        <p:spPr bwMode="auto">
          <a:xfrm>
            <a:off x="5671565" y="3649663"/>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64" name="Oval 408"/>
          <p:cNvSpPr>
            <a:spLocks noChangeArrowheads="1"/>
          </p:cNvSpPr>
          <p:nvPr/>
        </p:nvSpPr>
        <p:spPr bwMode="auto">
          <a:xfrm>
            <a:off x="3410965" y="4192588"/>
            <a:ext cx="52388" cy="55563"/>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65" name="Freeform 409"/>
          <p:cNvSpPr>
            <a:spLocks noEditPoints="1"/>
          </p:cNvSpPr>
          <p:nvPr/>
        </p:nvSpPr>
        <p:spPr bwMode="auto">
          <a:xfrm>
            <a:off x="3406202" y="4187825"/>
            <a:ext cx="61913" cy="65088"/>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66" name="Oval 410"/>
          <p:cNvSpPr>
            <a:spLocks noChangeArrowheads="1"/>
          </p:cNvSpPr>
          <p:nvPr/>
        </p:nvSpPr>
        <p:spPr bwMode="auto">
          <a:xfrm>
            <a:off x="2782315" y="4498975"/>
            <a:ext cx="44450" cy="46038"/>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68" name="Freeform 412"/>
          <p:cNvSpPr>
            <a:spLocks noEditPoints="1"/>
          </p:cNvSpPr>
          <p:nvPr/>
        </p:nvSpPr>
        <p:spPr bwMode="auto">
          <a:xfrm>
            <a:off x="2777552" y="4494213"/>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69" name="Oval 413"/>
          <p:cNvSpPr>
            <a:spLocks noChangeArrowheads="1"/>
          </p:cNvSpPr>
          <p:nvPr/>
        </p:nvSpPr>
        <p:spPr bwMode="auto">
          <a:xfrm>
            <a:off x="4057077" y="3636963"/>
            <a:ext cx="42863"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70" name="Freeform 414"/>
          <p:cNvSpPr>
            <a:spLocks noEditPoints="1"/>
          </p:cNvSpPr>
          <p:nvPr/>
        </p:nvSpPr>
        <p:spPr bwMode="auto">
          <a:xfrm>
            <a:off x="4052315" y="3632200"/>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71" name="Oval 415"/>
          <p:cNvSpPr>
            <a:spLocks noChangeArrowheads="1"/>
          </p:cNvSpPr>
          <p:nvPr/>
        </p:nvSpPr>
        <p:spPr bwMode="auto">
          <a:xfrm>
            <a:off x="4614290" y="3608388"/>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72" name="Freeform 416"/>
          <p:cNvSpPr>
            <a:spLocks noEditPoints="1"/>
          </p:cNvSpPr>
          <p:nvPr/>
        </p:nvSpPr>
        <p:spPr bwMode="auto">
          <a:xfrm>
            <a:off x="4609527" y="36036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73" name="Oval 417"/>
          <p:cNvSpPr>
            <a:spLocks noChangeArrowheads="1"/>
          </p:cNvSpPr>
          <p:nvPr/>
        </p:nvSpPr>
        <p:spPr bwMode="auto">
          <a:xfrm>
            <a:off x="3082352" y="459105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74" name="Freeform 418"/>
          <p:cNvSpPr>
            <a:spLocks noEditPoints="1"/>
          </p:cNvSpPr>
          <p:nvPr/>
        </p:nvSpPr>
        <p:spPr bwMode="auto">
          <a:xfrm>
            <a:off x="3077590" y="4586288"/>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75" name="Oval 419"/>
          <p:cNvSpPr>
            <a:spLocks noChangeArrowheads="1"/>
          </p:cNvSpPr>
          <p:nvPr/>
        </p:nvSpPr>
        <p:spPr bwMode="auto">
          <a:xfrm>
            <a:off x="3933252" y="3979863"/>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76" name="Freeform 420"/>
          <p:cNvSpPr>
            <a:spLocks noEditPoints="1"/>
          </p:cNvSpPr>
          <p:nvPr/>
        </p:nvSpPr>
        <p:spPr bwMode="auto">
          <a:xfrm>
            <a:off x="3928490" y="397510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77" name="Oval 421"/>
          <p:cNvSpPr>
            <a:spLocks noChangeArrowheads="1"/>
          </p:cNvSpPr>
          <p:nvPr/>
        </p:nvSpPr>
        <p:spPr bwMode="auto">
          <a:xfrm>
            <a:off x="4958777" y="3719513"/>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78" name="Freeform 422"/>
          <p:cNvSpPr>
            <a:spLocks noEditPoints="1"/>
          </p:cNvSpPr>
          <p:nvPr/>
        </p:nvSpPr>
        <p:spPr bwMode="auto">
          <a:xfrm>
            <a:off x="4954015" y="3714750"/>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79" name="Oval 423"/>
          <p:cNvSpPr>
            <a:spLocks noChangeArrowheads="1"/>
          </p:cNvSpPr>
          <p:nvPr/>
        </p:nvSpPr>
        <p:spPr bwMode="auto">
          <a:xfrm>
            <a:off x="3260152" y="4267200"/>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80" name="Freeform 424"/>
          <p:cNvSpPr>
            <a:spLocks noEditPoints="1"/>
          </p:cNvSpPr>
          <p:nvPr/>
        </p:nvSpPr>
        <p:spPr bwMode="auto">
          <a:xfrm>
            <a:off x="3255390" y="4262438"/>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81" name="Oval 425"/>
          <p:cNvSpPr>
            <a:spLocks noChangeArrowheads="1"/>
          </p:cNvSpPr>
          <p:nvPr/>
        </p:nvSpPr>
        <p:spPr bwMode="auto">
          <a:xfrm>
            <a:off x="2737865" y="4164013"/>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82" name="Freeform 426"/>
          <p:cNvSpPr>
            <a:spLocks noEditPoints="1"/>
          </p:cNvSpPr>
          <p:nvPr/>
        </p:nvSpPr>
        <p:spPr bwMode="auto">
          <a:xfrm>
            <a:off x="2733102" y="4159250"/>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83" name="Oval 427"/>
          <p:cNvSpPr>
            <a:spLocks noChangeArrowheads="1"/>
          </p:cNvSpPr>
          <p:nvPr/>
        </p:nvSpPr>
        <p:spPr bwMode="auto">
          <a:xfrm>
            <a:off x="4287265" y="3849688"/>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84" name="Freeform 428"/>
          <p:cNvSpPr>
            <a:spLocks noEditPoints="1"/>
          </p:cNvSpPr>
          <p:nvPr/>
        </p:nvSpPr>
        <p:spPr bwMode="auto">
          <a:xfrm>
            <a:off x="4282502" y="38449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85" name="Oval 429"/>
          <p:cNvSpPr>
            <a:spLocks noChangeArrowheads="1"/>
          </p:cNvSpPr>
          <p:nvPr/>
        </p:nvSpPr>
        <p:spPr bwMode="auto">
          <a:xfrm>
            <a:off x="3312540" y="4424363"/>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86" name="Freeform 430"/>
          <p:cNvSpPr>
            <a:spLocks noEditPoints="1"/>
          </p:cNvSpPr>
          <p:nvPr/>
        </p:nvSpPr>
        <p:spPr bwMode="auto">
          <a:xfrm>
            <a:off x="3307777" y="4419600"/>
            <a:ext cx="63500"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87" name="Oval 431"/>
          <p:cNvSpPr>
            <a:spLocks noChangeArrowheads="1"/>
          </p:cNvSpPr>
          <p:nvPr/>
        </p:nvSpPr>
        <p:spPr bwMode="auto">
          <a:xfrm>
            <a:off x="3366515" y="4451350"/>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88" name="Freeform 432"/>
          <p:cNvSpPr>
            <a:spLocks noEditPoints="1"/>
          </p:cNvSpPr>
          <p:nvPr/>
        </p:nvSpPr>
        <p:spPr bwMode="auto">
          <a:xfrm>
            <a:off x="3361752" y="444817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89" name="Oval 433"/>
          <p:cNvSpPr>
            <a:spLocks noChangeArrowheads="1"/>
          </p:cNvSpPr>
          <p:nvPr/>
        </p:nvSpPr>
        <p:spPr bwMode="auto">
          <a:xfrm>
            <a:off x="4277740" y="376555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90" name="Freeform 434"/>
          <p:cNvSpPr>
            <a:spLocks noEditPoints="1"/>
          </p:cNvSpPr>
          <p:nvPr/>
        </p:nvSpPr>
        <p:spPr bwMode="auto">
          <a:xfrm>
            <a:off x="4272977" y="3760788"/>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91" name="Oval 435"/>
          <p:cNvSpPr>
            <a:spLocks noChangeArrowheads="1"/>
          </p:cNvSpPr>
          <p:nvPr/>
        </p:nvSpPr>
        <p:spPr bwMode="auto">
          <a:xfrm>
            <a:off x="4349177" y="3340100"/>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92" name="Freeform 436"/>
          <p:cNvSpPr>
            <a:spLocks noEditPoints="1"/>
          </p:cNvSpPr>
          <p:nvPr/>
        </p:nvSpPr>
        <p:spPr bwMode="auto">
          <a:xfrm>
            <a:off x="4344415" y="3335338"/>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93" name="Oval 437"/>
          <p:cNvSpPr>
            <a:spLocks noChangeArrowheads="1"/>
          </p:cNvSpPr>
          <p:nvPr/>
        </p:nvSpPr>
        <p:spPr bwMode="auto">
          <a:xfrm>
            <a:off x="3772915" y="4052888"/>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94" name="Freeform 438"/>
          <p:cNvSpPr>
            <a:spLocks noEditPoints="1"/>
          </p:cNvSpPr>
          <p:nvPr/>
        </p:nvSpPr>
        <p:spPr bwMode="auto">
          <a:xfrm>
            <a:off x="3768152" y="4048125"/>
            <a:ext cx="63500" cy="66675"/>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95" name="Oval 439"/>
          <p:cNvSpPr>
            <a:spLocks noChangeArrowheads="1"/>
          </p:cNvSpPr>
          <p:nvPr/>
        </p:nvSpPr>
        <p:spPr bwMode="auto">
          <a:xfrm>
            <a:off x="4827015" y="334010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96" name="Freeform 440"/>
          <p:cNvSpPr>
            <a:spLocks noEditPoints="1"/>
          </p:cNvSpPr>
          <p:nvPr/>
        </p:nvSpPr>
        <p:spPr bwMode="auto">
          <a:xfrm>
            <a:off x="4822252" y="3335338"/>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97" name="Oval 441"/>
          <p:cNvSpPr>
            <a:spLocks noChangeArrowheads="1"/>
          </p:cNvSpPr>
          <p:nvPr/>
        </p:nvSpPr>
        <p:spPr bwMode="auto">
          <a:xfrm>
            <a:off x="5596952" y="259715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498" name="Freeform 442"/>
          <p:cNvSpPr>
            <a:spLocks noEditPoints="1"/>
          </p:cNvSpPr>
          <p:nvPr/>
        </p:nvSpPr>
        <p:spPr bwMode="auto">
          <a:xfrm>
            <a:off x="5592190" y="2593975"/>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499" name="Oval 443"/>
          <p:cNvSpPr>
            <a:spLocks noChangeArrowheads="1"/>
          </p:cNvSpPr>
          <p:nvPr/>
        </p:nvSpPr>
        <p:spPr bwMode="auto">
          <a:xfrm>
            <a:off x="5968427" y="2246313"/>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00" name="Freeform 444"/>
          <p:cNvSpPr>
            <a:spLocks noEditPoints="1"/>
          </p:cNvSpPr>
          <p:nvPr/>
        </p:nvSpPr>
        <p:spPr bwMode="auto">
          <a:xfrm>
            <a:off x="5963665" y="2241550"/>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01" name="Oval 445"/>
          <p:cNvSpPr>
            <a:spLocks noChangeArrowheads="1"/>
          </p:cNvSpPr>
          <p:nvPr/>
        </p:nvSpPr>
        <p:spPr bwMode="auto">
          <a:xfrm>
            <a:off x="4498402" y="4052888"/>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02" name="Freeform 446"/>
          <p:cNvSpPr>
            <a:spLocks noEditPoints="1"/>
          </p:cNvSpPr>
          <p:nvPr/>
        </p:nvSpPr>
        <p:spPr bwMode="auto">
          <a:xfrm>
            <a:off x="4495227" y="4048125"/>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03" name="Oval 447"/>
          <p:cNvSpPr>
            <a:spLocks noChangeArrowheads="1"/>
          </p:cNvSpPr>
          <p:nvPr/>
        </p:nvSpPr>
        <p:spPr bwMode="auto">
          <a:xfrm>
            <a:off x="4411090" y="3663950"/>
            <a:ext cx="42863"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04" name="Freeform 448"/>
          <p:cNvSpPr>
            <a:spLocks noEditPoints="1"/>
          </p:cNvSpPr>
          <p:nvPr/>
        </p:nvSpPr>
        <p:spPr bwMode="auto">
          <a:xfrm>
            <a:off x="4406327" y="3659188"/>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05" name="Oval 449"/>
          <p:cNvSpPr>
            <a:spLocks noChangeArrowheads="1"/>
          </p:cNvSpPr>
          <p:nvPr/>
        </p:nvSpPr>
        <p:spPr bwMode="auto">
          <a:xfrm>
            <a:off x="5057202" y="4090988"/>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06" name="Freeform 450"/>
          <p:cNvSpPr>
            <a:spLocks noEditPoints="1"/>
          </p:cNvSpPr>
          <p:nvPr/>
        </p:nvSpPr>
        <p:spPr bwMode="auto">
          <a:xfrm>
            <a:off x="5052440" y="40862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07" name="Oval 451"/>
          <p:cNvSpPr>
            <a:spLocks noChangeArrowheads="1"/>
          </p:cNvSpPr>
          <p:nvPr/>
        </p:nvSpPr>
        <p:spPr bwMode="auto">
          <a:xfrm>
            <a:off x="6020815" y="3748088"/>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08" name="Freeform 452"/>
          <p:cNvSpPr>
            <a:spLocks noEditPoints="1"/>
          </p:cNvSpPr>
          <p:nvPr/>
        </p:nvSpPr>
        <p:spPr bwMode="auto">
          <a:xfrm>
            <a:off x="6017640" y="3743325"/>
            <a:ext cx="52388"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09" name="Oval 453"/>
          <p:cNvSpPr>
            <a:spLocks noChangeArrowheads="1"/>
          </p:cNvSpPr>
          <p:nvPr/>
        </p:nvSpPr>
        <p:spPr bwMode="auto">
          <a:xfrm>
            <a:off x="4401565" y="3905250"/>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10" name="Freeform 454"/>
          <p:cNvSpPr>
            <a:spLocks noEditPoints="1"/>
          </p:cNvSpPr>
          <p:nvPr/>
        </p:nvSpPr>
        <p:spPr bwMode="auto">
          <a:xfrm>
            <a:off x="4396802" y="3900488"/>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11" name="Oval 455"/>
          <p:cNvSpPr>
            <a:spLocks noChangeArrowheads="1"/>
          </p:cNvSpPr>
          <p:nvPr/>
        </p:nvSpPr>
        <p:spPr bwMode="auto">
          <a:xfrm>
            <a:off x="3914202" y="4564063"/>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12" name="Freeform 456"/>
          <p:cNvSpPr>
            <a:spLocks noEditPoints="1"/>
          </p:cNvSpPr>
          <p:nvPr/>
        </p:nvSpPr>
        <p:spPr bwMode="auto">
          <a:xfrm>
            <a:off x="3911027" y="4559300"/>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13" name="Oval 457"/>
          <p:cNvSpPr>
            <a:spLocks noChangeArrowheads="1"/>
          </p:cNvSpPr>
          <p:nvPr/>
        </p:nvSpPr>
        <p:spPr bwMode="auto">
          <a:xfrm>
            <a:off x="4260277" y="4071938"/>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14" name="Freeform 458"/>
          <p:cNvSpPr>
            <a:spLocks noEditPoints="1"/>
          </p:cNvSpPr>
          <p:nvPr/>
        </p:nvSpPr>
        <p:spPr bwMode="auto">
          <a:xfrm>
            <a:off x="4255515" y="4067175"/>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15" name="Oval 459"/>
          <p:cNvSpPr>
            <a:spLocks noChangeArrowheads="1"/>
          </p:cNvSpPr>
          <p:nvPr/>
        </p:nvSpPr>
        <p:spPr bwMode="auto">
          <a:xfrm>
            <a:off x="3295077" y="4284663"/>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16" name="Freeform 460"/>
          <p:cNvSpPr>
            <a:spLocks noEditPoints="1"/>
          </p:cNvSpPr>
          <p:nvPr/>
        </p:nvSpPr>
        <p:spPr bwMode="auto">
          <a:xfrm>
            <a:off x="3290315" y="4279900"/>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17" name="Oval 461"/>
          <p:cNvSpPr>
            <a:spLocks noChangeArrowheads="1"/>
          </p:cNvSpPr>
          <p:nvPr/>
        </p:nvSpPr>
        <p:spPr bwMode="auto">
          <a:xfrm>
            <a:off x="5498527" y="2941638"/>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18" name="Freeform 462"/>
          <p:cNvSpPr>
            <a:spLocks noEditPoints="1"/>
          </p:cNvSpPr>
          <p:nvPr/>
        </p:nvSpPr>
        <p:spPr bwMode="auto">
          <a:xfrm>
            <a:off x="5495352" y="2936875"/>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19" name="Oval 463"/>
          <p:cNvSpPr>
            <a:spLocks noChangeArrowheads="1"/>
          </p:cNvSpPr>
          <p:nvPr/>
        </p:nvSpPr>
        <p:spPr bwMode="auto">
          <a:xfrm>
            <a:off x="3436365" y="379412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20" name="Freeform 464"/>
          <p:cNvSpPr>
            <a:spLocks noEditPoints="1"/>
          </p:cNvSpPr>
          <p:nvPr/>
        </p:nvSpPr>
        <p:spPr bwMode="auto">
          <a:xfrm>
            <a:off x="3431602" y="3789363"/>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21" name="Oval 465"/>
          <p:cNvSpPr>
            <a:spLocks noChangeArrowheads="1"/>
          </p:cNvSpPr>
          <p:nvPr/>
        </p:nvSpPr>
        <p:spPr bwMode="auto">
          <a:xfrm>
            <a:off x="3304602" y="3284538"/>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22" name="Freeform 466"/>
          <p:cNvSpPr>
            <a:spLocks noEditPoints="1"/>
          </p:cNvSpPr>
          <p:nvPr/>
        </p:nvSpPr>
        <p:spPr bwMode="auto">
          <a:xfrm>
            <a:off x="3299840" y="327977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23" name="Oval 467"/>
          <p:cNvSpPr>
            <a:spLocks noChangeArrowheads="1"/>
          </p:cNvSpPr>
          <p:nvPr/>
        </p:nvSpPr>
        <p:spPr bwMode="auto">
          <a:xfrm>
            <a:off x="3666552" y="3830638"/>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24" name="Freeform 468"/>
          <p:cNvSpPr>
            <a:spLocks noEditPoints="1"/>
          </p:cNvSpPr>
          <p:nvPr/>
        </p:nvSpPr>
        <p:spPr bwMode="auto">
          <a:xfrm>
            <a:off x="3661790" y="3825875"/>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25" name="Oval 469"/>
          <p:cNvSpPr>
            <a:spLocks noChangeArrowheads="1"/>
          </p:cNvSpPr>
          <p:nvPr/>
        </p:nvSpPr>
        <p:spPr bwMode="auto">
          <a:xfrm>
            <a:off x="4515865" y="3135313"/>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26" name="Freeform 470"/>
          <p:cNvSpPr>
            <a:spLocks noEditPoints="1"/>
          </p:cNvSpPr>
          <p:nvPr/>
        </p:nvSpPr>
        <p:spPr bwMode="auto">
          <a:xfrm>
            <a:off x="4512690" y="3130550"/>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27" name="Oval 471"/>
          <p:cNvSpPr>
            <a:spLocks noChangeArrowheads="1"/>
          </p:cNvSpPr>
          <p:nvPr/>
        </p:nvSpPr>
        <p:spPr bwMode="auto">
          <a:xfrm>
            <a:off x="3923727" y="4108450"/>
            <a:ext cx="52388"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28" name="Freeform 472"/>
          <p:cNvSpPr>
            <a:spLocks noEditPoints="1"/>
          </p:cNvSpPr>
          <p:nvPr/>
        </p:nvSpPr>
        <p:spPr bwMode="auto">
          <a:xfrm>
            <a:off x="3918965" y="4103688"/>
            <a:ext cx="63500"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29" name="Oval 473"/>
          <p:cNvSpPr>
            <a:spLocks noChangeArrowheads="1"/>
          </p:cNvSpPr>
          <p:nvPr/>
        </p:nvSpPr>
        <p:spPr bwMode="auto">
          <a:xfrm>
            <a:off x="4198365" y="412750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30" name="Freeform 474"/>
          <p:cNvSpPr>
            <a:spLocks noEditPoints="1"/>
          </p:cNvSpPr>
          <p:nvPr/>
        </p:nvSpPr>
        <p:spPr bwMode="auto">
          <a:xfrm>
            <a:off x="4193602" y="4122738"/>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31" name="Oval 475"/>
          <p:cNvSpPr>
            <a:spLocks noChangeArrowheads="1"/>
          </p:cNvSpPr>
          <p:nvPr/>
        </p:nvSpPr>
        <p:spPr bwMode="auto">
          <a:xfrm>
            <a:off x="4349177" y="3987800"/>
            <a:ext cx="42863"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32" name="Freeform 476"/>
          <p:cNvSpPr>
            <a:spLocks noEditPoints="1"/>
          </p:cNvSpPr>
          <p:nvPr/>
        </p:nvSpPr>
        <p:spPr bwMode="auto">
          <a:xfrm>
            <a:off x="4344415" y="3984625"/>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33" name="Oval 477"/>
          <p:cNvSpPr>
            <a:spLocks noChangeArrowheads="1"/>
          </p:cNvSpPr>
          <p:nvPr/>
        </p:nvSpPr>
        <p:spPr bwMode="auto">
          <a:xfrm>
            <a:off x="4268215" y="4395788"/>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34" name="Freeform 478"/>
          <p:cNvSpPr>
            <a:spLocks noEditPoints="1"/>
          </p:cNvSpPr>
          <p:nvPr/>
        </p:nvSpPr>
        <p:spPr bwMode="auto">
          <a:xfrm>
            <a:off x="4265040" y="4391025"/>
            <a:ext cx="52388"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35" name="Oval 479"/>
          <p:cNvSpPr>
            <a:spLocks noChangeArrowheads="1"/>
          </p:cNvSpPr>
          <p:nvPr/>
        </p:nvSpPr>
        <p:spPr bwMode="auto">
          <a:xfrm>
            <a:off x="3976115" y="4332288"/>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36" name="Freeform 480"/>
          <p:cNvSpPr>
            <a:spLocks noEditPoints="1"/>
          </p:cNvSpPr>
          <p:nvPr/>
        </p:nvSpPr>
        <p:spPr bwMode="auto">
          <a:xfrm>
            <a:off x="3972940" y="4327525"/>
            <a:ext cx="52388"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37" name="Oval 481"/>
          <p:cNvSpPr>
            <a:spLocks noChangeArrowheads="1"/>
          </p:cNvSpPr>
          <p:nvPr/>
        </p:nvSpPr>
        <p:spPr bwMode="auto">
          <a:xfrm>
            <a:off x="3649090" y="4043363"/>
            <a:ext cx="53975"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38" name="Freeform 482"/>
          <p:cNvSpPr>
            <a:spLocks noEditPoints="1"/>
          </p:cNvSpPr>
          <p:nvPr/>
        </p:nvSpPr>
        <p:spPr bwMode="auto">
          <a:xfrm>
            <a:off x="3644327" y="4040188"/>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39" name="Oval 483"/>
          <p:cNvSpPr>
            <a:spLocks noChangeArrowheads="1"/>
          </p:cNvSpPr>
          <p:nvPr/>
        </p:nvSpPr>
        <p:spPr bwMode="auto">
          <a:xfrm>
            <a:off x="3056952" y="4340225"/>
            <a:ext cx="42863"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40" name="Freeform 484"/>
          <p:cNvSpPr>
            <a:spLocks noEditPoints="1"/>
          </p:cNvSpPr>
          <p:nvPr/>
        </p:nvSpPr>
        <p:spPr bwMode="auto">
          <a:xfrm>
            <a:off x="3052190" y="4335463"/>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41" name="Oval 485"/>
          <p:cNvSpPr>
            <a:spLocks noChangeArrowheads="1"/>
          </p:cNvSpPr>
          <p:nvPr/>
        </p:nvSpPr>
        <p:spPr bwMode="auto">
          <a:xfrm>
            <a:off x="4322190" y="3803650"/>
            <a:ext cx="52388"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42" name="Freeform 486"/>
          <p:cNvSpPr>
            <a:spLocks noEditPoints="1"/>
          </p:cNvSpPr>
          <p:nvPr/>
        </p:nvSpPr>
        <p:spPr bwMode="auto">
          <a:xfrm>
            <a:off x="4317427" y="3798888"/>
            <a:ext cx="61913"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43" name="Oval 487"/>
          <p:cNvSpPr>
            <a:spLocks noChangeArrowheads="1"/>
          </p:cNvSpPr>
          <p:nvPr/>
        </p:nvSpPr>
        <p:spPr bwMode="auto">
          <a:xfrm>
            <a:off x="6136702" y="411797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544" name="Freeform 488"/>
          <p:cNvSpPr>
            <a:spLocks noEditPoints="1"/>
          </p:cNvSpPr>
          <p:nvPr/>
        </p:nvSpPr>
        <p:spPr bwMode="auto">
          <a:xfrm>
            <a:off x="6131940" y="4113213"/>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295A8C"/>
              </a:solidFill>
            </a:endParaRPr>
          </a:p>
        </p:txBody>
      </p:sp>
      <p:sp>
        <p:nvSpPr>
          <p:cNvPr id="813545" name="Oval 489"/>
          <p:cNvSpPr>
            <a:spLocks noChangeArrowheads="1"/>
          </p:cNvSpPr>
          <p:nvPr/>
        </p:nvSpPr>
        <p:spPr bwMode="auto">
          <a:xfrm>
            <a:off x="2807715" y="4525963"/>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46" name="Freeform 490"/>
          <p:cNvSpPr>
            <a:spLocks noEditPoints="1"/>
          </p:cNvSpPr>
          <p:nvPr/>
        </p:nvSpPr>
        <p:spPr bwMode="auto">
          <a:xfrm>
            <a:off x="2804540" y="4521200"/>
            <a:ext cx="61913" cy="57150"/>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47" name="Oval 491"/>
          <p:cNvSpPr>
            <a:spLocks noChangeArrowheads="1"/>
          </p:cNvSpPr>
          <p:nvPr/>
        </p:nvSpPr>
        <p:spPr bwMode="auto">
          <a:xfrm>
            <a:off x="3161727" y="4564063"/>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48" name="Freeform 492"/>
          <p:cNvSpPr>
            <a:spLocks noEditPoints="1"/>
          </p:cNvSpPr>
          <p:nvPr/>
        </p:nvSpPr>
        <p:spPr bwMode="auto">
          <a:xfrm>
            <a:off x="3158552" y="4559300"/>
            <a:ext cx="52388"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49" name="Oval 493"/>
          <p:cNvSpPr>
            <a:spLocks noChangeArrowheads="1"/>
          </p:cNvSpPr>
          <p:nvPr/>
        </p:nvSpPr>
        <p:spPr bwMode="auto">
          <a:xfrm>
            <a:off x="5171502" y="4229100"/>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50" name="Freeform 494"/>
          <p:cNvSpPr>
            <a:spLocks noEditPoints="1"/>
          </p:cNvSpPr>
          <p:nvPr/>
        </p:nvSpPr>
        <p:spPr bwMode="auto">
          <a:xfrm>
            <a:off x="5166740" y="4224338"/>
            <a:ext cx="63500" cy="66675"/>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51" name="Oval 495"/>
          <p:cNvSpPr>
            <a:spLocks noChangeArrowheads="1"/>
          </p:cNvSpPr>
          <p:nvPr/>
        </p:nvSpPr>
        <p:spPr bwMode="auto">
          <a:xfrm>
            <a:off x="3852290" y="402590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52" name="Freeform 496"/>
          <p:cNvSpPr>
            <a:spLocks noEditPoints="1"/>
          </p:cNvSpPr>
          <p:nvPr/>
        </p:nvSpPr>
        <p:spPr bwMode="auto">
          <a:xfrm>
            <a:off x="3849115" y="4021138"/>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53" name="Oval 497"/>
          <p:cNvSpPr>
            <a:spLocks noChangeArrowheads="1"/>
          </p:cNvSpPr>
          <p:nvPr/>
        </p:nvSpPr>
        <p:spPr bwMode="auto">
          <a:xfrm>
            <a:off x="3349052" y="4424363"/>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54" name="Freeform 498"/>
          <p:cNvSpPr>
            <a:spLocks noEditPoints="1"/>
          </p:cNvSpPr>
          <p:nvPr/>
        </p:nvSpPr>
        <p:spPr bwMode="auto">
          <a:xfrm>
            <a:off x="3344290" y="441960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55" name="Oval 499"/>
          <p:cNvSpPr>
            <a:spLocks noChangeArrowheads="1"/>
          </p:cNvSpPr>
          <p:nvPr/>
        </p:nvSpPr>
        <p:spPr bwMode="auto">
          <a:xfrm>
            <a:off x="3480815" y="4100513"/>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56" name="Freeform 500"/>
          <p:cNvSpPr>
            <a:spLocks noEditPoints="1"/>
          </p:cNvSpPr>
          <p:nvPr/>
        </p:nvSpPr>
        <p:spPr bwMode="auto">
          <a:xfrm>
            <a:off x="3476052" y="4095750"/>
            <a:ext cx="63500"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57" name="Oval 501"/>
          <p:cNvSpPr>
            <a:spLocks noChangeArrowheads="1"/>
          </p:cNvSpPr>
          <p:nvPr/>
        </p:nvSpPr>
        <p:spPr bwMode="auto">
          <a:xfrm>
            <a:off x="4161852" y="415607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58" name="Freeform 502"/>
          <p:cNvSpPr>
            <a:spLocks noEditPoints="1"/>
          </p:cNvSpPr>
          <p:nvPr/>
        </p:nvSpPr>
        <p:spPr bwMode="auto">
          <a:xfrm>
            <a:off x="4158677" y="4151313"/>
            <a:ext cx="52388"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59" name="Oval 503"/>
          <p:cNvSpPr>
            <a:spLocks noChangeArrowheads="1"/>
          </p:cNvSpPr>
          <p:nvPr/>
        </p:nvSpPr>
        <p:spPr bwMode="auto">
          <a:xfrm>
            <a:off x="5473127" y="285750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60" name="Freeform 504"/>
          <p:cNvSpPr>
            <a:spLocks noEditPoints="1"/>
          </p:cNvSpPr>
          <p:nvPr/>
        </p:nvSpPr>
        <p:spPr bwMode="auto">
          <a:xfrm>
            <a:off x="5468365" y="2852738"/>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61" name="Oval 505"/>
          <p:cNvSpPr>
            <a:spLocks noChangeArrowheads="1"/>
          </p:cNvSpPr>
          <p:nvPr/>
        </p:nvSpPr>
        <p:spPr bwMode="auto">
          <a:xfrm>
            <a:off x="4366640" y="4424363"/>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62" name="Freeform 506"/>
          <p:cNvSpPr>
            <a:spLocks noEditPoints="1"/>
          </p:cNvSpPr>
          <p:nvPr/>
        </p:nvSpPr>
        <p:spPr bwMode="auto">
          <a:xfrm>
            <a:off x="4361877" y="441960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63" name="Oval 507"/>
          <p:cNvSpPr>
            <a:spLocks noChangeArrowheads="1"/>
          </p:cNvSpPr>
          <p:nvPr/>
        </p:nvSpPr>
        <p:spPr bwMode="auto">
          <a:xfrm>
            <a:off x="4136452" y="3636963"/>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64" name="Freeform 508"/>
          <p:cNvSpPr>
            <a:spLocks noEditPoints="1"/>
          </p:cNvSpPr>
          <p:nvPr/>
        </p:nvSpPr>
        <p:spPr bwMode="auto">
          <a:xfrm>
            <a:off x="4131690" y="3632200"/>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65" name="Oval 509"/>
          <p:cNvSpPr>
            <a:spLocks noChangeArrowheads="1"/>
          </p:cNvSpPr>
          <p:nvPr/>
        </p:nvSpPr>
        <p:spPr bwMode="auto">
          <a:xfrm>
            <a:off x="3923727" y="4100513"/>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66" name="Freeform 510"/>
          <p:cNvSpPr>
            <a:spLocks noEditPoints="1"/>
          </p:cNvSpPr>
          <p:nvPr/>
        </p:nvSpPr>
        <p:spPr bwMode="auto">
          <a:xfrm>
            <a:off x="3918965" y="4095750"/>
            <a:ext cx="63500"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67" name="Oval 511"/>
          <p:cNvSpPr>
            <a:spLocks noChangeArrowheads="1"/>
          </p:cNvSpPr>
          <p:nvPr/>
        </p:nvSpPr>
        <p:spPr bwMode="auto">
          <a:xfrm>
            <a:off x="3631627" y="391477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68" name="Freeform 512"/>
          <p:cNvSpPr>
            <a:spLocks noEditPoints="1"/>
          </p:cNvSpPr>
          <p:nvPr/>
        </p:nvSpPr>
        <p:spPr bwMode="auto">
          <a:xfrm>
            <a:off x="3626865" y="3910013"/>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69" name="Oval 513"/>
          <p:cNvSpPr>
            <a:spLocks noChangeArrowheads="1"/>
          </p:cNvSpPr>
          <p:nvPr/>
        </p:nvSpPr>
        <p:spPr bwMode="auto">
          <a:xfrm>
            <a:off x="2374327" y="4424363"/>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70" name="Freeform 514"/>
          <p:cNvSpPr>
            <a:spLocks noEditPoints="1"/>
          </p:cNvSpPr>
          <p:nvPr/>
        </p:nvSpPr>
        <p:spPr bwMode="auto">
          <a:xfrm>
            <a:off x="2369565" y="4419600"/>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71" name="Oval 515"/>
          <p:cNvSpPr>
            <a:spLocks noChangeArrowheads="1"/>
          </p:cNvSpPr>
          <p:nvPr/>
        </p:nvSpPr>
        <p:spPr bwMode="auto">
          <a:xfrm>
            <a:off x="4065015" y="3775075"/>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72" name="Freeform 516"/>
          <p:cNvSpPr>
            <a:spLocks noEditPoints="1"/>
          </p:cNvSpPr>
          <p:nvPr/>
        </p:nvSpPr>
        <p:spPr bwMode="auto">
          <a:xfrm>
            <a:off x="4060252" y="3770313"/>
            <a:ext cx="63500"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73" name="Oval 517"/>
          <p:cNvSpPr>
            <a:spLocks noChangeArrowheads="1"/>
          </p:cNvSpPr>
          <p:nvPr/>
        </p:nvSpPr>
        <p:spPr bwMode="auto">
          <a:xfrm>
            <a:off x="2436240" y="460057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74" name="Freeform 518"/>
          <p:cNvSpPr>
            <a:spLocks noEditPoints="1"/>
          </p:cNvSpPr>
          <p:nvPr/>
        </p:nvSpPr>
        <p:spPr bwMode="auto">
          <a:xfrm>
            <a:off x="2431477" y="4595813"/>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75" name="Oval 519"/>
          <p:cNvSpPr>
            <a:spLocks noChangeArrowheads="1"/>
          </p:cNvSpPr>
          <p:nvPr/>
        </p:nvSpPr>
        <p:spPr bwMode="auto">
          <a:xfrm>
            <a:off x="3161727" y="4294188"/>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76" name="Freeform 520"/>
          <p:cNvSpPr>
            <a:spLocks noEditPoints="1"/>
          </p:cNvSpPr>
          <p:nvPr/>
        </p:nvSpPr>
        <p:spPr bwMode="auto">
          <a:xfrm>
            <a:off x="3158552" y="4289425"/>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77" name="Oval 521"/>
          <p:cNvSpPr>
            <a:spLocks noChangeArrowheads="1"/>
          </p:cNvSpPr>
          <p:nvPr/>
        </p:nvSpPr>
        <p:spPr bwMode="auto">
          <a:xfrm>
            <a:off x="6312915" y="2570163"/>
            <a:ext cx="53975"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78" name="Freeform 522"/>
          <p:cNvSpPr>
            <a:spLocks noEditPoints="1"/>
          </p:cNvSpPr>
          <p:nvPr/>
        </p:nvSpPr>
        <p:spPr bwMode="auto">
          <a:xfrm>
            <a:off x="6309740" y="2565400"/>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79" name="Oval 523"/>
          <p:cNvSpPr>
            <a:spLocks noChangeArrowheads="1"/>
          </p:cNvSpPr>
          <p:nvPr/>
        </p:nvSpPr>
        <p:spPr bwMode="auto">
          <a:xfrm>
            <a:off x="3861815" y="377507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80" name="Freeform 524"/>
          <p:cNvSpPr>
            <a:spLocks noEditPoints="1"/>
          </p:cNvSpPr>
          <p:nvPr/>
        </p:nvSpPr>
        <p:spPr bwMode="auto">
          <a:xfrm>
            <a:off x="3857052" y="3770313"/>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81" name="Oval 525"/>
          <p:cNvSpPr>
            <a:spLocks noChangeArrowheads="1"/>
          </p:cNvSpPr>
          <p:nvPr/>
        </p:nvSpPr>
        <p:spPr bwMode="auto">
          <a:xfrm>
            <a:off x="3614165" y="3932238"/>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82" name="Freeform 526"/>
          <p:cNvSpPr>
            <a:spLocks noEditPoints="1"/>
          </p:cNvSpPr>
          <p:nvPr/>
        </p:nvSpPr>
        <p:spPr bwMode="auto">
          <a:xfrm>
            <a:off x="3609402" y="3927475"/>
            <a:ext cx="53975" cy="66675"/>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83" name="Oval 527"/>
          <p:cNvSpPr>
            <a:spLocks noChangeArrowheads="1"/>
          </p:cNvSpPr>
          <p:nvPr/>
        </p:nvSpPr>
        <p:spPr bwMode="auto">
          <a:xfrm>
            <a:off x="3596702" y="4035425"/>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84" name="Freeform 528"/>
          <p:cNvSpPr>
            <a:spLocks noEditPoints="1"/>
          </p:cNvSpPr>
          <p:nvPr/>
        </p:nvSpPr>
        <p:spPr bwMode="auto">
          <a:xfrm>
            <a:off x="3591940" y="4030663"/>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85" name="Oval 529"/>
          <p:cNvSpPr>
            <a:spLocks noChangeArrowheads="1"/>
          </p:cNvSpPr>
          <p:nvPr/>
        </p:nvSpPr>
        <p:spPr bwMode="auto">
          <a:xfrm>
            <a:off x="3896740" y="3729038"/>
            <a:ext cx="53975"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86" name="Freeform 530"/>
          <p:cNvSpPr>
            <a:spLocks noEditPoints="1"/>
          </p:cNvSpPr>
          <p:nvPr/>
        </p:nvSpPr>
        <p:spPr bwMode="auto">
          <a:xfrm>
            <a:off x="3891977" y="3724275"/>
            <a:ext cx="63500" cy="55562"/>
          </a:xfrm>
          <a:custGeom>
            <a:avLst/>
            <a:gdLst/>
            <a:ahLst/>
            <a:cxnLst>
              <a:cxn ang="0">
                <a:pos x="112" y="50"/>
              </a:cxn>
              <a:cxn ang="0">
                <a:pos x="107" y="69"/>
              </a:cxn>
              <a:cxn ang="0">
                <a:pos x="94" y="85"/>
              </a:cxn>
              <a:cxn ang="0">
                <a:pos x="77" y="93"/>
              </a:cxn>
              <a:cxn ang="0">
                <a:pos x="55" y="96"/>
              </a:cxn>
              <a:cxn ang="0">
                <a:pos x="35" y="93"/>
              </a:cxn>
              <a:cxn ang="0">
                <a:pos x="16" y="82"/>
              </a:cxn>
              <a:cxn ang="0">
                <a:pos x="5" y="66"/>
              </a:cxn>
              <a:cxn ang="0">
                <a:pos x="1" y="47"/>
              </a:cxn>
              <a:cxn ang="0">
                <a:pos x="6" y="27"/>
              </a:cxn>
              <a:cxn ang="0">
                <a:pos x="19" y="13"/>
              </a:cxn>
              <a:cxn ang="0">
                <a:pos x="37" y="4"/>
              </a:cxn>
              <a:cxn ang="0">
                <a:pos x="58" y="1"/>
              </a:cxn>
              <a:cxn ang="0">
                <a:pos x="80" y="5"/>
              </a:cxn>
              <a:cxn ang="0">
                <a:pos x="97" y="15"/>
              </a:cxn>
              <a:cxn ang="0">
                <a:pos x="108" y="31"/>
              </a:cxn>
              <a:cxn ang="0">
                <a:pos x="93" y="34"/>
              </a:cxn>
              <a:cxn ang="0">
                <a:pos x="84" y="26"/>
              </a:cxn>
              <a:cxn ang="0">
                <a:pos x="71" y="18"/>
              </a:cxn>
              <a:cxn ang="0">
                <a:pos x="55" y="16"/>
              </a:cxn>
              <a:cxn ang="0">
                <a:pos x="40" y="19"/>
              </a:cxn>
              <a:cxn ang="0">
                <a:pos x="26" y="27"/>
              </a:cxn>
              <a:cxn ang="0">
                <a:pos x="19" y="38"/>
              </a:cxn>
              <a:cxn ang="0">
                <a:pos x="16" y="50"/>
              </a:cxn>
              <a:cxn ang="0">
                <a:pos x="20" y="63"/>
              </a:cxn>
              <a:cxn ang="0">
                <a:pos x="29" y="73"/>
              </a:cxn>
              <a:cxn ang="0">
                <a:pos x="42" y="78"/>
              </a:cxn>
              <a:cxn ang="0">
                <a:pos x="58" y="81"/>
              </a:cxn>
              <a:cxn ang="0">
                <a:pos x="74" y="78"/>
              </a:cxn>
              <a:cxn ang="0">
                <a:pos x="87" y="70"/>
              </a:cxn>
              <a:cxn ang="0">
                <a:pos x="94" y="60"/>
              </a:cxn>
              <a:cxn ang="0">
                <a:pos x="97" y="47"/>
              </a:cxn>
              <a:cxn ang="0">
                <a:pos x="93" y="34"/>
              </a:cxn>
            </a:cxnLst>
            <a:rect l="0" t="0" r="r" b="b"/>
            <a:pathLst>
              <a:path w="113" h="97">
                <a:moveTo>
                  <a:pt x="112" y="47"/>
                </a:move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lose/>
                <a:moveTo>
                  <a:pt x="93" y="34"/>
                </a:move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87" name="Oval 531"/>
          <p:cNvSpPr>
            <a:spLocks noChangeArrowheads="1"/>
          </p:cNvSpPr>
          <p:nvPr/>
        </p:nvSpPr>
        <p:spPr bwMode="auto">
          <a:xfrm>
            <a:off x="3366515" y="4387850"/>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88" name="Freeform 532"/>
          <p:cNvSpPr>
            <a:spLocks noEditPoints="1"/>
          </p:cNvSpPr>
          <p:nvPr/>
        </p:nvSpPr>
        <p:spPr bwMode="auto">
          <a:xfrm>
            <a:off x="3361752" y="4383088"/>
            <a:ext cx="53975"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89" name="Oval 533"/>
          <p:cNvSpPr>
            <a:spLocks noChangeArrowheads="1"/>
          </p:cNvSpPr>
          <p:nvPr/>
        </p:nvSpPr>
        <p:spPr bwMode="auto">
          <a:xfrm>
            <a:off x="4498402" y="4100513"/>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90" name="Freeform 534"/>
          <p:cNvSpPr>
            <a:spLocks noEditPoints="1"/>
          </p:cNvSpPr>
          <p:nvPr/>
        </p:nvSpPr>
        <p:spPr bwMode="auto">
          <a:xfrm>
            <a:off x="4495227" y="4095750"/>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93" name="Oval 537"/>
          <p:cNvSpPr>
            <a:spLocks noChangeArrowheads="1"/>
          </p:cNvSpPr>
          <p:nvPr/>
        </p:nvSpPr>
        <p:spPr bwMode="auto">
          <a:xfrm>
            <a:off x="2958527" y="4395788"/>
            <a:ext cx="44450" cy="47625"/>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94" name="Freeform 538"/>
          <p:cNvSpPr>
            <a:spLocks noEditPoints="1"/>
          </p:cNvSpPr>
          <p:nvPr/>
        </p:nvSpPr>
        <p:spPr bwMode="auto">
          <a:xfrm>
            <a:off x="2953765" y="4391025"/>
            <a:ext cx="53975"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95" name="Oval 539"/>
          <p:cNvSpPr>
            <a:spLocks noChangeArrowheads="1"/>
          </p:cNvSpPr>
          <p:nvPr/>
        </p:nvSpPr>
        <p:spPr bwMode="auto">
          <a:xfrm>
            <a:off x="3330002" y="4238625"/>
            <a:ext cx="44450"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96" name="Freeform 540"/>
          <p:cNvSpPr>
            <a:spLocks noEditPoints="1"/>
          </p:cNvSpPr>
          <p:nvPr/>
        </p:nvSpPr>
        <p:spPr bwMode="auto">
          <a:xfrm>
            <a:off x="3326827" y="4233863"/>
            <a:ext cx="52388" cy="65087"/>
          </a:xfrm>
          <a:custGeom>
            <a:avLst/>
            <a:gdLst/>
            <a:ahLst/>
            <a:cxnLst>
              <a:cxn ang="0">
                <a:pos x="96" y="58"/>
              </a:cxn>
              <a:cxn ang="0">
                <a:pos x="93" y="79"/>
              </a:cxn>
              <a:cxn ang="0">
                <a:pos x="82" y="97"/>
              </a:cxn>
              <a:cxn ang="0">
                <a:pos x="66" y="108"/>
              </a:cxn>
              <a:cxn ang="0">
                <a:pos x="47" y="112"/>
              </a:cxn>
              <a:cxn ang="0">
                <a:pos x="27" y="107"/>
              </a:cxn>
              <a:cxn ang="0">
                <a:pos x="14" y="95"/>
              </a:cxn>
              <a:cxn ang="0">
                <a:pos x="4" y="77"/>
              </a:cxn>
              <a:cxn ang="0">
                <a:pos x="1" y="55"/>
              </a:cxn>
              <a:cxn ang="0">
                <a:pos x="4" y="35"/>
              </a:cxn>
              <a:cxn ang="0">
                <a:pos x="15" y="16"/>
              </a:cxn>
              <a:cxn ang="0">
                <a:pos x="31" y="5"/>
              </a:cxn>
              <a:cxn ang="0">
                <a:pos x="50" y="1"/>
              </a:cxn>
              <a:cxn ang="0">
                <a:pos x="69" y="6"/>
              </a:cxn>
              <a:cxn ang="0">
                <a:pos x="85" y="19"/>
              </a:cxn>
              <a:cxn ang="0">
                <a:pos x="93" y="37"/>
              </a:cxn>
              <a:cxn ang="0">
                <a:pos x="78" y="40"/>
              </a:cxn>
              <a:cxn ang="0">
                <a:pos x="70" y="26"/>
              </a:cxn>
              <a:cxn ang="0">
                <a:pos x="60" y="19"/>
              </a:cxn>
              <a:cxn ang="0">
                <a:pos x="47" y="16"/>
              </a:cxn>
              <a:cxn ang="0">
                <a:pos x="34" y="20"/>
              </a:cxn>
              <a:cxn ang="0">
                <a:pos x="26" y="29"/>
              </a:cxn>
              <a:cxn ang="0">
                <a:pos x="18" y="42"/>
              </a:cxn>
              <a:cxn ang="0">
                <a:pos x="16" y="58"/>
              </a:cxn>
              <a:cxn ang="0">
                <a:pos x="19" y="74"/>
              </a:cxn>
              <a:cxn ang="0">
                <a:pos x="27" y="86"/>
              </a:cxn>
              <a:cxn ang="0">
                <a:pos x="38" y="94"/>
              </a:cxn>
              <a:cxn ang="0">
                <a:pos x="50" y="97"/>
              </a:cxn>
              <a:cxn ang="0">
                <a:pos x="63" y="93"/>
              </a:cxn>
              <a:cxn ang="0">
                <a:pos x="73" y="84"/>
              </a:cxn>
              <a:cxn ang="0">
                <a:pos x="78" y="72"/>
              </a:cxn>
              <a:cxn ang="0">
                <a:pos x="81" y="55"/>
              </a:cxn>
              <a:cxn ang="0">
                <a:pos x="78" y="40"/>
              </a:cxn>
            </a:cxnLst>
            <a:rect l="0" t="0" r="r" b="b"/>
            <a:pathLst>
              <a:path w="97" h="113">
                <a:moveTo>
                  <a:pt x="96" y="55"/>
                </a:moveTo>
                <a:cubicBezTo>
                  <a:pt x="97" y="56"/>
                  <a:pt x="97" y="57"/>
                  <a:pt x="96" y="58"/>
                </a:cubicBezTo>
                <a:lnTo>
                  <a:pt x="93" y="77"/>
                </a:lnTo>
                <a:cubicBezTo>
                  <a:pt x="93" y="78"/>
                  <a:pt x="93" y="78"/>
                  <a:pt x="93" y="79"/>
                </a:cubicBezTo>
                <a:lnTo>
                  <a:pt x="85" y="94"/>
                </a:lnTo>
                <a:cubicBezTo>
                  <a:pt x="84" y="95"/>
                  <a:pt x="83" y="96"/>
                  <a:pt x="82" y="97"/>
                </a:cubicBezTo>
                <a:lnTo>
                  <a:pt x="69" y="107"/>
                </a:lnTo>
                <a:cubicBezTo>
                  <a:pt x="68" y="107"/>
                  <a:pt x="67" y="108"/>
                  <a:pt x="66" y="108"/>
                </a:cubicBezTo>
                <a:lnTo>
                  <a:pt x="50" y="112"/>
                </a:lnTo>
                <a:cubicBezTo>
                  <a:pt x="49" y="113"/>
                  <a:pt x="48" y="113"/>
                  <a:pt x="47" y="112"/>
                </a:cubicBezTo>
                <a:lnTo>
                  <a:pt x="31" y="108"/>
                </a:lnTo>
                <a:cubicBezTo>
                  <a:pt x="29" y="108"/>
                  <a:pt x="28" y="107"/>
                  <a:pt x="27" y="107"/>
                </a:cubicBezTo>
                <a:lnTo>
                  <a:pt x="15" y="97"/>
                </a:lnTo>
                <a:cubicBezTo>
                  <a:pt x="15" y="96"/>
                  <a:pt x="14" y="95"/>
                  <a:pt x="14" y="95"/>
                </a:cubicBezTo>
                <a:lnTo>
                  <a:pt x="5" y="80"/>
                </a:lnTo>
                <a:cubicBezTo>
                  <a:pt x="4" y="79"/>
                  <a:pt x="4" y="78"/>
                  <a:pt x="4" y="77"/>
                </a:cubicBezTo>
                <a:lnTo>
                  <a:pt x="1" y="58"/>
                </a:lnTo>
                <a:cubicBezTo>
                  <a:pt x="0" y="57"/>
                  <a:pt x="0" y="56"/>
                  <a:pt x="1" y="55"/>
                </a:cubicBezTo>
                <a:lnTo>
                  <a:pt x="4" y="37"/>
                </a:lnTo>
                <a:cubicBezTo>
                  <a:pt x="4" y="36"/>
                  <a:pt x="4" y="35"/>
                  <a:pt x="4" y="35"/>
                </a:cubicBezTo>
                <a:lnTo>
                  <a:pt x="13" y="19"/>
                </a:lnTo>
                <a:cubicBezTo>
                  <a:pt x="14" y="18"/>
                  <a:pt x="15" y="17"/>
                  <a:pt x="15" y="16"/>
                </a:cubicBezTo>
                <a:lnTo>
                  <a:pt x="27" y="6"/>
                </a:lnTo>
                <a:cubicBezTo>
                  <a:pt x="28" y="6"/>
                  <a:pt x="29" y="5"/>
                  <a:pt x="31" y="5"/>
                </a:cubicBezTo>
                <a:lnTo>
                  <a:pt x="47" y="1"/>
                </a:lnTo>
                <a:cubicBezTo>
                  <a:pt x="48" y="0"/>
                  <a:pt x="49" y="0"/>
                  <a:pt x="50" y="1"/>
                </a:cubicBezTo>
                <a:lnTo>
                  <a:pt x="66" y="5"/>
                </a:lnTo>
                <a:cubicBezTo>
                  <a:pt x="67" y="5"/>
                  <a:pt x="68" y="5"/>
                  <a:pt x="69" y="6"/>
                </a:cubicBezTo>
                <a:lnTo>
                  <a:pt x="82" y="16"/>
                </a:lnTo>
                <a:cubicBezTo>
                  <a:pt x="83" y="17"/>
                  <a:pt x="84" y="18"/>
                  <a:pt x="85" y="19"/>
                </a:cubicBezTo>
                <a:lnTo>
                  <a:pt x="93" y="35"/>
                </a:lnTo>
                <a:cubicBezTo>
                  <a:pt x="93" y="36"/>
                  <a:pt x="93" y="36"/>
                  <a:pt x="93" y="37"/>
                </a:cubicBezTo>
                <a:lnTo>
                  <a:pt x="96" y="55"/>
                </a:lnTo>
                <a:close/>
                <a:moveTo>
                  <a:pt x="78" y="40"/>
                </a:moveTo>
                <a:lnTo>
                  <a:pt x="78" y="42"/>
                </a:lnTo>
                <a:lnTo>
                  <a:pt x="70" y="26"/>
                </a:lnTo>
                <a:lnTo>
                  <a:pt x="73" y="29"/>
                </a:lnTo>
                <a:lnTo>
                  <a:pt x="60" y="19"/>
                </a:lnTo>
                <a:lnTo>
                  <a:pt x="63" y="20"/>
                </a:lnTo>
                <a:lnTo>
                  <a:pt x="47" y="16"/>
                </a:lnTo>
                <a:lnTo>
                  <a:pt x="50" y="16"/>
                </a:lnTo>
                <a:lnTo>
                  <a:pt x="34" y="20"/>
                </a:lnTo>
                <a:lnTo>
                  <a:pt x="38" y="19"/>
                </a:lnTo>
                <a:lnTo>
                  <a:pt x="26" y="29"/>
                </a:lnTo>
                <a:lnTo>
                  <a:pt x="27" y="26"/>
                </a:lnTo>
                <a:lnTo>
                  <a:pt x="18" y="42"/>
                </a:lnTo>
                <a:lnTo>
                  <a:pt x="19" y="40"/>
                </a:lnTo>
                <a:lnTo>
                  <a:pt x="16" y="58"/>
                </a:lnTo>
                <a:lnTo>
                  <a:pt x="16" y="55"/>
                </a:lnTo>
                <a:lnTo>
                  <a:pt x="19" y="74"/>
                </a:lnTo>
                <a:lnTo>
                  <a:pt x="18" y="71"/>
                </a:lnTo>
                <a:lnTo>
                  <a:pt x="27" y="86"/>
                </a:lnTo>
                <a:lnTo>
                  <a:pt x="26" y="84"/>
                </a:lnTo>
                <a:lnTo>
                  <a:pt x="38" y="94"/>
                </a:lnTo>
                <a:lnTo>
                  <a:pt x="34" y="93"/>
                </a:lnTo>
                <a:lnTo>
                  <a:pt x="50" y="97"/>
                </a:lnTo>
                <a:lnTo>
                  <a:pt x="47" y="97"/>
                </a:lnTo>
                <a:lnTo>
                  <a:pt x="63" y="93"/>
                </a:lnTo>
                <a:lnTo>
                  <a:pt x="60" y="94"/>
                </a:lnTo>
                <a:lnTo>
                  <a:pt x="73" y="84"/>
                </a:lnTo>
                <a:lnTo>
                  <a:pt x="70" y="87"/>
                </a:lnTo>
                <a:lnTo>
                  <a:pt x="78" y="72"/>
                </a:lnTo>
                <a:lnTo>
                  <a:pt x="78" y="74"/>
                </a:lnTo>
                <a:lnTo>
                  <a:pt x="81" y="55"/>
                </a:lnTo>
                <a:lnTo>
                  <a:pt x="81" y="58"/>
                </a:lnTo>
                <a:lnTo>
                  <a:pt x="78"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97" name="Oval 541"/>
          <p:cNvSpPr>
            <a:spLocks noChangeArrowheads="1"/>
          </p:cNvSpPr>
          <p:nvPr/>
        </p:nvSpPr>
        <p:spPr bwMode="auto">
          <a:xfrm>
            <a:off x="2764852" y="4479925"/>
            <a:ext cx="42863"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598" name="Freeform 542"/>
          <p:cNvSpPr>
            <a:spLocks noEditPoints="1"/>
          </p:cNvSpPr>
          <p:nvPr/>
        </p:nvSpPr>
        <p:spPr bwMode="auto">
          <a:xfrm>
            <a:off x="2760090" y="4475163"/>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599" name="Oval 543"/>
          <p:cNvSpPr>
            <a:spLocks noChangeArrowheads="1"/>
          </p:cNvSpPr>
          <p:nvPr/>
        </p:nvSpPr>
        <p:spPr bwMode="auto">
          <a:xfrm>
            <a:off x="2869627" y="4646613"/>
            <a:ext cx="44450" cy="46037"/>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600" name="Freeform 544"/>
          <p:cNvSpPr>
            <a:spLocks noEditPoints="1"/>
          </p:cNvSpPr>
          <p:nvPr/>
        </p:nvSpPr>
        <p:spPr bwMode="auto">
          <a:xfrm>
            <a:off x="2866452" y="4641850"/>
            <a:ext cx="52388" cy="57150"/>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601" name="Oval 545"/>
          <p:cNvSpPr>
            <a:spLocks noChangeArrowheads="1"/>
          </p:cNvSpPr>
          <p:nvPr/>
        </p:nvSpPr>
        <p:spPr bwMode="auto">
          <a:xfrm>
            <a:off x="2180652" y="4683125"/>
            <a:ext cx="52388" cy="55562"/>
          </a:xfrm>
          <a:prstGeom prst="ellipse">
            <a:avLst/>
          </a:prstGeom>
          <a:solidFill>
            <a:srgbClr val="295A8C"/>
          </a:solid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602" name="Freeform 546"/>
          <p:cNvSpPr>
            <a:spLocks noEditPoints="1"/>
          </p:cNvSpPr>
          <p:nvPr/>
        </p:nvSpPr>
        <p:spPr bwMode="auto">
          <a:xfrm>
            <a:off x="2175890" y="4679950"/>
            <a:ext cx="61913" cy="65087"/>
          </a:xfrm>
          <a:custGeom>
            <a:avLst/>
            <a:gdLst/>
            <a:ahLst/>
            <a:cxnLst>
              <a:cxn ang="0">
                <a:pos x="112" y="58"/>
              </a:cxn>
              <a:cxn ang="0">
                <a:pos x="107" y="80"/>
              </a:cxn>
              <a:cxn ang="0">
                <a:pos x="95" y="97"/>
              </a:cxn>
              <a:cxn ang="0">
                <a:pos x="77" y="108"/>
              </a:cxn>
              <a:cxn ang="0">
                <a:pos x="55" y="112"/>
              </a:cxn>
              <a:cxn ang="0">
                <a:pos x="34" y="107"/>
              </a:cxn>
              <a:cxn ang="0">
                <a:pos x="16" y="95"/>
              </a:cxn>
              <a:cxn ang="0">
                <a:pos x="5" y="77"/>
              </a:cxn>
              <a:cxn ang="0">
                <a:pos x="1" y="55"/>
              </a:cxn>
              <a:cxn ang="0">
                <a:pos x="6" y="34"/>
              </a:cxn>
              <a:cxn ang="0">
                <a:pos x="18" y="16"/>
              </a:cxn>
              <a:cxn ang="0">
                <a:pos x="37" y="5"/>
              </a:cxn>
              <a:cxn ang="0">
                <a:pos x="58" y="1"/>
              </a:cxn>
              <a:cxn ang="0">
                <a:pos x="80" y="6"/>
              </a:cxn>
              <a:cxn ang="0">
                <a:pos x="97" y="18"/>
              </a:cxn>
              <a:cxn ang="0">
                <a:pos x="108" y="37"/>
              </a:cxn>
              <a:cxn ang="0">
                <a:pos x="93" y="40"/>
              </a:cxn>
              <a:cxn ang="0">
                <a:pos x="84" y="27"/>
              </a:cxn>
              <a:cxn ang="0">
                <a:pos x="71" y="19"/>
              </a:cxn>
              <a:cxn ang="0">
                <a:pos x="55" y="16"/>
              </a:cxn>
              <a:cxn ang="0">
                <a:pos x="40" y="20"/>
              </a:cxn>
              <a:cxn ang="0">
                <a:pos x="27" y="29"/>
              </a:cxn>
              <a:cxn ang="0">
                <a:pos x="19" y="43"/>
              </a:cxn>
              <a:cxn ang="0">
                <a:pos x="16" y="58"/>
              </a:cxn>
              <a:cxn ang="0">
                <a:pos x="20" y="74"/>
              </a:cxn>
              <a:cxn ang="0">
                <a:pos x="29" y="86"/>
              </a:cxn>
              <a:cxn ang="0">
                <a:pos x="43" y="94"/>
              </a:cxn>
              <a:cxn ang="0">
                <a:pos x="58" y="97"/>
              </a:cxn>
              <a:cxn ang="0">
                <a:pos x="74" y="93"/>
              </a:cxn>
              <a:cxn ang="0">
                <a:pos x="86" y="84"/>
              </a:cxn>
              <a:cxn ang="0">
                <a:pos x="94" y="71"/>
              </a:cxn>
              <a:cxn ang="0">
                <a:pos x="97" y="55"/>
              </a:cxn>
              <a:cxn ang="0">
                <a:pos x="93" y="40"/>
              </a:cxn>
            </a:cxnLst>
            <a:rect l="0" t="0" r="r" b="b"/>
            <a:pathLst>
              <a:path w="113" h="113">
                <a:moveTo>
                  <a:pt x="112" y="55"/>
                </a:moveTo>
                <a:cubicBezTo>
                  <a:pt x="113" y="56"/>
                  <a:pt x="113" y="57"/>
                  <a:pt x="112" y="58"/>
                </a:cubicBezTo>
                <a:lnTo>
                  <a:pt x="108" y="77"/>
                </a:lnTo>
                <a:cubicBezTo>
                  <a:pt x="108" y="78"/>
                  <a:pt x="108" y="79"/>
                  <a:pt x="107" y="80"/>
                </a:cubicBezTo>
                <a:lnTo>
                  <a:pt x="97" y="95"/>
                </a:lnTo>
                <a:cubicBezTo>
                  <a:pt x="97" y="96"/>
                  <a:pt x="96" y="97"/>
                  <a:pt x="95" y="97"/>
                </a:cubicBezTo>
                <a:lnTo>
                  <a:pt x="80" y="107"/>
                </a:lnTo>
                <a:cubicBezTo>
                  <a:pt x="79" y="108"/>
                  <a:pt x="78" y="108"/>
                  <a:pt x="77" y="108"/>
                </a:cubicBezTo>
                <a:lnTo>
                  <a:pt x="58" y="112"/>
                </a:lnTo>
                <a:cubicBezTo>
                  <a:pt x="57" y="113"/>
                  <a:pt x="56" y="113"/>
                  <a:pt x="55" y="112"/>
                </a:cubicBezTo>
                <a:lnTo>
                  <a:pt x="37" y="108"/>
                </a:lnTo>
                <a:cubicBezTo>
                  <a:pt x="36" y="108"/>
                  <a:pt x="35" y="108"/>
                  <a:pt x="34" y="107"/>
                </a:cubicBezTo>
                <a:lnTo>
                  <a:pt x="18" y="97"/>
                </a:lnTo>
                <a:cubicBezTo>
                  <a:pt x="17" y="97"/>
                  <a:pt x="16" y="96"/>
                  <a:pt x="16" y="95"/>
                </a:cubicBezTo>
                <a:lnTo>
                  <a:pt x="6" y="80"/>
                </a:lnTo>
                <a:cubicBezTo>
                  <a:pt x="5" y="79"/>
                  <a:pt x="5" y="78"/>
                  <a:pt x="5" y="77"/>
                </a:cubicBezTo>
                <a:lnTo>
                  <a:pt x="1" y="58"/>
                </a:lnTo>
                <a:cubicBezTo>
                  <a:pt x="0" y="57"/>
                  <a:pt x="0" y="56"/>
                  <a:pt x="1" y="55"/>
                </a:cubicBezTo>
                <a:lnTo>
                  <a:pt x="5" y="37"/>
                </a:lnTo>
                <a:cubicBezTo>
                  <a:pt x="5" y="36"/>
                  <a:pt x="5" y="35"/>
                  <a:pt x="6" y="34"/>
                </a:cubicBezTo>
                <a:lnTo>
                  <a:pt x="16" y="18"/>
                </a:lnTo>
                <a:cubicBezTo>
                  <a:pt x="16" y="17"/>
                  <a:pt x="17" y="16"/>
                  <a:pt x="18" y="16"/>
                </a:cubicBezTo>
                <a:lnTo>
                  <a:pt x="34" y="6"/>
                </a:lnTo>
                <a:cubicBezTo>
                  <a:pt x="35" y="5"/>
                  <a:pt x="36" y="5"/>
                  <a:pt x="37" y="5"/>
                </a:cubicBezTo>
                <a:lnTo>
                  <a:pt x="55" y="1"/>
                </a:lnTo>
                <a:cubicBezTo>
                  <a:pt x="56" y="0"/>
                  <a:pt x="57" y="0"/>
                  <a:pt x="58" y="1"/>
                </a:cubicBezTo>
                <a:lnTo>
                  <a:pt x="77" y="5"/>
                </a:lnTo>
                <a:cubicBezTo>
                  <a:pt x="78" y="5"/>
                  <a:pt x="79" y="5"/>
                  <a:pt x="80" y="6"/>
                </a:cubicBezTo>
                <a:lnTo>
                  <a:pt x="95" y="16"/>
                </a:lnTo>
                <a:cubicBezTo>
                  <a:pt x="96" y="16"/>
                  <a:pt x="97" y="17"/>
                  <a:pt x="97" y="18"/>
                </a:cubicBezTo>
                <a:lnTo>
                  <a:pt x="107" y="34"/>
                </a:lnTo>
                <a:cubicBezTo>
                  <a:pt x="108" y="35"/>
                  <a:pt x="108" y="36"/>
                  <a:pt x="108" y="37"/>
                </a:cubicBezTo>
                <a:lnTo>
                  <a:pt x="112" y="55"/>
                </a:lnTo>
                <a:close/>
                <a:moveTo>
                  <a:pt x="93" y="40"/>
                </a:moveTo>
                <a:lnTo>
                  <a:pt x="94" y="43"/>
                </a:lnTo>
                <a:lnTo>
                  <a:pt x="84" y="27"/>
                </a:lnTo>
                <a:lnTo>
                  <a:pt x="86" y="29"/>
                </a:lnTo>
                <a:lnTo>
                  <a:pt x="71" y="19"/>
                </a:lnTo>
                <a:lnTo>
                  <a:pt x="74" y="20"/>
                </a:lnTo>
                <a:lnTo>
                  <a:pt x="55" y="16"/>
                </a:lnTo>
                <a:lnTo>
                  <a:pt x="58" y="16"/>
                </a:lnTo>
                <a:lnTo>
                  <a:pt x="40" y="20"/>
                </a:lnTo>
                <a:lnTo>
                  <a:pt x="43" y="19"/>
                </a:lnTo>
                <a:lnTo>
                  <a:pt x="27" y="29"/>
                </a:lnTo>
                <a:lnTo>
                  <a:pt x="29" y="27"/>
                </a:lnTo>
                <a:lnTo>
                  <a:pt x="19" y="43"/>
                </a:lnTo>
                <a:lnTo>
                  <a:pt x="20" y="40"/>
                </a:lnTo>
                <a:lnTo>
                  <a:pt x="16" y="58"/>
                </a:lnTo>
                <a:lnTo>
                  <a:pt x="16" y="55"/>
                </a:lnTo>
                <a:lnTo>
                  <a:pt x="20" y="74"/>
                </a:lnTo>
                <a:lnTo>
                  <a:pt x="19" y="71"/>
                </a:lnTo>
                <a:lnTo>
                  <a:pt x="29" y="86"/>
                </a:lnTo>
                <a:lnTo>
                  <a:pt x="27" y="84"/>
                </a:lnTo>
                <a:lnTo>
                  <a:pt x="43" y="94"/>
                </a:lnTo>
                <a:lnTo>
                  <a:pt x="40" y="93"/>
                </a:lnTo>
                <a:lnTo>
                  <a:pt x="58" y="97"/>
                </a:lnTo>
                <a:lnTo>
                  <a:pt x="55" y="97"/>
                </a:lnTo>
                <a:lnTo>
                  <a:pt x="74" y="93"/>
                </a:lnTo>
                <a:lnTo>
                  <a:pt x="71" y="94"/>
                </a:lnTo>
                <a:lnTo>
                  <a:pt x="86" y="84"/>
                </a:lnTo>
                <a:lnTo>
                  <a:pt x="84" y="86"/>
                </a:lnTo>
                <a:lnTo>
                  <a:pt x="94" y="71"/>
                </a:lnTo>
                <a:lnTo>
                  <a:pt x="93" y="74"/>
                </a:lnTo>
                <a:lnTo>
                  <a:pt x="97" y="55"/>
                </a:lnTo>
                <a:lnTo>
                  <a:pt x="97" y="58"/>
                </a:lnTo>
                <a:lnTo>
                  <a:pt x="93" y="40"/>
                </a:lnTo>
                <a:close/>
              </a:path>
            </a:pathLst>
          </a:custGeom>
          <a:solidFill>
            <a:srgbClr val="295A8C"/>
          </a:solid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3605" name="Rectangle 549"/>
          <p:cNvSpPr>
            <a:spLocks noChangeArrowheads="1"/>
          </p:cNvSpPr>
          <p:nvPr/>
        </p:nvSpPr>
        <p:spPr bwMode="auto">
          <a:xfrm>
            <a:off x="4096762" y="4485480"/>
            <a:ext cx="485710" cy="16927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Buffalo</a:t>
            </a:r>
          </a:p>
        </p:txBody>
      </p:sp>
      <p:sp>
        <p:nvSpPr>
          <p:cNvPr id="813609" name="Rectangle 553"/>
          <p:cNvSpPr>
            <a:spLocks noChangeArrowheads="1"/>
          </p:cNvSpPr>
          <p:nvPr/>
        </p:nvSpPr>
        <p:spPr bwMode="auto">
          <a:xfrm>
            <a:off x="4934965" y="2682401"/>
            <a:ext cx="642805" cy="16927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New York</a:t>
            </a:r>
          </a:p>
        </p:txBody>
      </p:sp>
      <p:sp>
        <p:nvSpPr>
          <p:cNvPr id="813615" name="Rectangle 559"/>
          <p:cNvSpPr>
            <a:spLocks noChangeArrowheads="1"/>
          </p:cNvSpPr>
          <p:nvPr/>
        </p:nvSpPr>
        <p:spPr bwMode="auto">
          <a:xfrm>
            <a:off x="807560" y="57689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$0</a:t>
            </a:r>
            <a:endParaRPr kumimoji="0" lang="en-US" sz="900" b="0" i="0" u="none" strike="noStrike" cap="none" normalizeH="0" baseline="0" dirty="0" smtClean="0">
              <a:ln>
                <a:noFill/>
              </a:ln>
              <a:effectLst/>
              <a:latin typeface="Arial" pitchFamily="34" charset="0"/>
            </a:endParaRPr>
          </a:p>
        </p:txBody>
      </p:sp>
      <p:sp>
        <p:nvSpPr>
          <p:cNvPr id="813616" name="Rectangle 560"/>
          <p:cNvSpPr>
            <a:spLocks noChangeArrowheads="1"/>
          </p:cNvSpPr>
          <p:nvPr/>
        </p:nvSpPr>
        <p:spPr bwMode="auto">
          <a:xfrm>
            <a:off x="518635" y="5330825"/>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$10,000</a:t>
            </a:r>
            <a:endParaRPr kumimoji="0" lang="en-US" sz="900" b="0" i="0" u="none" strike="noStrike" cap="none" normalizeH="0" baseline="0" smtClean="0">
              <a:ln>
                <a:noFill/>
              </a:ln>
              <a:effectLst/>
              <a:latin typeface="Arial" pitchFamily="34" charset="0"/>
            </a:endParaRPr>
          </a:p>
        </p:txBody>
      </p:sp>
      <p:sp>
        <p:nvSpPr>
          <p:cNvPr id="813617" name="Rectangle 561"/>
          <p:cNvSpPr>
            <a:spLocks noChangeArrowheads="1"/>
          </p:cNvSpPr>
          <p:nvPr/>
        </p:nvSpPr>
        <p:spPr bwMode="auto">
          <a:xfrm>
            <a:off x="518635" y="4891088"/>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$20,000</a:t>
            </a:r>
            <a:endParaRPr kumimoji="0" lang="en-US" sz="900" b="0" i="0" u="none" strike="noStrike" cap="none" normalizeH="0" baseline="0" smtClean="0">
              <a:ln>
                <a:noFill/>
              </a:ln>
              <a:effectLst/>
              <a:latin typeface="Arial" pitchFamily="34" charset="0"/>
            </a:endParaRPr>
          </a:p>
        </p:txBody>
      </p:sp>
      <p:sp>
        <p:nvSpPr>
          <p:cNvPr id="813618" name="Rectangle 562"/>
          <p:cNvSpPr>
            <a:spLocks noChangeArrowheads="1"/>
          </p:cNvSpPr>
          <p:nvPr/>
        </p:nvSpPr>
        <p:spPr bwMode="auto">
          <a:xfrm>
            <a:off x="507618" y="4451350"/>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$30,000</a:t>
            </a:r>
            <a:endParaRPr kumimoji="0" lang="en-US" sz="900" b="0" i="0" u="none" strike="noStrike" cap="none" normalizeH="0" baseline="0" dirty="0" smtClean="0">
              <a:ln>
                <a:noFill/>
              </a:ln>
              <a:effectLst/>
              <a:latin typeface="Arial" pitchFamily="34" charset="0"/>
            </a:endParaRPr>
          </a:p>
        </p:txBody>
      </p:sp>
      <p:sp>
        <p:nvSpPr>
          <p:cNvPr id="813619" name="Rectangle 563"/>
          <p:cNvSpPr>
            <a:spLocks noChangeArrowheads="1"/>
          </p:cNvSpPr>
          <p:nvPr/>
        </p:nvSpPr>
        <p:spPr bwMode="auto">
          <a:xfrm>
            <a:off x="518635" y="4013200"/>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$40,000</a:t>
            </a:r>
            <a:endParaRPr kumimoji="0" lang="en-US" sz="900" b="0" i="0" u="none" strike="noStrike" cap="none" normalizeH="0" baseline="0" dirty="0" smtClean="0">
              <a:ln>
                <a:noFill/>
              </a:ln>
              <a:effectLst/>
              <a:latin typeface="Arial" pitchFamily="34" charset="0"/>
            </a:endParaRPr>
          </a:p>
        </p:txBody>
      </p:sp>
      <p:sp>
        <p:nvSpPr>
          <p:cNvPr id="813620" name="Rectangle 564"/>
          <p:cNvSpPr>
            <a:spLocks noChangeArrowheads="1"/>
          </p:cNvSpPr>
          <p:nvPr/>
        </p:nvSpPr>
        <p:spPr bwMode="auto">
          <a:xfrm>
            <a:off x="518635" y="3573463"/>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$50,000</a:t>
            </a:r>
            <a:endParaRPr kumimoji="0" lang="en-US" sz="900" b="0" i="0" u="none" strike="noStrike" cap="none" normalizeH="0" baseline="0" dirty="0" smtClean="0">
              <a:ln>
                <a:noFill/>
              </a:ln>
              <a:effectLst/>
              <a:latin typeface="Arial" pitchFamily="34" charset="0"/>
            </a:endParaRPr>
          </a:p>
        </p:txBody>
      </p:sp>
      <p:sp>
        <p:nvSpPr>
          <p:cNvPr id="813621" name="Rectangle 565"/>
          <p:cNvSpPr>
            <a:spLocks noChangeArrowheads="1"/>
          </p:cNvSpPr>
          <p:nvPr/>
        </p:nvSpPr>
        <p:spPr bwMode="auto">
          <a:xfrm>
            <a:off x="518635" y="3135313"/>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$60,000</a:t>
            </a:r>
            <a:endParaRPr kumimoji="0" lang="en-US" sz="900" b="0" i="0" u="none" strike="noStrike" cap="none" normalizeH="0" baseline="0" smtClean="0">
              <a:ln>
                <a:noFill/>
              </a:ln>
              <a:effectLst/>
              <a:latin typeface="Arial" pitchFamily="34" charset="0"/>
            </a:endParaRPr>
          </a:p>
        </p:txBody>
      </p:sp>
      <p:sp>
        <p:nvSpPr>
          <p:cNvPr id="813622" name="Rectangle 566"/>
          <p:cNvSpPr>
            <a:spLocks noChangeArrowheads="1"/>
          </p:cNvSpPr>
          <p:nvPr/>
        </p:nvSpPr>
        <p:spPr bwMode="auto">
          <a:xfrm>
            <a:off x="518635" y="2695575"/>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$70,000</a:t>
            </a:r>
            <a:endParaRPr kumimoji="0" lang="en-US" sz="900" b="0" i="0" u="none" strike="noStrike" cap="none" normalizeH="0" baseline="0" smtClean="0">
              <a:ln>
                <a:noFill/>
              </a:ln>
              <a:effectLst/>
              <a:latin typeface="Arial" pitchFamily="34" charset="0"/>
            </a:endParaRPr>
          </a:p>
        </p:txBody>
      </p:sp>
      <p:sp>
        <p:nvSpPr>
          <p:cNvPr id="813623" name="Rectangle 567"/>
          <p:cNvSpPr>
            <a:spLocks noChangeArrowheads="1"/>
          </p:cNvSpPr>
          <p:nvPr/>
        </p:nvSpPr>
        <p:spPr bwMode="auto">
          <a:xfrm>
            <a:off x="518635" y="2255838"/>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$80,000</a:t>
            </a:r>
            <a:endParaRPr kumimoji="0" lang="en-US" sz="900" b="0" i="0" u="none" strike="noStrike" cap="none" normalizeH="0" baseline="0" smtClean="0">
              <a:ln>
                <a:noFill/>
              </a:ln>
              <a:effectLst/>
              <a:latin typeface="Arial" pitchFamily="34" charset="0"/>
            </a:endParaRPr>
          </a:p>
        </p:txBody>
      </p:sp>
      <p:sp>
        <p:nvSpPr>
          <p:cNvPr id="813624" name="Rectangle 568"/>
          <p:cNvSpPr>
            <a:spLocks noChangeArrowheads="1"/>
          </p:cNvSpPr>
          <p:nvPr/>
        </p:nvSpPr>
        <p:spPr bwMode="auto">
          <a:xfrm>
            <a:off x="518635" y="1817688"/>
            <a:ext cx="4167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$90,000</a:t>
            </a:r>
            <a:endParaRPr kumimoji="0" lang="en-US" sz="900" b="0" i="0" u="none" strike="noStrike" cap="none" normalizeH="0" baseline="0" smtClean="0">
              <a:ln>
                <a:noFill/>
              </a:ln>
              <a:effectLst/>
              <a:latin typeface="Arial" pitchFamily="34" charset="0"/>
            </a:endParaRPr>
          </a:p>
        </p:txBody>
      </p:sp>
      <p:sp>
        <p:nvSpPr>
          <p:cNvPr id="813625" name="Rectangle 569"/>
          <p:cNvSpPr>
            <a:spLocks noChangeArrowheads="1"/>
          </p:cNvSpPr>
          <p:nvPr/>
        </p:nvSpPr>
        <p:spPr bwMode="auto">
          <a:xfrm>
            <a:off x="450373" y="1377950"/>
            <a:ext cx="48090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$100,000</a:t>
            </a:r>
            <a:endParaRPr kumimoji="0" lang="en-US" sz="900" b="0" i="0" u="none" strike="noStrike" cap="none" normalizeH="0" baseline="0" dirty="0" smtClean="0">
              <a:ln>
                <a:noFill/>
              </a:ln>
              <a:effectLst/>
              <a:latin typeface="Arial" pitchFamily="34" charset="0"/>
            </a:endParaRPr>
          </a:p>
        </p:txBody>
      </p:sp>
      <p:sp>
        <p:nvSpPr>
          <p:cNvPr id="813626" name="Rectangle 570"/>
          <p:cNvSpPr>
            <a:spLocks noChangeArrowheads="1"/>
          </p:cNvSpPr>
          <p:nvPr/>
        </p:nvSpPr>
        <p:spPr bwMode="auto">
          <a:xfrm>
            <a:off x="972565" y="5923249"/>
            <a:ext cx="16671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0%</a:t>
            </a:r>
            <a:endParaRPr kumimoji="0" lang="en-US" sz="900" b="0" i="0" u="none" strike="noStrike" cap="none" normalizeH="0" baseline="0" smtClean="0">
              <a:ln>
                <a:noFill/>
              </a:ln>
              <a:effectLst/>
              <a:latin typeface="Arial" pitchFamily="34" charset="0"/>
            </a:endParaRPr>
          </a:p>
        </p:txBody>
      </p:sp>
      <p:sp>
        <p:nvSpPr>
          <p:cNvPr id="813627" name="Rectangle 571"/>
          <p:cNvSpPr>
            <a:spLocks noChangeArrowheads="1"/>
          </p:cNvSpPr>
          <p:nvPr/>
        </p:nvSpPr>
        <p:spPr bwMode="auto">
          <a:xfrm>
            <a:off x="2020315"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10%</a:t>
            </a:r>
            <a:endParaRPr kumimoji="0" lang="en-US" sz="900" b="0" i="0" u="none" strike="noStrike" cap="none" normalizeH="0" baseline="0" smtClean="0">
              <a:ln>
                <a:noFill/>
              </a:ln>
              <a:effectLst/>
              <a:latin typeface="Arial" pitchFamily="34" charset="0"/>
            </a:endParaRPr>
          </a:p>
        </p:txBody>
      </p:sp>
      <p:sp>
        <p:nvSpPr>
          <p:cNvPr id="813628" name="Rectangle 572"/>
          <p:cNvSpPr>
            <a:spLocks noChangeArrowheads="1"/>
          </p:cNvSpPr>
          <p:nvPr/>
        </p:nvSpPr>
        <p:spPr bwMode="auto">
          <a:xfrm>
            <a:off x="3102990"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20%</a:t>
            </a:r>
            <a:endParaRPr kumimoji="0" lang="en-US" sz="900" b="0" i="0" u="none" strike="noStrike" cap="none" normalizeH="0" baseline="0" smtClean="0">
              <a:ln>
                <a:noFill/>
              </a:ln>
              <a:effectLst/>
              <a:latin typeface="Arial" pitchFamily="34" charset="0"/>
            </a:endParaRPr>
          </a:p>
        </p:txBody>
      </p:sp>
      <p:sp>
        <p:nvSpPr>
          <p:cNvPr id="813629" name="Rectangle 573"/>
          <p:cNvSpPr>
            <a:spLocks noChangeArrowheads="1"/>
          </p:cNvSpPr>
          <p:nvPr/>
        </p:nvSpPr>
        <p:spPr bwMode="auto">
          <a:xfrm>
            <a:off x="4185665"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30%</a:t>
            </a:r>
            <a:endParaRPr kumimoji="0" lang="en-US" sz="900" b="0" i="0" u="none" strike="noStrike" cap="none" normalizeH="0" baseline="0" smtClean="0">
              <a:ln>
                <a:noFill/>
              </a:ln>
              <a:effectLst/>
              <a:latin typeface="Arial" pitchFamily="34" charset="0"/>
            </a:endParaRPr>
          </a:p>
        </p:txBody>
      </p:sp>
      <p:sp>
        <p:nvSpPr>
          <p:cNvPr id="813630" name="Rectangle 574"/>
          <p:cNvSpPr>
            <a:spLocks noChangeArrowheads="1"/>
          </p:cNvSpPr>
          <p:nvPr/>
        </p:nvSpPr>
        <p:spPr bwMode="auto">
          <a:xfrm>
            <a:off x="5268340"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40%</a:t>
            </a:r>
            <a:endParaRPr kumimoji="0" lang="en-US" sz="900" b="0" i="0" u="none" strike="noStrike" cap="none" normalizeH="0" baseline="0" dirty="0" smtClean="0">
              <a:ln>
                <a:noFill/>
              </a:ln>
              <a:effectLst/>
              <a:latin typeface="Arial" pitchFamily="34" charset="0"/>
            </a:endParaRPr>
          </a:p>
        </p:txBody>
      </p:sp>
      <p:sp>
        <p:nvSpPr>
          <p:cNvPr id="813631" name="Rectangle 575"/>
          <p:cNvSpPr>
            <a:spLocks noChangeArrowheads="1"/>
          </p:cNvSpPr>
          <p:nvPr/>
        </p:nvSpPr>
        <p:spPr bwMode="auto">
          <a:xfrm>
            <a:off x="6351015"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effectLst/>
                <a:latin typeface="Arial" pitchFamily="34" charset="0"/>
              </a:rPr>
              <a:t>50%</a:t>
            </a:r>
            <a:endParaRPr kumimoji="0" lang="en-US" sz="900" b="0" i="0" u="none" strike="noStrike" cap="none" normalizeH="0" baseline="0" dirty="0" smtClean="0">
              <a:ln>
                <a:noFill/>
              </a:ln>
              <a:effectLst/>
              <a:latin typeface="Arial" pitchFamily="34" charset="0"/>
            </a:endParaRPr>
          </a:p>
        </p:txBody>
      </p:sp>
      <p:sp>
        <p:nvSpPr>
          <p:cNvPr id="813632" name="Rectangle 576"/>
          <p:cNvSpPr>
            <a:spLocks noChangeArrowheads="1"/>
          </p:cNvSpPr>
          <p:nvPr/>
        </p:nvSpPr>
        <p:spPr bwMode="auto">
          <a:xfrm>
            <a:off x="7433690"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60%</a:t>
            </a:r>
            <a:endParaRPr kumimoji="0" lang="en-US" sz="900" b="0" i="0" u="none" strike="noStrike" cap="none" normalizeH="0" baseline="0" smtClean="0">
              <a:ln>
                <a:noFill/>
              </a:ln>
              <a:effectLst/>
              <a:latin typeface="Arial" pitchFamily="34" charset="0"/>
            </a:endParaRPr>
          </a:p>
        </p:txBody>
      </p:sp>
      <p:sp>
        <p:nvSpPr>
          <p:cNvPr id="813633" name="Rectangle 577"/>
          <p:cNvSpPr>
            <a:spLocks noChangeArrowheads="1"/>
          </p:cNvSpPr>
          <p:nvPr/>
        </p:nvSpPr>
        <p:spPr bwMode="auto">
          <a:xfrm>
            <a:off x="8516365" y="592324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effectLst/>
                <a:latin typeface="Arial" pitchFamily="34" charset="0"/>
              </a:rPr>
              <a:t>70%</a:t>
            </a:r>
            <a:endParaRPr kumimoji="0" lang="en-US" sz="900" b="0" i="0" u="none" strike="noStrike" cap="none" normalizeH="0" baseline="0" smtClean="0">
              <a:ln>
                <a:noFill/>
              </a:ln>
              <a:effectLst/>
              <a:latin typeface="Arial" pitchFamily="34" charset="0"/>
            </a:endParaRPr>
          </a:p>
        </p:txBody>
      </p:sp>
      <p:sp>
        <p:nvSpPr>
          <p:cNvPr id="813635" name="Rectangle 579"/>
          <p:cNvSpPr>
            <a:spLocks noChangeArrowheads="1"/>
          </p:cNvSpPr>
          <p:nvPr/>
        </p:nvSpPr>
        <p:spPr bwMode="auto">
          <a:xfrm>
            <a:off x="2200591" y="6148674"/>
            <a:ext cx="555673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Human Capital Stock (Share of Population 25+ With a College Degree), 2006</a:t>
            </a:r>
            <a:endParaRPr kumimoji="0" lang="en-US" sz="1800" b="0" i="0" u="none" strike="noStrike" cap="none" normalizeH="0" baseline="0" dirty="0" smtClean="0">
              <a:ln>
                <a:noFill/>
              </a:ln>
              <a:effectLst/>
              <a:latin typeface="Arial" pitchFamily="34" charset="0"/>
            </a:endParaRPr>
          </a:p>
        </p:txBody>
      </p:sp>
      <p:cxnSp>
        <p:nvCxnSpPr>
          <p:cNvPr id="613" name="Straight Arrow Connector 612"/>
          <p:cNvCxnSpPr/>
          <p:nvPr/>
        </p:nvCxnSpPr>
        <p:spPr>
          <a:xfrm rot="16200000" flipV="1">
            <a:off x="3926986" y="4296651"/>
            <a:ext cx="358705" cy="634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2" name="Rectangle 553"/>
          <p:cNvSpPr>
            <a:spLocks noChangeArrowheads="1"/>
          </p:cNvSpPr>
          <p:nvPr/>
        </p:nvSpPr>
        <p:spPr bwMode="auto">
          <a:xfrm>
            <a:off x="5925565" y="2847501"/>
            <a:ext cx="487313" cy="16927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Boston</a:t>
            </a:r>
          </a:p>
        </p:txBody>
      </p:sp>
      <p:sp>
        <p:nvSpPr>
          <p:cNvPr id="623" name="Rectangle 12"/>
          <p:cNvSpPr>
            <a:spLocks noChangeArrowheads="1"/>
          </p:cNvSpPr>
          <p:nvPr/>
        </p:nvSpPr>
        <p:spPr bwMode="auto">
          <a:xfrm>
            <a:off x="3573780" y="6610350"/>
            <a:ext cx="5364480" cy="209550"/>
          </a:xfrm>
          <a:prstGeom prst="rect">
            <a:avLst/>
          </a:prstGeom>
          <a:noFill/>
          <a:ln w="9525">
            <a:noFill/>
            <a:miter lim="800000"/>
            <a:headEnd/>
            <a:tailEnd/>
          </a:ln>
        </p:spPr>
        <p:txBody>
          <a:bodyPr/>
          <a:lstStyle/>
          <a:p>
            <a:pPr marL="342900" indent="-342900" eaLnBrk="0" hangingPunct="0">
              <a:spcBef>
                <a:spcPct val="20000"/>
              </a:spcBef>
            </a:pPr>
            <a:r>
              <a:rPr lang="en-US" sz="900" dirty="0" smtClean="0">
                <a:solidFill>
                  <a:srgbClr val="A2A2AA"/>
                </a:solidFill>
              </a:rPr>
              <a:t>Source: U.S. Bureau of Economic Analysis, U.S. Bureau of the Census and Moody’s Economy.com</a:t>
            </a:r>
            <a:endParaRPr lang="en-US" sz="900" dirty="0">
              <a:solidFill>
                <a:srgbClr val="A2A2AA"/>
              </a:solidFill>
            </a:endParaRPr>
          </a:p>
        </p:txBody>
      </p:sp>
      <p:sp>
        <p:nvSpPr>
          <p:cNvPr id="567" name="Rectangle 12"/>
          <p:cNvSpPr>
            <a:spLocks noChangeArrowheads="1"/>
          </p:cNvSpPr>
          <p:nvPr/>
        </p:nvSpPr>
        <p:spPr bwMode="auto">
          <a:xfrm rot="16200000">
            <a:off x="-1762839" y="3568088"/>
            <a:ext cx="4156699" cy="212374"/>
          </a:xfrm>
          <a:prstGeom prst="rect">
            <a:avLst/>
          </a:prstGeom>
          <a:solidFill>
            <a:schemeClr val="bg1"/>
          </a:solidFill>
          <a:ln w="9525">
            <a:noFill/>
            <a:miter lim="800000"/>
            <a:headEnd/>
            <a:tailEnd/>
          </a:ln>
        </p:spPr>
        <p:txBody>
          <a:bodyPr lIns="92075" tIns="46038" rIns="92075" bIns="46038" anchor="ctr" anchorCtr="0"/>
          <a:lstStyle/>
          <a:p>
            <a:pPr lvl="0" algn="ctr"/>
            <a:r>
              <a:rPr lang="en-US" sz="1200" b="1" dirty="0" smtClean="0">
                <a:latin typeface="Arial" pitchFamily="34" charset="0"/>
              </a:rPr>
              <a:t>GDP Per Capita, 2008</a:t>
            </a:r>
            <a:endParaRPr lang="en-US" dirty="0" smtClean="0">
              <a:latin typeface="Arial" pitchFamily="34" charset="0"/>
            </a:endParaRPr>
          </a:p>
        </p:txBody>
      </p:sp>
      <p:graphicFrame>
        <p:nvGraphicFramePr>
          <p:cNvPr id="56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1195017" name="Photo Editor Photo" r:id="rId3" imgW="2209524" imgH="2133898" progId="">
                  <p:embed/>
                </p:oleObj>
              </mc:Choice>
              <mc:Fallback>
                <p:oleObj name="Photo Editor Photo" r:id="rId3" imgW="2209524" imgH="213389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568" name="Picture 16" descr="bigseal"/>
          <p:cNvPicPr>
            <a:picLocks noChangeAspect="1" noChangeArrowheads="1"/>
          </p:cNvPicPr>
          <p:nvPr/>
        </p:nvPicPr>
        <p:blipFill>
          <a:blip r:embed="rId5"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569"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570"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5</a:t>
            </a:fld>
            <a:endParaRPr lang="en-US" sz="1200" b="1" dirty="0">
              <a:solidFill>
                <a:srgbClr val="4D4D4D"/>
              </a:solidFill>
            </a:endParaRPr>
          </a:p>
        </p:txBody>
      </p:sp>
      <p:sp>
        <p:nvSpPr>
          <p:cNvPr id="565" name="Rectangle 549"/>
          <p:cNvSpPr>
            <a:spLocks noChangeArrowheads="1"/>
          </p:cNvSpPr>
          <p:nvPr/>
        </p:nvSpPr>
        <p:spPr bwMode="auto">
          <a:xfrm>
            <a:off x="2425124" y="4695035"/>
            <a:ext cx="29655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Flint</a:t>
            </a:r>
          </a:p>
        </p:txBody>
      </p:sp>
      <p:sp>
        <p:nvSpPr>
          <p:cNvPr id="571" name="Rectangle 549"/>
          <p:cNvSpPr>
            <a:spLocks noChangeArrowheads="1"/>
          </p:cNvSpPr>
          <p:nvPr/>
        </p:nvSpPr>
        <p:spPr bwMode="auto">
          <a:xfrm>
            <a:off x="3718142" y="4364036"/>
            <a:ext cx="26609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Erie</a:t>
            </a:r>
          </a:p>
        </p:txBody>
      </p:sp>
      <p:sp>
        <p:nvSpPr>
          <p:cNvPr id="572" name="Rectangle 549"/>
          <p:cNvSpPr>
            <a:spLocks noChangeArrowheads="1"/>
          </p:cNvSpPr>
          <p:nvPr/>
        </p:nvSpPr>
        <p:spPr bwMode="auto">
          <a:xfrm>
            <a:off x="3553836" y="3297236"/>
            <a:ext cx="70532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Pittsburgh</a:t>
            </a:r>
          </a:p>
        </p:txBody>
      </p:sp>
      <p:cxnSp>
        <p:nvCxnSpPr>
          <p:cNvPr id="573" name="Straight Arrow Connector 572"/>
          <p:cNvCxnSpPr/>
          <p:nvPr/>
        </p:nvCxnSpPr>
        <p:spPr>
          <a:xfrm rot="16200000" flipH="1">
            <a:off x="3942598" y="3408186"/>
            <a:ext cx="192772" cy="29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7" name="Rectangle 549"/>
          <p:cNvSpPr>
            <a:spLocks noChangeArrowheads="1"/>
          </p:cNvSpPr>
          <p:nvPr/>
        </p:nvSpPr>
        <p:spPr bwMode="auto">
          <a:xfrm>
            <a:off x="4306285" y="3190081"/>
            <a:ext cx="83035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cs typeface="Arial" pitchFamily="34" charset="0"/>
              </a:rPr>
              <a:t>Philadelphia</a:t>
            </a:r>
          </a:p>
        </p:txBody>
      </p:sp>
      <p:grpSp>
        <p:nvGrpSpPr>
          <p:cNvPr id="2" name="Group 597"/>
          <p:cNvGrpSpPr/>
          <p:nvPr/>
        </p:nvGrpSpPr>
        <p:grpSpPr>
          <a:xfrm>
            <a:off x="5839840" y="2908300"/>
            <a:ext cx="53975" cy="55562"/>
            <a:chOff x="5839840" y="2908300"/>
            <a:chExt cx="53975" cy="55562"/>
          </a:xfrm>
          <a:solidFill>
            <a:srgbClr val="295A8C"/>
          </a:solidFill>
        </p:grpSpPr>
        <p:sp>
          <p:nvSpPr>
            <p:cNvPr id="813155" name="Oval 99"/>
            <p:cNvSpPr>
              <a:spLocks noChangeArrowheads="1"/>
            </p:cNvSpPr>
            <p:nvPr/>
          </p:nvSpPr>
          <p:spPr bwMode="auto">
            <a:xfrm>
              <a:off x="5844603" y="2913062"/>
              <a:ext cx="44450" cy="46037"/>
            </a:xfrm>
            <a:prstGeom prst="ellipse">
              <a:avLst/>
            </a:prstGeom>
            <a:grpFill/>
            <a:ln w="0">
              <a:solidFill>
                <a:srgbClr val="295A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156" name="Freeform 100"/>
            <p:cNvSpPr>
              <a:spLocks noEditPoints="1"/>
            </p:cNvSpPr>
            <p:nvPr/>
          </p:nvSpPr>
          <p:spPr bwMode="auto">
            <a:xfrm>
              <a:off x="5839840" y="2908300"/>
              <a:ext cx="53975" cy="55562"/>
            </a:xfrm>
            <a:custGeom>
              <a:avLst/>
              <a:gdLst/>
              <a:ahLst/>
              <a:cxnLst>
                <a:cxn ang="0">
                  <a:pos x="96" y="50"/>
                </a:cxn>
                <a:cxn ang="0">
                  <a:pos x="92" y="69"/>
                </a:cxn>
                <a:cxn ang="0">
                  <a:pos x="82" y="84"/>
                </a:cxn>
                <a:cxn ang="0">
                  <a:pos x="66" y="93"/>
                </a:cxn>
                <a:cxn ang="0">
                  <a:pos x="47" y="96"/>
                </a:cxn>
                <a:cxn ang="0">
                  <a:pos x="28" y="92"/>
                </a:cxn>
                <a:cxn ang="0">
                  <a:pos x="14" y="82"/>
                </a:cxn>
                <a:cxn ang="0">
                  <a:pos x="4" y="66"/>
                </a:cxn>
                <a:cxn ang="0">
                  <a:pos x="1" y="47"/>
                </a:cxn>
                <a:cxn ang="0">
                  <a:pos x="5" y="28"/>
                </a:cxn>
                <a:cxn ang="0">
                  <a:pos x="16" y="14"/>
                </a:cxn>
                <a:cxn ang="0">
                  <a:pos x="31" y="4"/>
                </a:cxn>
                <a:cxn ang="0">
                  <a:pos x="50" y="1"/>
                </a:cxn>
                <a:cxn ang="0">
                  <a:pos x="69" y="5"/>
                </a:cxn>
                <a:cxn ang="0">
                  <a:pos x="84" y="16"/>
                </a:cxn>
                <a:cxn ang="0">
                  <a:pos x="93" y="31"/>
                </a:cxn>
                <a:cxn ang="0">
                  <a:pos x="78" y="34"/>
                </a:cxn>
                <a:cxn ang="0">
                  <a:pos x="71" y="25"/>
                </a:cxn>
                <a:cxn ang="0">
                  <a:pos x="60" y="18"/>
                </a:cxn>
                <a:cxn ang="0">
                  <a:pos x="47" y="16"/>
                </a:cxn>
                <a:cxn ang="0">
                  <a:pos x="34" y="19"/>
                </a:cxn>
                <a:cxn ang="0">
                  <a:pos x="25" y="27"/>
                </a:cxn>
                <a:cxn ang="0">
                  <a:pos x="18" y="37"/>
                </a:cxn>
                <a:cxn ang="0">
                  <a:pos x="16" y="50"/>
                </a:cxn>
                <a:cxn ang="0">
                  <a:pos x="19" y="63"/>
                </a:cxn>
                <a:cxn ang="0">
                  <a:pos x="27" y="73"/>
                </a:cxn>
                <a:cxn ang="0">
                  <a:pos x="37" y="79"/>
                </a:cxn>
                <a:cxn ang="0">
                  <a:pos x="50" y="81"/>
                </a:cxn>
                <a:cxn ang="0">
                  <a:pos x="63" y="78"/>
                </a:cxn>
                <a:cxn ang="0">
                  <a:pos x="73" y="71"/>
                </a:cxn>
                <a:cxn ang="0">
                  <a:pos x="79" y="60"/>
                </a:cxn>
                <a:cxn ang="0">
                  <a:pos x="81" y="47"/>
                </a:cxn>
                <a:cxn ang="0">
                  <a:pos x="78" y="34"/>
                </a:cxn>
              </a:cxnLst>
              <a:rect l="0" t="0" r="r" b="b"/>
              <a:pathLst>
                <a:path w="97" h="97">
                  <a:moveTo>
                    <a:pt x="96" y="47"/>
                  </a:moveTo>
                  <a:cubicBezTo>
                    <a:pt x="97" y="48"/>
                    <a:pt x="97" y="49"/>
                    <a:pt x="96" y="50"/>
                  </a:cubicBezTo>
                  <a:lnTo>
                    <a:pt x="93" y="66"/>
                  </a:lnTo>
                  <a:cubicBezTo>
                    <a:pt x="93" y="67"/>
                    <a:pt x="93" y="68"/>
                    <a:pt x="92" y="69"/>
                  </a:cubicBezTo>
                  <a:lnTo>
                    <a:pt x="84" y="82"/>
                  </a:lnTo>
                  <a:cubicBezTo>
                    <a:pt x="84" y="83"/>
                    <a:pt x="83" y="84"/>
                    <a:pt x="82" y="84"/>
                  </a:cubicBezTo>
                  <a:lnTo>
                    <a:pt x="69" y="92"/>
                  </a:lnTo>
                  <a:cubicBezTo>
                    <a:pt x="68" y="93"/>
                    <a:pt x="67" y="93"/>
                    <a:pt x="66" y="93"/>
                  </a:cubicBezTo>
                  <a:lnTo>
                    <a:pt x="50" y="96"/>
                  </a:lnTo>
                  <a:cubicBezTo>
                    <a:pt x="49" y="97"/>
                    <a:pt x="48" y="97"/>
                    <a:pt x="47" y="96"/>
                  </a:cubicBezTo>
                  <a:lnTo>
                    <a:pt x="31" y="93"/>
                  </a:lnTo>
                  <a:cubicBezTo>
                    <a:pt x="30" y="93"/>
                    <a:pt x="29" y="93"/>
                    <a:pt x="28" y="92"/>
                  </a:cubicBezTo>
                  <a:lnTo>
                    <a:pt x="16" y="84"/>
                  </a:lnTo>
                  <a:cubicBezTo>
                    <a:pt x="15" y="84"/>
                    <a:pt x="14" y="83"/>
                    <a:pt x="14" y="82"/>
                  </a:cubicBezTo>
                  <a:lnTo>
                    <a:pt x="5" y="69"/>
                  </a:lnTo>
                  <a:cubicBezTo>
                    <a:pt x="4" y="68"/>
                    <a:pt x="4" y="67"/>
                    <a:pt x="4" y="66"/>
                  </a:cubicBezTo>
                  <a:lnTo>
                    <a:pt x="1" y="50"/>
                  </a:lnTo>
                  <a:cubicBezTo>
                    <a:pt x="0" y="49"/>
                    <a:pt x="0" y="48"/>
                    <a:pt x="1" y="47"/>
                  </a:cubicBezTo>
                  <a:lnTo>
                    <a:pt x="4" y="31"/>
                  </a:lnTo>
                  <a:cubicBezTo>
                    <a:pt x="4" y="30"/>
                    <a:pt x="4" y="29"/>
                    <a:pt x="5" y="28"/>
                  </a:cubicBezTo>
                  <a:lnTo>
                    <a:pt x="14" y="16"/>
                  </a:lnTo>
                  <a:cubicBezTo>
                    <a:pt x="15" y="15"/>
                    <a:pt x="15" y="15"/>
                    <a:pt x="16" y="14"/>
                  </a:cubicBezTo>
                  <a:lnTo>
                    <a:pt x="28" y="5"/>
                  </a:lnTo>
                  <a:cubicBezTo>
                    <a:pt x="29" y="4"/>
                    <a:pt x="30" y="4"/>
                    <a:pt x="31" y="4"/>
                  </a:cubicBezTo>
                  <a:lnTo>
                    <a:pt x="47" y="1"/>
                  </a:lnTo>
                  <a:cubicBezTo>
                    <a:pt x="48" y="0"/>
                    <a:pt x="49" y="0"/>
                    <a:pt x="50" y="1"/>
                  </a:cubicBezTo>
                  <a:lnTo>
                    <a:pt x="66" y="4"/>
                  </a:lnTo>
                  <a:cubicBezTo>
                    <a:pt x="67" y="4"/>
                    <a:pt x="68" y="4"/>
                    <a:pt x="69" y="5"/>
                  </a:cubicBezTo>
                  <a:lnTo>
                    <a:pt x="82" y="14"/>
                  </a:lnTo>
                  <a:cubicBezTo>
                    <a:pt x="83" y="14"/>
                    <a:pt x="84" y="15"/>
                    <a:pt x="84" y="16"/>
                  </a:cubicBezTo>
                  <a:lnTo>
                    <a:pt x="92" y="28"/>
                  </a:lnTo>
                  <a:cubicBezTo>
                    <a:pt x="93" y="29"/>
                    <a:pt x="93" y="30"/>
                    <a:pt x="93" y="31"/>
                  </a:cubicBezTo>
                  <a:lnTo>
                    <a:pt x="96" y="47"/>
                  </a:lnTo>
                  <a:close/>
                  <a:moveTo>
                    <a:pt x="78" y="34"/>
                  </a:moveTo>
                  <a:lnTo>
                    <a:pt x="79" y="37"/>
                  </a:lnTo>
                  <a:lnTo>
                    <a:pt x="71" y="25"/>
                  </a:lnTo>
                  <a:lnTo>
                    <a:pt x="73" y="27"/>
                  </a:lnTo>
                  <a:lnTo>
                    <a:pt x="60" y="18"/>
                  </a:lnTo>
                  <a:lnTo>
                    <a:pt x="63" y="19"/>
                  </a:lnTo>
                  <a:lnTo>
                    <a:pt x="47" y="16"/>
                  </a:lnTo>
                  <a:lnTo>
                    <a:pt x="50" y="16"/>
                  </a:lnTo>
                  <a:lnTo>
                    <a:pt x="34" y="19"/>
                  </a:lnTo>
                  <a:lnTo>
                    <a:pt x="37" y="18"/>
                  </a:lnTo>
                  <a:lnTo>
                    <a:pt x="25" y="27"/>
                  </a:lnTo>
                  <a:lnTo>
                    <a:pt x="27" y="25"/>
                  </a:lnTo>
                  <a:lnTo>
                    <a:pt x="18" y="37"/>
                  </a:lnTo>
                  <a:lnTo>
                    <a:pt x="19" y="34"/>
                  </a:lnTo>
                  <a:lnTo>
                    <a:pt x="16" y="50"/>
                  </a:lnTo>
                  <a:lnTo>
                    <a:pt x="16" y="47"/>
                  </a:lnTo>
                  <a:lnTo>
                    <a:pt x="19" y="63"/>
                  </a:lnTo>
                  <a:lnTo>
                    <a:pt x="18" y="60"/>
                  </a:lnTo>
                  <a:lnTo>
                    <a:pt x="27" y="73"/>
                  </a:lnTo>
                  <a:lnTo>
                    <a:pt x="25" y="71"/>
                  </a:lnTo>
                  <a:lnTo>
                    <a:pt x="37" y="79"/>
                  </a:lnTo>
                  <a:lnTo>
                    <a:pt x="34" y="78"/>
                  </a:lnTo>
                  <a:lnTo>
                    <a:pt x="50" y="81"/>
                  </a:lnTo>
                  <a:lnTo>
                    <a:pt x="47" y="81"/>
                  </a:lnTo>
                  <a:lnTo>
                    <a:pt x="63" y="78"/>
                  </a:lnTo>
                  <a:lnTo>
                    <a:pt x="60" y="79"/>
                  </a:lnTo>
                  <a:lnTo>
                    <a:pt x="73" y="71"/>
                  </a:lnTo>
                  <a:lnTo>
                    <a:pt x="71" y="73"/>
                  </a:lnTo>
                  <a:lnTo>
                    <a:pt x="79" y="60"/>
                  </a:lnTo>
                  <a:lnTo>
                    <a:pt x="78" y="63"/>
                  </a:lnTo>
                  <a:lnTo>
                    <a:pt x="81" y="47"/>
                  </a:lnTo>
                  <a:lnTo>
                    <a:pt x="81" y="50"/>
                  </a:lnTo>
                  <a:lnTo>
                    <a:pt x="78" y="34"/>
                  </a:lnTo>
                  <a:close/>
                </a:path>
              </a:pathLst>
            </a:custGeom>
            <a:grpFill/>
            <a:ln w="6" cap="flat">
              <a:solidFill>
                <a:srgbClr val="295A8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574" name="Oval 573"/>
          <p:cNvSpPr/>
          <p:nvPr/>
        </p:nvSpPr>
        <p:spPr>
          <a:xfrm>
            <a:off x="4962524" y="2854324"/>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5819774" y="2892424"/>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600574" y="3330574"/>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4187824" y="3644899"/>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019549" y="4063999"/>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3736974" y="4289424"/>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2641599" y="4619624"/>
            <a:ext cx="91440" cy="91440"/>
          </a:xfrm>
          <a:prstGeom prst="ellipse">
            <a:avLst/>
          </a:prstGeom>
          <a:solidFill>
            <a:srgbClr val="8C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12"/>
          <p:cNvSpPr>
            <a:spLocks noChangeArrowheads="1"/>
          </p:cNvSpPr>
          <p:nvPr/>
        </p:nvSpPr>
        <p:spPr bwMode="auto">
          <a:xfrm>
            <a:off x="5517135" y="4733364"/>
            <a:ext cx="2942985" cy="929769"/>
          </a:xfrm>
          <a:prstGeom prst="rect">
            <a:avLst/>
          </a:prstGeom>
          <a:solidFill>
            <a:schemeClr val="bg1"/>
          </a:solidFill>
          <a:ln w="25400">
            <a:solidFill>
              <a:srgbClr val="295A8C"/>
            </a:solidFill>
            <a:miter lim="800000"/>
            <a:headEnd/>
            <a:tailEnd/>
          </a:ln>
        </p:spPr>
        <p:txBody>
          <a:bodyPr lIns="92075" tIns="46038" rIns="92075" bIns="46038" anchor="ctr" anchorCtr="0"/>
          <a:lstStyle/>
          <a:p>
            <a:pPr algn="ctr" eaLnBrk="0" hangingPunct="0">
              <a:spcBef>
                <a:spcPts val="0"/>
              </a:spcBef>
              <a:buFont typeface="Symbol" pitchFamily="18" charset="2"/>
              <a:buNone/>
            </a:pPr>
            <a:r>
              <a:rPr lang="en-US" sz="1400" b="1" dirty="0" smtClean="0">
                <a:ln w="3175">
                  <a:noFill/>
                </a:ln>
                <a:latin typeface="Arial" pitchFamily="34" charset="0"/>
                <a:cs typeface="Arial" pitchFamily="34" charset="0"/>
              </a:rPr>
              <a:t>One percentage point increase in college attainment associated with 2 percent increase in economic activity</a:t>
            </a:r>
            <a:endParaRPr lang="en-US" sz="1400" b="1" dirty="0">
              <a:ln w="3175">
                <a:noFill/>
              </a:ln>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36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36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605" grpId="0" animBg="1"/>
      <p:bldP spid="813609" grpId="0" animBg="1"/>
      <p:bldP spid="622" grpId="0" animBg="1"/>
      <p:bldP spid="565" grpId="0"/>
      <p:bldP spid="571" grpId="0"/>
      <p:bldP spid="572" grpId="0"/>
      <p:bldP spid="577" grpId="0"/>
      <p:bldP spid="574" grpId="0" animBg="1"/>
      <p:bldP spid="575" grpId="0" animBg="1"/>
      <p:bldP spid="576" grpId="0" animBg="1"/>
      <p:bldP spid="578" grpId="0" animBg="1"/>
      <p:bldP spid="579" grpId="0" animBg="1"/>
      <p:bldP spid="580" grpId="0" animBg="1"/>
      <p:bldP spid="581" grpId="0" animBg="1"/>
      <p:bldP spid="5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4613" y="-30163"/>
            <a:ext cx="8991600" cy="1077218"/>
          </a:xfrm>
          <a:prstGeom prst="rect">
            <a:avLst/>
          </a:prstGeom>
          <a:noFill/>
          <a:ln w="9525">
            <a:noFill/>
            <a:miter lim="800000"/>
            <a:headEnd/>
            <a:tailEnd/>
          </a:ln>
        </p:spPr>
        <p:txBody>
          <a:bodyPr>
            <a:spAutoFit/>
          </a:bodyPr>
          <a:lstStyle/>
          <a:p>
            <a:pPr algn="ctr">
              <a:spcBef>
                <a:spcPct val="50000"/>
              </a:spcBef>
            </a:pPr>
            <a:endParaRPr lang="en-US" sz="1600" b="1" dirty="0">
              <a:solidFill>
                <a:srgbClr val="2392D1"/>
              </a:solidFill>
            </a:endParaRPr>
          </a:p>
          <a:p>
            <a:pPr algn="ctr">
              <a:spcBef>
                <a:spcPct val="50000"/>
              </a:spcBef>
            </a:pPr>
            <a:r>
              <a:rPr lang="en-US" sz="3200" b="1" dirty="0" smtClean="0">
                <a:solidFill>
                  <a:srgbClr val="295A8C"/>
                </a:solidFill>
              </a:rPr>
              <a:t>Why Does this Relationship Hold?</a:t>
            </a:r>
            <a:endParaRPr lang="en-US" sz="3200" b="1" dirty="0">
              <a:solidFill>
                <a:srgbClr val="295A8C"/>
              </a:solidFill>
            </a:endParaRPr>
          </a:p>
        </p:txBody>
      </p:sp>
      <p:sp>
        <p:nvSpPr>
          <p:cNvPr id="162819" name="Rectangle 3"/>
          <p:cNvSpPr>
            <a:spLocks noChangeArrowheads="1"/>
          </p:cNvSpPr>
          <p:nvPr/>
        </p:nvSpPr>
        <p:spPr bwMode="auto">
          <a:xfrm>
            <a:off x="457200" y="1147763"/>
            <a:ext cx="8490155" cy="5697537"/>
          </a:xfrm>
          <a:prstGeom prst="rect">
            <a:avLst/>
          </a:prstGeom>
          <a:noFill/>
          <a:ln w="9525">
            <a:noFill/>
            <a:miter lim="800000"/>
            <a:headEnd/>
            <a:tailEnd/>
          </a:ln>
        </p:spPr>
        <p:txBody>
          <a:bodyPr/>
          <a:lstStyle/>
          <a:p>
            <a:pPr marL="342900" indent="-342900">
              <a:spcBef>
                <a:spcPct val="20000"/>
              </a:spcBef>
              <a:buClr>
                <a:srgbClr val="295A8C"/>
              </a:buClr>
              <a:buSzPct val="150000"/>
            </a:pPr>
            <a:endParaRPr lang="en-US" sz="1000" dirty="0"/>
          </a:p>
          <a:p>
            <a:pPr marL="457200" indent="-457200">
              <a:spcBef>
                <a:spcPct val="20000"/>
              </a:spcBef>
              <a:buClr>
                <a:srgbClr val="295A8C"/>
              </a:buClr>
              <a:buSzPct val="100000"/>
              <a:buFont typeface="+mj-lt"/>
              <a:buAutoNum type="arabicPeriod"/>
            </a:pPr>
            <a:r>
              <a:rPr lang="en-US" sz="2400" dirty="0" smtClean="0"/>
              <a:t>Highly skilled individuals earn higher wages:</a:t>
            </a:r>
          </a:p>
          <a:p>
            <a:pPr marL="800100" lvl="1" indent="-342900">
              <a:spcBef>
                <a:spcPct val="20000"/>
              </a:spcBef>
              <a:buClr>
                <a:schemeClr val="bg1">
                  <a:lumMod val="65000"/>
                </a:schemeClr>
              </a:buClr>
              <a:buSzPct val="100000"/>
              <a:buFontTx/>
              <a:buChar char="•"/>
            </a:pPr>
            <a:r>
              <a:rPr lang="en-US" sz="2200" dirty="0" smtClean="0"/>
              <a:t>High human capital regions have a larger collection </a:t>
            </a:r>
            <a:br>
              <a:rPr lang="en-US" sz="2200" dirty="0" smtClean="0"/>
            </a:br>
            <a:r>
              <a:rPr lang="en-US" sz="2200" dirty="0" smtClean="0"/>
              <a:t>of such workers</a:t>
            </a:r>
          </a:p>
          <a:p>
            <a:pPr marL="800100" lvl="1" indent="-342900">
              <a:spcBef>
                <a:spcPct val="20000"/>
              </a:spcBef>
              <a:buClr>
                <a:srgbClr val="295A8C"/>
              </a:buClr>
              <a:buSzPct val="150000"/>
            </a:pPr>
            <a:endParaRPr lang="en-US" sz="3600" dirty="0" smtClean="0"/>
          </a:p>
          <a:p>
            <a:pPr marL="457200" indent="-457200">
              <a:spcBef>
                <a:spcPct val="20000"/>
              </a:spcBef>
              <a:buClr>
                <a:srgbClr val="295A8C"/>
              </a:buClr>
              <a:buSzPct val="100000"/>
              <a:buFont typeface="+mj-lt"/>
              <a:buAutoNum type="arabicPeriod"/>
            </a:pPr>
            <a:r>
              <a:rPr lang="en-US" sz="2400" dirty="0" smtClean="0"/>
              <a:t>Spillover effect: </a:t>
            </a:r>
          </a:p>
          <a:p>
            <a:pPr marL="800100" lvl="1" indent="-342900">
              <a:spcBef>
                <a:spcPct val="20000"/>
              </a:spcBef>
              <a:buClr>
                <a:schemeClr val="bg1">
                  <a:lumMod val="65000"/>
                </a:schemeClr>
              </a:buClr>
              <a:buSzPct val="100000"/>
              <a:buFontTx/>
              <a:buChar char="•"/>
            </a:pPr>
            <a:r>
              <a:rPr lang="en-US" sz="2200" dirty="0" smtClean="0"/>
              <a:t>Everyone receives a productivity benefit from being around workers with higher skills, leading to higher wages for all</a:t>
            </a:r>
          </a:p>
          <a:p>
            <a:pPr marL="342900" indent="-342900" algn="ctr">
              <a:spcBef>
                <a:spcPct val="20000"/>
              </a:spcBef>
              <a:buClr>
                <a:srgbClr val="295A8C"/>
              </a:buClr>
              <a:buSzPct val="150000"/>
            </a:pPr>
            <a:endParaRPr lang="en-US" sz="2000" b="1" dirty="0" smtClean="0">
              <a:solidFill>
                <a:srgbClr val="8C0029"/>
              </a:solidFill>
            </a:endParaRPr>
          </a:p>
          <a:p>
            <a:pPr marL="342900" indent="-342900" algn="ctr">
              <a:spcBef>
                <a:spcPct val="20000"/>
              </a:spcBef>
              <a:buClr>
                <a:srgbClr val="295A8C"/>
              </a:buClr>
              <a:buSzPct val="150000"/>
            </a:pPr>
            <a:r>
              <a:rPr lang="en-US" sz="3600" b="1" dirty="0" smtClean="0">
                <a:solidFill>
                  <a:srgbClr val="8C0029"/>
                </a:solidFill>
              </a:rPr>
              <a:t>The whole is greater </a:t>
            </a:r>
          </a:p>
          <a:p>
            <a:pPr marL="342900" indent="-342900" algn="ctr">
              <a:spcBef>
                <a:spcPct val="20000"/>
              </a:spcBef>
              <a:buClr>
                <a:srgbClr val="295A8C"/>
              </a:buClr>
              <a:buSzPct val="150000"/>
            </a:pPr>
            <a:r>
              <a:rPr lang="en-US" sz="3600" b="1" dirty="0" smtClean="0">
                <a:solidFill>
                  <a:srgbClr val="8C0029"/>
                </a:solidFill>
              </a:rPr>
              <a:t>than the sum of its parts!</a:t>
            </a:r>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1600" dirty="0" smtClean="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p:txBody>
      </p:sp>
      <p:graphicFrame>
        <p:nvGraphicFramePr>
          <p:cNvPr id="2150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50281"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1510"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2151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8"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6</a:t>
            </a:fld>
            <a:endParaRPr lang="en-US" sz="1200" b="1"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8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8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2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4613" y="-30163"/>
            <a:ext cx="8991600" cy="1077218"/>
          </a:xfrm>
          <a:prstGeom prst="rect">
            <a:avLst/>
          </a:prstGeom>
          <a:noFill/>
          <a:ln w="9525">
            <a:noFill/>
            <a:miter lim="800000"/>
            <a:headEnd/>
            <a:tailEnd/>
          </a:ln>
        </p:spPr>
        <p:txBody>
          <a:bodyPr>
            <a:spAutoFit/>
          </a:bodyPr>
          <a:lstStyle/>
          <a:p>
            <a:pPr algn="ctr">
              <a:spcBef>
                <a:spcPct val="50000"/>
              </a:spcBef>
            </a:pPr>
            <a:endParaRPr lang="en-US" sz="1600" b="1" dirty="0">
              <a:solidFill>
                <a:srgbClr val="2392D1"/>
              </a:solidFill>
            </a:endParaRPr>
          </a:p>
          <a:p>
            <a:pPr algn="ctr">
              <a:spcBef>
                <a:spcPct val="50000"/>
              </a:spcBef>
            </a:pPr>
            <a:r>
              <a:rPr lang="en-US" sz="3200" b="1" dirty="0" smtClean="0">
                <a:solidFill>
                  <a:srgbClr val="295A8C"/>
                </a:solidFill>
              </a:rPr>
              <a:t>Other Benefits</a:t>
            </a:r>
            <a:endParaRPr lang="en-US" sz="3200" b="1" dirty="0">
              <a:solidFill>
                <a:srgbClr val="295A8C"/>
              </a:solidFill>
            </a:endParaRPr>
          </a:p>
        </p:txBody>
      </p:sp>
      <p:sp>
        <p:nvSpPr>
          <p:cNvPr id="162819" name="Rectangle 3"/>
          <p:cNvSpPr>
            <a:spLocks noChangeArrowheads="1"/>
          </p:cNvSpPr>
          <p:nvPr/>
        </p:nvSpPr>
        <p:spPr bwMode="auto">
          <a:xfrm>
            <a:off x="457200" y="1147763"/>
            <a:ext cx="8490155" cy="5697537"/>
          </a:xfrm>
          <a:prstGeom prst="rect">
            <a:avLst/>
          </a:prstGeom>
          <a:noFill/>
          <a:ln w="9525">
            <a:noFill/>
            <a:miter lim="800000"/>
            <a:headEnd/>
            <a:tailEnd/>
          </a:ln>
        </p:spPr>
        <p:txBody>
          <a:bodyPr/>
          <a:lstStyle/>
          <a:p>
            <a:pPr marL="342900" indent="-342900">
              <a:spcBef>
                <a:spcPct val="20000"/>
              </a:spcBef>
              <a:buClr>
                <a:srgbClr val="295A8C"/>
              </a:buClr>
              <a:buSzPct val="150000"/>
            </a:pPr>
            <a:endParaRPr lang="en-US" sz="1000" dirty="0"/>
          </a:p>
          <a:p>
            <a:pPr marL="342900" indent="-342900">
              <a:spcBef>
                <a:spcPct val="20000"/>
              </a:spcBef>
              <a:buClr>
                <a:srgbClr val="295A8C"/>
              </a:buClr>
              <a:buSzPct val="150000"/>
              <a:buFontTx/>
              <a:buChar char="•"/>
            </a:pPr>
            <a:r>
              <a:rPr lang="en-US" sz="2400" dirty="0" smtClean="0"/>
              <a:t>Regions with higher levels of human capital </a:t>
            </a:r>
            <a:br>
              <a:rPr lang="en-US" sz="2400" dirty="0" smtClean="0"/>
            </a:br>
            <a:r>
              <a:rPr lang="en-US" sz="2400" dirty="0" smtClean="0"/>
              <a:t>also tend to have:</a:t>
            </a:r>
          </a:p>
          <a:p>
            <a:pPr marL="800100" lvl="1" indent="-342900">
              <a:spcBef>
                <a:spcPts val="2400"/>
              </a:spcBef>
              <a:buClr>
                <a:schemeClr val="bg1">
                  <a:lumMod val="65000"/>
                </a:schemeClr>
              </a:buClr>
              <a:buSzPct val="100000"/>
              <a:buFontTx/>
              <a:buChar char="•"/>
            </a:pPr>
            <a:r>
              <a:rPr lang="en-US" sz="2200" dirty="0" smtClean="0"/>
              <a:t>More innovation</a:t>
            </a:r>
          </a:p>
          <a:p>
            <a:pPr marL="800100" lvl="1" indent="-342900">
              <a:spcBef>
                <a:spcPts val="2400"/>
              </a:spcBef>
              <a:buClr>
                <a:schemeClr val="bg1">
                  <a:lumMod val="65000"/>
                </a:schemeClr>
              </a:buClr>
              <a:buSzPct val="100000"/>
              <a:buFontTx/>
              <a:buChar char="•"/>
            </a:pPr>
            <a:r>
              <a:rPr lang="en-US" sz="2200" dirty="0" smtClean="0"/>
              <a:t>Faster population and employment growth</a:t>
            </a:r>
          </a:p>
          <a:p>
            <a:pPr marL="800100" lvl="1" indent="-342900">
              <a:spcBef>
                <a:spcPts val="2400"/>
              </a:spcBef>
              <a:buClr>
                <a:schemeClr val="bg1">
                  <a:lumMod val="65000"/>
                </a:schemeClr>
              </a:buClr>
              <a:buSzPct val="100000"/>
              <a:buFontTx/>
              <a:buChar char="•"/>
            </a:pPr>
            <a:r>
              <a:rPr lang="en-US" sz="2200" dirty="0" smtClean="0"/>
              <a:t>More rapid “reinvention”</a:t>
            </a:r>
            <a:endParaRPr lang="en-US" sz="2400" dirty="0" smtClean="0"/>
          </a:p>
          <a:p>
            <a:pPr marL="342900" indent="-342900">
              <a:spcBef>
                <a:spcPct val="20000"/>
              </a:spcBef>
              <a:buClr>
                <a:srgbClr val="295A8C"/>
              </a:buClr>
              <a:buSzPct val="150000"/>
              <a:buFontTx/>
              <a:buChar char="•"/>
            </a:pPr>
            <a:endParaRPr lang="en-US" sz="2400" dirty="0" smtClean="0"/>
          </a:p>
          <a:p>
            <a:pPr marL="342900" indent="-342900">
              <a:spcBef>
                <a:spcPct val="20000"/>
              </a:spcBef>
              <a:buClr>
                <a:srgbClr val="295A8C"/>
              </a:buClr>
              <a:buSzPct val="150000"/>
              <a:buFontTx/>
              <a:buChar char="•"/>
            </a:pPr>
            <a:endParaRPr lang="en-US" sz="1600" dirty="0" smtClean="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a:p>
            <a:pPr marL="342900" indent="-342900">
              <a:spcBef>
                <a:spcPct val="20000"/>
              </a:spcBef>
              <a:buClr>
                <a:srgbClr val="2392D1"/>
              </a:buClr>
              <a:buSzPct val="150000"/>
              <a:buFontTx/>
              <a:buChar char="•"/>
            </a:pPr>
            <a:endParaRPr lang="en-US" sz="2400" dirty="0"/>
          </a:p>
        </p:txBody>
      </p:sp>
      <p:graphicFrame>
        <p:nvGraphicFramePr>
          <p:cNvPr id="21506" name="Object 4"/>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951305" name="Photo Editor Photo" r:id="rId4" imgW="2209524" imgH="2133898" progId="">
                  <p:embed/>
                </p:oleObj>
              </mc:Choice>
              <mc:Fallback>
                <p:oleObj name="Photo Editor Photo" r:id="rId4" imgW="2209524" imgH="21338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pic>
        <p:nvPicPr>
          <p:cNvPr id="21510" name="Picture 16" descr="bigseal"/>
          <p:cNvPicPr>
            <a:picLocks noChangeAspect="1" noChangeArrowheads="1"/>
          </p:cNvPicPr>
          <p:nvPr/>
        </p:nvPicPr>
        <p:blipFill>
          <a:blip r:embed="rId6"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21511" name="Text Box 45"/>
          <p:cNvSpPr txBox="1">
            <a:spLocks noChangeArrowheads="1"/>
          </p:cNvSpPr>
          <p:nvPr/>
        </p:nvSpPr>
        <p:spPr bwMode="auto">
          <a:xfrm>
            <a:off x="431800" y="6613525"/>
            <a:ext cx="4071938" cy="228600"/>
          </a:xfrm>
          <a:prstGeom prst="rect">
            <a:avLst/>
          </a:prstGeom>
          <a:noFill/>
          <a:ln w="9525">
            <a:noFill/>
            <a:miter lim="800000"/>
            <a:headEnd/>
            <a:tailEnd/>
          </a:ln>
        </p:spPr>
        <p:txBody>
          <a:bodyPr>
            <a:spAutoFit/>
          </a:bodyPr>
          <a:lstStyle/>
          <a:p>
            <a:pPr>
              <a:spcBef>
                <a:spcPct val="50000"/>
              </a:spcBef>
            </a:pPr>
            <a:r>
              <a:rPr lang="en-US" sz="900" b="1">
                <a:solidFill>
                  <a:srgbClr val="A2A2AA"/>
                </a:solidFill>
              </a:rPr>
              <a:t>FEDERAL RESERVE BANK OF NEW YORK</a:t>
            </a:r>
          </a:p>
        </p:txBody>
      </p:sp>
      <p:sp>
        <p:nvSpPr>
          <p:cNvPr id="8" name="Rectangle 22"/>
          <p:cNvSpPr>
            <a:spLocks noChangeArrowheads="1"/>
          </p:cNvSpPr>
          <p:nvPr/>
        </p:nvSpPr>
        <p:spPr bwMode="auto">
          <a:xfrm>
            <a:off x="8754142" y="6564313"/>
            <a:ext cx="460744" cy="279491"/>
          </a:xfrm>
          <a:prstGeom prst="rect">
            <a:avLst/>
          </a:prstGeom>
          <a:noFill/>
          <a:ln w="9525">
            <a:noFill/>
            <a:miter lim="800000"/>
            <a:headEnd/>
            <a:tailEnd/>
          </a:ln>
        </p:spPr>
        <p:txBody>
          <a:bodyPr wrap="square" lIns="92064" tIns="46033" rIns="92064" bIns="46033">
            <a:spAutoFit/>
          </a:bodyPr>
          <a:lstStyle/>
          <a:p>
            <a:pPr algn="ctr" eaLnBrk="0" hangingPunct="0">
              <a:lnSpc>
                <a:spcPct val="101000"/>
              </a:lnSpc>
              <a:spcBef>
                <a:spcPct val="50000"/>
              </a:spcBef>
            </a:pPr>
            <a:fld id="{B46B268F-12D2-4102-9E98-36D9B2916B46}" type="slidenum">
              <a:rPr lang="en-US" sz="1200" b="1">
                <a:solidFill>
                  <a:srgbClr val="4D4D4D"/>
                </a:solidFill>
              </a:rPr>
              <a:pPr algn="ctr" eaLnBrk="0" hangingPunct="0">
                <a:lnSpc>
                  <a:spcPct val="101000"/>
                </a:lnSpc>
                <a:spcBef>
                  <a:spcPct val="50000"/>
                </a:spcBef>
              </a:pPr>
              <a:t>7</a:t>
            </a:fld>
            <a:endParaRPr lang="en-US" sz="1200" b="1" dirty="0">
              <a:solidFill>
                <a:srgbClr val="4D4D4D"/>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77787" y="2240494"/>
            <a:ext cx="8967359" cy="1569660"/>
          </a:xfrm>
          <a:prstGeom prst="rect">
            <a:avLst/>
          </a:prstGeom>
          <a:noFill/>
          <a:ln w="9525">
            <a:noFill/>
            <a:miter lim="800000"/>
            <a:headEnd/>
            <a:tailEnd/>
          </a:ln>
        </p:spPr>
        <p:txBody>
          <a:bodyPr wrap="square">
            <a:spAutoFit/>
          </a:bodyPr>
          <a:lstStyle/>
          <a:p>
            <a:pPr algn="ctr">
              <a:lnSpc>
                <a:spcPct val="100000"/>
              </a:lnSpc>
            </a:pPr>
            <a:r>
              <a:rPr lang="en-US" sz="4800" b="1" dirty="0" smtClean="0">
                <a:solidFill>
                  <a:srgbClr val="295A8C"/>
                </a:solidFill>
              </a:rPr>
              <a:t>How Can Regions Increase Their Human Capital?</a:t>
            </a:r>
          </a:p>
        </p:txBody>
      </p:sp>
      <p:sp>
        <p:nvSpPr>
          <p:cNvPr id="162819" name="Rectangle 3"/>
          <p:cNvSpPr>
            <a:spLocks noChangeArrowheads="1"/>
          </p:cNvSpPr>
          <p:nvPr/>
        </p:nvSpPr>
        <p:spPr bwMode="auto">
          <a:xfrm>
            <a:off x="457199" y="1427990"/>
            <a:ext cx="8686801" cy="5499283"/>
          </a:xfrm>
          <a:prstGeom prst="rect">
            <a:avLst/>
          </a:prstGeom>
          <a:noFill/>
          <a:ln w="9525">
            <a:noFill/>
            <a:miter lim="800000"/>
            <a:headEnd/>
            <a:tailEnd/>
          </a:ln>
        </p:spPr>
        <p:txBody>
          <a:bodyPr/>
          <a:lstStyle/>
          <a:p>
            <a:pPr marL="342900" indent="-342900" algn="l">
              <a:lnSpc>
                <a:spcPct val="100000"/>
              </a:lnSpc>
              <a:spcBef>
                <a:spcPct val="20000"/>
              </a:spcBef>
              <a:buClr>
                <a:srgbClr val="2392D1"/>
              </a:buClr>
              <a:buSzPct val="150000"/>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BackgroundTemplate">
  <a:themeElements>
    <a:clrScheme name="WhiteBackgroundTemplate 9">
      <a:dk1>
        <a:srgbClr val="000000"/>
      </a:dk1>
      <a:lt1>
        <a:srgbClr val="FFFFFF"/>
      </a:lt1>
      <a:dk2>
        <a:srgbClr val="000000"/>
      </a:dk2>
      <a:lt2>
        <a:srgbClr val="808080"/>
      </a:lt2>
      <a:accent1>
        <a:srgbClr val="0033CC"/>
      </a:accent1>
      <a:accent2>
        <a:srgbClr val="99FFCC"/>
      </a:accent2>
      <a:accent3>
        <a:srgbClr val="FFFFFF"/>
      </a:accent3>
      <a:accent4>
        <a:srgbClr val="000000"/>
      </a:accent4>
      <a:accent5>
        <a:srgbClr val="AAADE2"/>
      </a:accent5>
      <a:accent6>
        <a:srgbClr val="8AE7B9"/>
      </a:accent6>
      <a:hlink>
        <a:srgbClr val="CC00CC"/>
      </a:hlink>
      <a:folHlink>
        <a:srgbClr val="B2B2B2"/>
      </a:folHlink>
    </a:clrScheme>
    <a:fontScheme name="WhiteBackground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1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1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hiteBackground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Background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Background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Background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Background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Background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Background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BackgroundTemplate 8">
        <a:dk1>
          <a:srgbClr val="666666"/>
        </a:dk1>
        <a:lt1>
          <a:srgbClr val="FFFFFF"/>
        </a:lt1>
        <a:dk2>
          <a:srgbClr val="5F5F5F"/>
        </a:dk2>
        <a:lt2>
          <a:srgbClr val="B5B5B5"/>
        </a:lt2>
        <a:accent1>
          <a:srgbClr val="BDF5DD"/>
        </a:accent1>
        <a:accent2>
          <a:srgbClr val="BADDFC"/>
        </a:accent2>
        <a:accent3>
          <a:srgbClr val="FFFFFF"/>
        </a:accent3>
        <a:accent4>
          <a:srgbClr val="565656"/>
        </a:accent4>
        <a:accent5>
          <a:srgbClr val="DBF9EB"/>
        </a:accent5>
        <a:accent6>
          <a:srgbClr val="A8C8E4"/>
        </a:accent6>
        <a:hlink>
          <a:srgbClr val="FF0000"/>
        </a:hlink>
        <a:folHlink>
          <a:srgbClr val="D4BCFA"/>
        </a:folHlink>
      </a:clrScheme>
      <a:clrMap bg1="lt1" tx1="dk1" bg2="lt2" tx2="dk2" accent1="accent1" accent2="accent2" accent3="accent3" accent4="accent4" accent5="accent5" accent6="accent6" hlink="hlink" folHlink="folHlink"/>
    </a:extraClrScheme>
    <a:extraClrScheme>
      <a:clrScheme name="WhiteBackgroundTemplate 9">
        <a:dk1>
          <a:srgbClr val="000000"/>
        </a:dk1>
        <a:lt1>
          <a:srgbClr val="FFFFFF"/>
        </a:lt1>
        <a:dk2>
          <a:srgbClr val="000000"/>
        </a:dk2>
        <a:lt2>
          <a:srgbClr val="808080"/>
        </a:lt2>
        <a:accent1>
          <a:srgbClr val="0033CC"/>
        </a:accent1>
        <a:accent2>
          <a:srgbClr val="99FFCC"/>
        </a:accent2>
        <a:accent3>
          <a:srgbClr val="FFFFFF"/>
        </a:accent3>
        <a:accent4>
          <a:srgbClr val="000000"/>
        </a:accent4>
        <a:accent5>
          <a:srgbClr val="AAADE2"/>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utomation Template">
  <a:themeElements>
    <a:clrScheme name="4_Automation Template 9">
      <a:dk1>
        <a:srgbClr val="000000"/>
      </a:dk1>
      <a:lt1>
        <a:srgbClr val="FFFFFF"/>
      </a:lt1>
      <a:dk2>
        <a:srgbClr val="000000"/>
      </a:dk2>
      <a:lt2>
        <a:srgbClr val="808080"/>
      </a:lt2>
      <a:accent1>
        <a:srgbClr val="0033CC"/>
      </a:accent1>
      <a:accent2>
        <a:srgbClr val="99FFCC"/>
      </a:accent2>
      <a:accent3>
        <a:srgbClr val="FFFFFF"/>
      </a:accent3>
      <a:accent4>
        <a:srgbClr val="000000"/>
      </a:accent4>
      <a:accent5>
        <a:srgbClr val="AAADE2"/>
      </a:accent5>
      <a:accent6>
        <a:srgbClr val="8AE7B9"/>
      </a:accent6>
      <a:hlink>
        <a:srgbClr val="CC00CC"/>
      </a:hlink>
      <a:folHlink>
        <a:srgbClr val="B2B2B2"/>
      </a:folHlink>
    </a:clrScheme>
    <a:fontScheme name="4_Automatio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1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1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Autom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utom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Autom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Autom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Autom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Autom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Autom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Automation Template 8">
        <a:dk1>
          <a:srgbClr val="666666"/>
        </a:dk1>
        <a:lt1>
          <a:srgbClr val="FFFFFF"/>
        </a:lt1>
        <a:dk2>
          <a:srgbClr val="5F5F5F"/>
        </a:dk2>
        <a:lt2>
          <a:srgbClr val="B5B5B5"/>
        </a:lt2>
        <a:accent1>
          <a:srgbClr val="BDF5DD"/>
        </a:accent1>
        <a:accent2>
          <a:srgbClr val="BADDFC"/>
        </a:accent2>
        <a:accent3>
          <a:srgbClr val="FFFFFF"/>
        </a:accent3>
        <a:accent4>
          <a:srgbClr val="565656"/>
        </a:accent4>
        <a:accent5>
          <a:srgbClr val="DBF9EB"/>
        </a:accent5>
        <a:accent6>
          <a:srgbClr val="A8C8E4"/>
        </a:accent6>
        <a:hlink>
          <a:srgbClr val="FF0000"/>
        </a:hlink>
        <a:folHlink>
          <a:srgbClr val="D4BCFA"/>
        </a:folHlink>
      </a:clrScheme>
      <a:clrMap bg1="lt1" tx1="dk1" bg2="lt2" tx2="dk2" accent1="accent1" accent2="accent2" accent3="accent3" accent4="accent4" accent5="accent5" accent6="accent6" hlink="hlink" folHlink="folHlink"/>
    </a:extraClrScheme>
    <a:extraClrScheme>
      <a:clrScheme name="4_Automation Template 9">
        <a:dk1>
          <a:srgbClr val="000000"/>
        </a:dk1>
        <a:lt1>
          <a:srgbClr val="FFFFFF"/>
        </a:lt1>
        <a:dk2>
          <a:srgbClr val="000000"/>
        </a:dk2>
        <a:lt2>
          <a:srgbClr val="808080"/>
        </a:lt2>
        <a:accent1>
          <a:srgbClr val="0033CC"/>
        </a:accent1>
        <a:accent2>
          <a:srgbClr val="99FFCC"/>
        </a:accent2>
        <a:accent3>
          <a:srgbClr val="FFFFFF"/>
        </a:accent3>
        <a:accent4>
          <a:srgbClr val="000000"/>
        </a:accent4>
        <a:accent5>
          <a:srgbClr val="AAADE2"/>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utomation Template">
  <a:themeElements>
    <a:clrScheme name="1_Automation Template 9">
      <a:dk1>
        <a:srgbClr val="000000"/>
      </a:dk1>
      <a:lt1>
        <a:srgbClr val="FFFFFF"/>
      </a:lt1>
      <a:dk2>
        <a:srgbClr val="000000"/>
      </a:dk2>
      <a:lt2>
        <a:srgbClr val="808080"/>
      </a:lt2>
      <a:accent1>
        <a:srgbClr val="0033CC"/>
      </a:accent1>
      <a:accent2>
        <a:srgbClr val="99FFCC"/>
      </a:accent2>
      <a:accent3>
        <a:srgbClr val="FFFFFF"/>
      </a:accent3>
      <a:accent4>
        <a:srgbClr val="000000"/>
      </a:accent4>
      <a:accent5>
        <a:srgbClr val="AAADE2"/>
      </a:accent5>
      <a:accent6>
        <a:srgbClr val="8AE7B9"/>
      </a:accent6>
      <a:hlink>
        <a:srgbClr val="CC00CC"/>
      </a:hlink>
      <a:folHlink>
        <a:srgbClr val="B2B2B2"/>
      </a:folHlink>
    </a:clrScheme>
    <a:fontScheme name="1_Automatio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1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1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Autom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utom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utom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utom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utom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utom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utom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utomation Template 8">
        <a:dk1>
          <a:srgbClr val="666666"/>
        </a:dk1>
        <a:lt1>
          <a:srgbClr val="FFFFFF"/>
        </a:lt1>
        <a:dk2>
          <a:srgbClr val="5F5F5F"/>
        </a:dk2>
        <a:lt2>
          <a:srgbClr val="B5B5B5"/>
        </a:lt2>
        <a:accent1>
          <a:srgbClr val="BDF5DD"/>
        </a:accent1>
        <a:accent2>
          <a:srgbClr val="BADDFC"/>
        </a:accent2>
        <a:accent3>
          <a:srgbClr val="FFFFFF"/>
        </a:accent3>
        <a:accent4>
          <a:srgbClr val="565656"/>
        </a:accent4>
        <a:accent5>
          <a:srgbClr val="DBF9EB"/>
        </a:accent5>
        <a:accent6>
          <a:srgbClr val="A8C8E4"/>
        </a:accent6>
        <a:hlink>
          <a:srgbClr val="FF0000"/>
        </a:hlink>
        <a:folHlink>
          <a:srgbClr val="D4BCFA"/>
        </a:folHlink>
      </a:clrScheme>
      <a:clrMap bg1="lt1" tx1="dk1" bg2="lt2" tx2="dk2" accent1="accent1" accent2="accent2" accent3="accent3" accent4="accent4" accent5="accent5" accent6="accent6" hlink="hlink" folHlink="folHlink"/>
    </a:extraClrScheme>
    <a:extraClrScheme>
      <a:clrScheme name="1_Automation Template 9">
        <a:dk1>
          <a:srgbClr val="000000"/>
        </a:dk1>
        <a:lt1>
          <a:srgbClr val="FFFFFF"/>
        </a:lt1>
        <a:dk2>
          <a:srgbClr val="000000"/>
        </a:dk2>
        <a:lt2>
          <a:srgbClr val="808080"/>
        </a:lt2>
        <a:accent1>
          <a:srgbClr val="0033CC"/>
        </a:accent1>
        <a:accent2>
          <a:srgbClr val="99FFCC"/>
        </a:accent2>
        <a:accent3>
          <a:srgbClr val="FFFFFF"/>
        </a:accent3>
        <a:accent4>
          <a:srgbClr val="000000"/>
        </a:accent4>
        <a:accent5>
          <a:srgbClr val="AAADE2"/>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46783</TotalTime>
  <Words>960</Words>
  <Application>Microsoft Office PowerPoint</Application>
  <PresentationFormat>Letter Paper (8.5x11 in)</PresentationFormat>
  <Paragraphs>346</Paragraphs>
  <Slides>19</Slides>
  <Notes>11</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27" baseType="lpstr">
      <vt:lpstr>Arial</vt:lpstr>
      <vt:lpstr>Symbol</vt:lpstr>
      <vt:lpstr>Wingdings</vt:lpstr>
      <vt:lpstr>WhiteBackgroundTemplate</vt:lpstr>
      <vt:lpstr>4_Automation Template</vt:lpstr>
      <vt:lpstr>1_Automation Template</vt:lpstr>
      <vt:lpstr>Default Design</vt:lpstr>
      <vt:lpstr>Photo Editor Photo</vt:lpstr>
      <vt:lpstr>Human Capital, Local Economic Development, and the Importance of Colleges and Universities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Capital, Local Economic Development, and the Importance of Colleges and Universities</vt:lpstr>
    </vt:vector>
  </TitlesOfParts>
  <Company>DSC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 Dec 12 Presentation_IMD.ppt</dc:title>
  <dc:creator>B1NSL02</dc:creator>
  <cp:lastModifiedBy>Classroom Technologies</cp:lastModifiedBy>
  <cp:revision>1673</cp:revision>
  <cp:lastPrinted>2004-07-29T01:37:58Z</cp:lastPrinted>
  <dcterms:created xsi:type="dcterms:W3CDTF">2007-08-15T19:18:09Z</dcterms:created>
  <dcterms:modified xsi:type="dcterms:W3CDTF">2016-07-15T12:15:29Z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Updated">
    <vt:filetime>2008-12-10T14:00:41Z</vt:filetime>
  </property>
  <property fmtid="{D5CDD505-2E9C-101B-9397-08002B2CF9AE}" pid="3" name="LastUpdatedBy">
    <vt:lpwstr>b1nsl02</vt:lpwstr>
  </property>
  <property fmtid="{D5CDD505-2E9C-101B-9397-08002B2CF9AE}" pid="4" name="IsAnalysisProduct">
    <vt:bool>true</vt:bool>
  </property>
  <property fmtid="{D5CDD505-2E9C-101B-9397-08002B2CF9AE}" pid="5" name="Scheme">
    <vt:lpwstr>Screen</vt:lpwstr>
  </property>
</Properties>
</file>