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98" r:id="rId5"/>
    <p:sldMasterId id="2147483702" r:id="rId6"/>
    <p:sldMasterId id="2147483710" r:id="rId7"/>
    <p:sldMasterId id="2147483714" r:id="rId8"/>
  </p:sldMasterIdLst>
  <p:notesMasterIdLst>
    <p:notesMasterId r:id="rId21"/>
  </p:notesMasterIdLst>
  <p:handoutMasterIdLst>
    <p:handoutMasterId r:id="rId22"/>
  </p:handoutMasterIdLst>
  <p:sldIdLst>
    <p:sldId id="396" r:id="rId9"/>
    <p:sldId id="419" r:id="rId10"/>
    <p:sldId id="409" r:id="rId11"/>
    <p:sldId id="412" r:id="rId12"/>
    <p:sldId id="405" r:id="rId13"/>
    <p:sldId id="404" r:id="rId14"/>
    <p:sldId id="411" r:id="rId15"/>
    <p:sldId id="413" r:id="rId16"/>
    <p:sldId id="415" r:id="rId17"/>
    <p:sldId id="416" r:id="rId18"/>
    <p:sldId id="388" r:id="rId19"/>
    <p:sldId id="400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07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15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23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31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5389" algn="l" defTabSz="914156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2468" algn="l" defTabSz="914156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199545" algn="l" defTabSz="914156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6622" algn="l" defTabSz="914156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">
          <p15:clr>
            <a:srgbClr val="A4A3A4"/>
          </p15:clr>
        </p15:guide>
        <p15:guide id="2" orient="horz" pos="980">
          <p15:clr>
            <a:srgbClr val="A4A3A4"/>
          </p15:clr>
        </p15:guide>
        <p15:guide id="3" orient="horz" pos="4051">
          <p15:clr>
            <a:srgbClr val="A4A3A4"/>
          </p15:clr>
        </p15:guide>
        <p15:guide id="4" pos="226">
          <p15:clr>
            <a:srgbClr val="A4A3A4"/>
          </p15:clr>
        </p15:guide>
        <p15:guide id="5" pos="5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800000"/>
    <a:srgbClr val="006600"/>
    <a:srgbClr val="008000"/>
    <a:srgbClr val="FFFF99"/>
    <a:srgbClr val="FFFFCC"/>
    <a:srgbClr val="EFEFFF"/>
    <a:srgbClr val="CCCC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08" autoAdjust="0"/>
    <p:restoredTop sz="97552" autoAdjust="0"/>
  </p:normalViewPr>
  <p:slideViewPr>
    <p:cSldViewPr snapToGrid="0">
      <p:cViewPr>
        <p:scale>
          <a:sx n="75" d="100"/>
          <a:sy n="75" d="100"/>
        </p:scale>
        <p:origin x="-1140" y="-690"/>
      </p:cViewPr>
      <p:guideLst>
        <p:guide orient="horz" pos="422"/>
        <p:guide orient="horz" pos="980"/>
        <p:guide orient="horz" pos="4051"/>
        <p:guide pos="226"/>
        <p:guide pos="55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9EA94E5-6AC7-4B34-AB6B-77385D21A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78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4EC498E-7BAE-4B17-8DC4-B53D87DA3D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69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0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1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2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3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389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68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45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22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C498E-7BAE-4B17-8DC4-B53D87DA3D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C498E-7BAE-4B17-8DC4-B53D87DA3D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19"/>
            <a:fld id="{B3C265F9-FBA4-4551-B5F2-C4BD77379771}" type="slidenum">
              <a:rPr lang="en-US" sz="1300">
                <a:solidFill>
                  <a:prstClr val="black"/>
                </a:solidFill>
              </a:rPr>
              <a:pPr defTabSz="930219"/>
              <a:t>12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75106" name="Rectangle 1031"/>
          <p:cNvSpPr txBox="1">
            <a:spLocks noGrp="1" noChangeArrowheads="1"/>
          </p:cNvSpPr>
          <p:nvPr/>
        </p:nvSpPr>
        <p:spPr bwMode="auto">
          <a:xfrm>
            <a:off x="3972258" y="8832196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27" tIns="46564" rIns="93127" bIns="46564" anchor="b"/>
          <a:lstStyle/>
          <a:p>
            <a:pPr algn="r" defTabSz="931750"/>
            <a:fld id="{3B6A8C36-D8ED-4B82-9652-3069CA15A822}" type="slidenum">
              <a:rPr lang="en-US" sz="1300">
                <a:solidFill>
                  <a:prstClr val="black"/>
                </a:solidFill>
              </a:rPr>
              <a:pPr algn="r" defTabSz="931750"/>
              <a:t>12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75107" name="Rectangle 1031"/>
          <p:cNvSpPr txBox="1">
            <a:spLocks noGrp="1" noChangeArrowheads="1"/>
          </p:cNvSpPr>
          <p:nvPr/>
        </p:nvSpPr>
        <p:spPr bwMode="auto">
          <a:xfrm>
            <a:off x="3972258" y="8832196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2" tIns="46566" rIns="93132" bIns="46566" anchor="b"/>
          <a:lstStyle/>
          <a:p>
            <a:pPr algn="r" defTabSz="931750"/>
            <a:fld id="{6C766B40-A06C-4F5F-B93E-CA46ED1165CE}" type="slidenum">
              <a:rPr lang="en-US" sz="1300">
                <a:solidFill>
                  <a:prstClr val="black"/>
                </a:solidFill>
              </a:rPr>
              <a:pPr algn="r" defTabSz="931750"/>
              <a:t>12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75108" name="Rectangle 1031"/>
          <p:cNvSpPr txBox="1">
            <a:spLocks noGrp="1" noChangeArrowheads="1"/>
          </p:cNvSpPr>
          <p:nvPr/>
        </p:nvSpPr>
        <p:spPr bwMode="auto">
          <a:xfrm>
            <a:off x="3972258" y="8832196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2" tIns="46566" rIns="93132" bIns="46566" anchor="b"/>
          <a:lstStyle/>
          <a:p>
            <a:pPr algn="r" defTabSz="931750"/>
            <a:fld id="{107B25F1-5BC7-4AFD-AD63-93EA6BB99D4A}" type="slidenum">
              <a:rPr lang="en-US" sz="1300">
                <a:solidFill>
                  <a:prstClr val="black"/>
                </a:solidFill>
              </a:rPr>
              <a:pPr algn="r" defTabSz="931750"/>
              <a:t>12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75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6913"/>
            <a:ext cx="4637087" cy="3478212"/>
          </a:xfrm>
          <a:ln/>
        </p:spPr>
      </p:sp>
      <p:sp>
        <p:nvSpPr>
          <p:cNvPr id="175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32" tIns="46566" rIns="93132" bIns="4656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855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819400" y="4114800"/>
            <a:ext cx="63246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 lIns="91416" tIns="45708" rIns="91416" bIns="45708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71800" y="3320712"/>
            <a:ext cx="5867400" cy="6858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71800" y="4191003"/>
            <a:ext cx="5867400" cy="573505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600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983417" y="5317728"/>
            <a:ext cx="3123093" cy="9032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22" y="6020980"/>
            <a:ext cx="1559755" cy="2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053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819400" y="4114800"/>
            <a:ext cx="63246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 lIns="91416" tIns="45708" rIns="91416" bIns="45708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71800" y="3320712"/>
            <a:ext cx="5867400" cy="6858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71800" y="4191003"/>
            <a:ext cx="5867400" cy="573505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983417" y="5317728"/>
            <a:ext cx="3123093" cy="9032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22" y="6020980"/>
            <a:ext cx="1559755" cy="2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270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0797" y="372993"/>
            <a:ext cx="8839200" cy="6256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72" y="1282686"/>
            <a:ext cx="8541451" cy="5166752"/>
          </a:xfrm>
          <a:prstGeom prst="rect">
            <a:avLst/>
          </a:prstGeom>
        </p:spPr>
        <p:txBody>
          <a:bodyPr/>
          <a:lstStyle>
            <a:lvl1pPr marL="228540" indent="-228540">
              <a:spcBef>
                <a:spcPts val="0"/>
              </a:spcBef>
              <a:buFont typeface="Wingdings" pitchFamily="2" charset="2"/>
              <a:buChar char="§"/>
              <a:defRPr sz="1800"/>
            </a:lvl1pPr>
            <a:lvl2pPr marL="457077" indent="-182830">
              <a:defRPr sz="1600"/>
            </a:lvl2pPr>
            <a:lvl3pPr indent="-182830">
              <a:defRPr sz="1400"/>
            </a:lvl3pPr>
            <a:lvl4pPr indent="-155406">
              <a:defRPr sz="1200"/>
            </a:lvl4pPr>
            <a:lvl5pPr indent="-137123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311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5973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63059 PPT 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1" t="86667" b="6940"/>
          <a:stretch>
            <a:fillRect/>
          </a:stretch>
        </p:blipFill>
        <p:spPr bwMode="auto">
          <a:xfrm>
            <a:off x="5943600" y="5943600"/>
            <a:ext cx="3200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819400" y="4114800"/>
            <a:ext cx="63246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6" tIns="45708" rIns="91416" bIns="45708"/>
          <a:lstStyle/>
          <a:p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71800" y="3320712"/>
            <a:ext cx="5867400" cy="6858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71800" y="4191003"/>
            <a:ext cx="5867400" cy="573505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983416" y="5317728"/>
            <a:ext cx="3284537" cy="9032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23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0797" y="372993"/>
            <a:ext cx="8839200" cy="625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72" y="1282686"/>
            <a:ext cx="8541451" cy="5166752"/>
          </a:xfrm>
          <a:prstGeom prst="rect">
            <a:avLst/>
          </a:prstGeom>
        </p:spPr>
        <p:txBody>
          <a:bodyPr/>
          <a:lstStyle>
            <a:lvl1pPr marL="228540" indent="-228540">
              <a:spcBef>
                <a:spcPts val="0"/>
              </a:spcBef>
              <a:buFont typeface="Wingdings" pitchFamily="2" charset="2"/>
              <a:buChar char="§"/>
              <a:defRPr sz="1800"/>
            </a:lvl1pPr>
            <a:lvl2pPr marL="457077" indent="-182830">
              <a:defRPr sz="1600"/>
            </a:lvl2pPr>
            <a:lvl3pPr indent="-182830">
              <a:defRPr sz="1400"/>
            </a:lvl3pPr>
            <a:lvl4pPr indent="-155406">
              <a:defRPr sz="1200"/>
            </a:lvl4pPr>
            <a:lvl5pPr indent="-137123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669C-37FD-433F-9294-EC41C1C29D52}" type="slidenum">
              <a:rPr lang="en-US">
                <a:solidFill>
                  <a:srgbClr val="007856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785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441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26E5-6169-4E8B-A81C-332E8C69F0E3}" type="slidenum">
              <a:rPr lang="en-US">
                <a:solidFill>
                  <a:srgbClr val="007856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785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96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9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096000" y="5943600"/>
            <a:ext cx="3048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9" descr="063059 PPT Commerc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33"/>
          <a:stretch>
            <a:fillRect/>
          </a:stretch>
        </p:blipFill>
        <p:spPr bwMode="auto">
          <a:xfrm>
            <a:off x="0" y="0"/>
            <a:ext cx="762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4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71800" y="3429000"/>
            <a:ext cx="5867400" cy="1447800"/>
          </a:xfrm>
          <a:extLst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49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71800" y="5105400"/>
            <a:ext cx="5867400" cy="838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>
              <a:solidFill>
                <a:srgbClr val="007856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67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0797" y="372993"/>
            <a:ext cx="8839200" cy="6256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72" y="1282686"/>
            <a:ext cx="8541451" cy="5166752"/>
          </a:xfrm>
          <a:prstGeom prst="rect">
            <a:avLst/>
          </a:prstGeom>
        </p:spPr>
        <p:txBody>
          <a:bodyPr/>
          <a:lstStyle>
            <a:lvl1pPr marL="228540" indent="-228540">
              <a:spcBef>
                <a:spcPts val="0"/>
              </a:spcBef>
              <a:buFont typeface="Wingdings" pitchFamily="2" charset="2"/>
              <a:buChar char="§"/>
              <a:defRPr sz="1800"/>
            </a:lvl1pPr>
            <a:lvl2pPr marL="457077" indent="-182830">
              <a:defRPr sz="1600"/>
            </a:lvl2pPr>
            <a:lvl3pPr indent="-182830">
              <a:defRPr sz="1400"/>
            </a:lvl3pPr>
            <a:lvl4pPr indent="-155406">
              <a:defRPr sz="1200"/>
            </a:lvl4pPr>
            <a:lvl5pPr indent="-137123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88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4748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819400" y="4114800"/>
            <a:ext cx="63246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 lIns="91416" tIns="45708" rIns="91416" bIns="45708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71800" y="3320712"/>
            <a:ext cx="5867400" cy="6858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71800" y="4191003"/>
            <a:ext cx="5867400" cy="573505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983417" y="5317728"/>
            <a:ext cx="3123093" cy="9032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22" y="6020980"/>
            <a:ext cx="1559755" cy="2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266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0797" y="372993"/>
            <a:ext cx="8839200" cy="6256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72" y="1282686"/>
            <a:ext cx="8541451" cy="5166752"/>
          </a:xfrm>
          <a:prstGeom prst="rect">
            <a:avLst/>
          </a:prstGeom>
        </p:spPr>
        <p:txBody>
          <a:bodyPr/>
          <a:lstStyle>
            <a:lvl1pPr marL="228540" indent="-228540">
              <a:spcBef>
                <a:spcPts val="0"/>
              </a:spcBef>
              <a:buFont typeface="Wingdings" pitchFamily="2" charset="2"/>
              <a:buChar char="§"/>
              <a:defRPr sz="1800"/>
            </a:lvl1pPr>
            <a:lvl2pPr marL="457077" indent="-182830">
              <a:defRPr sz="1600"/>
            </a:lvl2pPr>
            <a:lvl3pPr indent="-182830">
              <a:defRPr sz="1400"/>
            </a:lvl3pPr>
            <a:lvl4pPr indent="-155406">
              <a:defRPr sz="1200"/>
            </a:lvl4pPr>
            <a:lvl5pPr indent="-137123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817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2695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819400" y="4114800"/>
            <a:ext cx="63246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 lIns="91416" tIns="45708" rIns="91416" bIns="45708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71800" y="3320712"/>
            <a:ext cx="5867400" cy="6858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71800" y="4191003"/>
            <a:ext cx="5867400" cy="573505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983417" y="5317728"/>
            <a:ext cx="3123093" cy="9032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22" y="6020980"/>
            <a:ext cx="1559755" cy="2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275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0797" y="372993"/>
            <a:ext cx="8839200" cy="6256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72" y="1282686"/>
            <a:ext cx="8541451" cy="5166752"/>
          </a:xfrm>
          <a:prstGeom prst="rect">
            <a:avLst/>
          </a:prstGeom>
        </p:spPr>
        <p:txBody>
          <a:bodyPr/>
          <a:lstStyle>
            <a:lvl1pPr marL="228540" indent="-228540">
              <a:spcBef>
                <a:spcPts val="0"/>
              </a:spcBef>
              <a:buFont typeface="Wingdings" pitchFamily="2" charset="2"/>
              <a:buChar char="§"/>
              <a:defRPr sz="1800"/>
            </a:lvl1pPr>
            <a:lvl2pPr marL="457077" indent="-182830">
              <a:defRPr sz="1600"/>
            </a:lvl2pPr>
            <a:lvl3pPr indent="-182830">
              <a:defRPr sz="1400"/>
            </a:lvl3pPr>
            <a:lvl4pPr indent="-155406">
              <a:defRPr sz="1200"/>
            </a:lvl4pPr>
            <a:lvl5pPr indent="-137123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260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7302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61252" y="372615"/>
            <a:ext cx="8509912" cy="781274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9489" y="1283832"/>
            <a:ext cx="8542563" cy="4525963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230" y="661057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600" indent="-228600" eaLnBrk="0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buFont typeface="Wingdings" pitchFamily="2" charset="2"/>
              <a:buNone/>
            </a:pPr>
            <a:fld id="{A21A9C2A-BCAD-4EEF-A18E-E21C83309998}" type="slidenum">
              <a:rPr lang="en-US" sz="900" smtClean="0">
                <a:solidFill>
                  <a:srgbClr val="007856"/>
                </a:solidFill>
                <a:latin typeface="Arial" pitchFamily="34" charset="0"/>
                <a:cs typeface="Arial" pitchFamily="34" charset="0"/>
              </a:rPr>
              <a:pPr marL="228600" indent="-228600" eaLnBrk="0" hangingPunct="0">
                <a:spcBef>
                  <a:spcPts val="1800"/>
                </a:spcBef>
                <a:spcAft>
                  <a:spcPts val="600"/>
                </a:spcAft>
                <a:buClr>
                  <a:srgbClr val="006666"/>
                </a:buClr>
                <a:buFont typeface="Wingdings" pitchFamily="2" charset="2"/>
                <a:buNone/>
              </a:pPr>
              <a:t>‹#›</a:t>
            </a:fld>
            <a:endParaRPr lang="en-US" sz="900" kern="0" dirty="0" err="1" smtClean="0">
              <a:solidFill>
                <a:srgbClr val="00785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78" y="6575671"/>
            <a:ext cx="797878" cy="1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1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2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5pPr>
      <a:lvl6pPr marL="4570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6pPr>
      <a:lvl7pPr marL="91415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7pPr>
      <a:lvl8pPr marL="13712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8pPr>
      <a:lvl9pPr marL="182831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9pPr>
    </p:titleStyle>
    <p:bodyStyle>
      <a:lvl1pPr marL="228540" indent="-22854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006666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077" indent="-18283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FFCC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14156" indent="-13712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771" indent="-18283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FFCC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6851" indent="-13712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006666"/>
        </a:buClr>
        <a:buSzPct val="90000"/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513928" indent="-22854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007" indent="-22854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8083" indent="-22854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5160" indent="-22854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1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9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5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61252" y="372615"/>
            <a:ext cx="8509912" cy="781274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9489" y="1283832"/>
            <a:ext cx="8542563" cy="4525963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1523" y="6615629"/>
            <a:ext cx="11862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600" indent="-228600" eaLnBrk="0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buFont typeface="Wingdings" pitchFamily="2" charset="2"/>
              <a:buNone/>
            </a:pPr>
            <a:fld id="{A21A9C2A-BCAD-4EEF-A18E-E21C83309998}" type="slidenum">
              <a:rPr lang="en-US" sz="800" smtClean="0">
                <a:solidFill>
                  <a:srgbClr val="007856"/>
                </a:solidFill>
              </a:rPr>
              <a:pPr marL="228600" indent="-228600" eaLnBrk="0" hangingPunct="0">
                <a:spcBef>
                  <a:spcPts val="1800"/>
                </a:spcBef>
                <a:spcAft>
                  <a:spcPts val="600"/>
                </a:spcAft>
                <a:buClr>
                  <a:srgbClr val="006666"/>
                </a:buClr>
                <a:buFont typeface="Wingdings" pitchFamily="2" charset="2"/>
                <a:buNone/>
              </a:pPr>
              <a:t>‹#›</a:t>
            </a:fld>
            <a:endParaRPr lang="en-US" sz="800" kern="0" dirty="0" smtClean="0">
              <a:solidFill>
                <a:srgbClr val="007856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78" y="6575671"/>
            <a:ext cx="797878" cy="1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4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2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5pPr>
      <a:lvl6pPr marL="457077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6pPr>
      <a:lvl7pPr marL="914156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7pPr>
      <a:lvl8pPr marL="1371232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8pPr>
      <a:lvl9pPr marL="1828311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9pPr>
    </p:titleStyle>
    <p:bodyStyle>
      <a:lvl1pPr marL="228540" indent="-22854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6666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077" indent="-18283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FFCC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14156" indent="-13712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771" indent="-18283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FFCC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6851" indent="-13712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6666"/>
        </a:buClr>
        <a:buSzPct val="90000"/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513928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007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8083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5160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1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9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5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61252" y="372615"/>
            <a:ext cx="8509912" cy="781274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9489" y="1283832"/>
            <a:ext cx="8542563" cy="4525963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1523" y="6615629"/>
            <a:ext cx="11862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600" indent="-228600" eaLnBrk="0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buFont typeface="Wingdings" pitchFamily="2" charset="2"/>
              <a:buNone/>
            </a:pPr>
            <a:fld id="{A21A9C2A-BCAD-4EEF-A18E-E21C83309998}" type="slidenum">
              <a:rPr lang="en-US" sz="800" smtClean="0">
                <a:solidFill>
                  <a:srgbClr val="007856"/>
                </a:solidFill>
              </a:rPr>
              <a:pPr marL="228600" indent="-228600" eaLnBrk="0" hangingPunct="0">
                <a:spcBef>
                  <a:spcPts val="1800"/>
                </a:spcBef>
                <a:spcAft>
                  <a:spcPts val="600"/>
                </a:spcAft>
                <a:buClr>
                  <a:srgbClr val="006666"/>
                </a:buClr>
                <a:buFont typeface="Wingdings" pitchFamily="2" charset="2"/>
                <a:buNone/>
              </a:pPr>
              <a:t>‹#›</a:t>
            </a:fld>
            <a:endParaRPr lang="en-US" sz="800" kern="0" dirty="0" smtClean="0">
              <a:solidFill>
                <a:srgbClr val="007856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78" y="6575671"/>
            <a:ext cx="797878" cy="1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8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2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5pPr>
      <a:lvl6pPr marL="457077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6pPr>
      <a:lvl7pPr marL="914156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7pPr>
      <a:lvl8pPr marL="1371232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8pPr>
      <a:lvl9pPr marL="1828311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9pPr>
    </p:titleStyle>
    <p:bodyStyle>
      <a:lvl1pPr marL="228540" indent="-22854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6666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077" indent="-18283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FFCC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14156" indent="-13712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771" indent="-18283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FFCC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6851" indent="-13712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6666"/>
        </a:buClr>
        <a:buSzPct val="90000"/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513928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007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8083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5160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1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9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5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61252" y="372615"/>
            <a:ext cx="8509912" cy="781274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9489" y="1283832"/>
            <a:ext cx="8542563" cy="4525963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1523" y="6615629"/>
            <a:ext cx="11862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600" indent="-228600" eaLnBrk="0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buFont typeface="Wingdings" pitchFamily="2" charset="2"/>
              <a:buNone/>
            </a:pPr>
            <a:fld id="{A21A9C2A-BCAD-4EEF-A18E-E21C83309998}" type="slidenum">
              <a:rPr lang="en-US" sz="800" smtClean="0">
                <a:solidFill>
                  <a:srgbClr val="007856"/>
                </a:solidFill>
              </a:rPr>
              <a:pPr marL="228600" indent="-228600" eaLnBrk="0" hangingPunct="0">
                <a:spcBef>
                  <a:spcPts val="1800"/>
                </a:spcBef>
                <a:spcAft>
                  <a:spcPts val="600"/>
                </a:spcAft>
                <a:buClr>
                  <a:srgbClr val="006666"/>
                </a:buClr>
                <a:buFont typeface="Wingdings" pitchFamily="2" charset="2"/>
                <a:buNone/>
              </a:pPr>
              <a:t>‹#›</a:t>
            </a:fld>
            <a:endParaRPr lang="en-US" sz="800" kern="0" dirty="0" smtClean="0">
              <a:solidFill>
                <a:srgbClr val="007856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78" y="6575671"/>
            <a:ext cx="797878" cy="1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9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2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5pPr>
      <a:lvl6pPr marL="457077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6pPr>
      <a:lvl7pPr marL="914156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7pPr>
      <a:lvl8pPr marL="1371232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8pPr>
      <a:lvl9pPr marL="1828311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9pPr>
    </p:titleStyle>
    <p:bodyStyle>
      <a:lvl1pPr marL="228540" indent="-22854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6666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077" indent="-18283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FFCC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14156" indent="-13712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771" indent="-18283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FFCC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6851" indent="-13712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6666"/>
        </a:buClr>
        <a:buSzPct val="90000"/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513928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007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8083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5160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1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9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5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063059 PPT B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1" t="87436"/>
          <a:stretch>
            <a:fillRect/>
          </a:stretch>
        </p:blipFill>
        <p:spPr bwMode="auto">
          <a:xfrm>
            <a:off x="7812088" y="6434138"/>
            <a:ext cx="110013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49238" y="6569075"/>
            <a:ext cx="484187" cy="228600"/>
          </a:xfrm>
          <a:prstGeom prst="rect">
            <a:avLst/>
          </a:prstGeom>
          <a:ln/>
        </p:spPr>
        <p:txBody>
          <a:bodyPr lIns="91416" tIns="45708" rIns="91416" bIns="45708"/>
          <a:lstStyle>
            <a:lvl1pPr>
              <a:defRPr sz="800">
                <a:solidFill>
                  <a:schemeClr val="bg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50457AD-4ED2-4A3C-9ABB-4F12883F8D1E}" type="slidenum">
              <a:rPr lang="en-US">
                <a:solidFill>
                  <a:srgbClr val="007856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7856"/>
                </a:solidFill>
              </a:rPr>
              <a:t> </a:t>
            </a:r>
          </a:p>
        </p:txBody>
      </p:sp>
      <p:sp>
        <p:nvSpPr>
          <p:cNvPr id="1028" name="Title Placeholder 4"/>
          <p:cNvSpPr>
            <a:spLocks noGrp="1"/>
          </p:cNvSpPr>
          <p:nvPr>
            <p:ph type="title"/>
          </p:nvPr>
        </p:nvSpPr>
        <p:spPr bwMode="auto">
          <a:xfrm>
            <a:off x="261938" y="373063"/>
            <a:ext cx="8509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239713" y="1284288"/>
            <a:ext cx="854233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391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2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2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2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2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266"/>
          </a:solidFill>
          <a:latin typeface="Arial" charset="0"/>
        </a:defRPr>
      </a:lvl5pPr>
      <a:lvl6pPr marL="457077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6pPr>
      <a:lvl7pPr marL="914156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7pPr>
      <a:lvl8pPr marL="1371232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8pPr>
      <a:lvl9pPr marL="1828311" algn="l" rtl="0" fontAlgn="base">
        <a:spcBef>
          <a:spcPct val="0"/>
        </a:spcBef>
        <a:spcAft>
          <a:spcPct val="0"/>
        </a:spcAft>
        <a:defRPr sz="2400" b="1">
          <a:solidFill>
            <a:srgbClr val="008266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0"/>
        </a:spcBef>
        <a:spcAft>
          <a:spcPts val="600"/>
        </a:spcAft>
        <a:buClr>
          <a:srgbClr val="006666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5613" indent="-182563" algn="l" rtl="0" eaLnBrk="0" fontAlgn="base" hangingPunct="0">
        <a:spcBef>
          <a:spcPct val="0"/>
        </a:spcBef>
        <a:spcAft>
          <a:spcPts val="600"/>
        </a:spcAft>
        <a:buClr>
          <a:srgbClr val="FFCC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12813" indent="-136525" algn="l" rtl="0" eaLnBrk="0" fontAlgn="base" hangingPunct="0">
        <a:spcBef>
          <a:spcPct val="0"/>
        </a:spcBef>
        <a:spcAft>
          <a:spcPts val="60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8613" indent="-182563" algn="l" rtl="0" eaLnBrk="0" fontAlgn="base" hangingPunct="0">
        <a:spcBef>
          <a:spcPct val="0"/>
        </a:spcBef>
        <a:spcAft>
          <a:spcPts val="600"/>
        </a:spcAft>
        <a:buClr>
          <a:srgbClr val="FFCC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5813" indent="-136525" algn="l" rtl="0" eaLnBrk="0" fontAlgn="base" hangingPunct="0">
        <a:spcBef>
          <a:spcPct val="0"/>
        </a:spcBef>
        <a:spcAft>
          <a:spcPts val="600"/>
        </a:spcAft>
        <a:buClr>
          <a:srgbClr val="006666"/>
        </a:buClr>
        <a:buSzPct val="90000"/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513928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007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8083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5160" indent="-22854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rgbClr val="006666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1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9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5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5"/>
          <p:cNvSpPr>
            <a:spLocks noGrp="1"/>
          </p:cNvSpPr>
          <p:nvPr>
            <p:ph type="ctrTitle"/>
          </p:nvPr>
        </p:nvSpPr>
        <p:spPr>
          <a:xfrm>
            <a:off x="2716213" y="3429000"/>
            <a:ext cx="6427787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Finance Sector in Buffalo</a:t>
            </a:r>
            <a:br>
              <a:rPr lang="en-US" sz="3200" dirty="0" smtClean="0"/>
            </a:br>
            <a:r>
              <a:rPr lang="en-US" sz="3200" dirty="0" smtClean="0"/>
              <a:t>Since the Great Recession</a:t>
            </a:r>
          </a:p>
        </p:txBody>
      </p:sp>
      <p:sp>
        <p:nvSpPr>
          <p:cNvPr id="179204" name="Title 5"/>
          <p:cNvSpPr txBox="1">
            <a:spLocks/>
          </p:cNvSpPr>
          <p:nvPr/>
        </p:nvSpPr>
        <p:spPr bwMode="auto">
          <a:xfrm>
            <a:off x="6096000" y="5943600"/>
            <a:ext cx="2370138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07856"/>
                </a:solidFill>
                <a:latin typeface="Times New Roman MT Extra Bold" pitchFamily="18" charset="0"/>
              </a:rPr>
              <a:t>  </a:t>
            </a:r>
            <a:r>
              <a:rPr lang="en-US" sz="3700" b="1" dirty="0">
                <a:solidFill>
                  <a:srgbClr val="007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M&amp;T</a:t>
            </a:r>
            <a:r>
              <a:rPr lang="en-US" sz="3500" dirty="0">
                <a:solidFill>
                  <a:srgbClr val="007856"/>
                </a:solidFill>
                <a:latin typeface="Arial Narrow" pitchFamily="34" charset="0"/>
              </a:rPr>
              <a:t>Bank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4572000"/>
            <a:ext cx="4514377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500" kern="0" dirty="0" smtClean="0">
                <a:solidFill>
                  <a:prstClr val="black"/>
                </a:solidFill>
                <a:latin typeface="Arial"/>
              </a:rPr>
              <a:t>Gary D. Keith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500" kern="0" dirty="0" smtClean="0">
                <a:solidFill>
                  <a:prstClr val="black"/>
                </a:solidFill>
                <a:latin typeface="Arial"/>
              </a:rPr>
              <a:t>Regional Economist, Commercial Banking Division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500" kern="0" dirty="0" smtClean="0">
                <a:solidFill>
                  <a:prstClr val="black"/>
                </a:solidFill>
                <a:latin typeface="Arial"/>
              </a:rPr>
              <a:t>August 14, 2017</a:t>
            </a:r>
          </a:p>
        </p:txBody>
      </p:sp>
    </p:spTree>
    <p:extLst>
      <p:ext uri="{BB962C8B-B14F-4D97-AF65-F5344CB8AC3E}">
        <p14:creationId xmlns:p14="http://schemas.microsoft.com/office/powerpoint/2010/main" val="12381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73777" y="3962399"/>
            <a:ext cx="5477723" cy="26194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6477" y="1161953"/>
            <a:ext cx="5477723" cy="2590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11822"/>
              </p:ext>
            </p:extLst>
          </p:nvPr>
        </p:nvGraphicFramePr>
        <p:xfrm>
          <a:off x="118390" y="1117600"/>
          <a:ext cx="4669509" cy="2513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0" name="Chart" r:id="rId3" imgW="6096000" imgH="4067062" progId="MSGraph.Chart.8">
                  <p:embed followColorScheme="full"/>
                </p:oleObj>
              </mc:Choice>
              <mc:Fallback>
                <p:oleObj name="Chart" r:id="rId3" imgW="6096000" imgH="40670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90" y="1117600"/>
                        <a:ext cx="4669509" cy="2513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4653218" y="1945948"/>
            <a:ext cx="10182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800000"/>
                </a:solidFill>
              </a:rPr>
              <a:t>$67,457</a:t>
            </a:r>
            <a:endParaRPr lang="en-US" altLang="en-US" sz="1800" b="1" dirty="0">
              <a:solidFill>
                <a:srgbClr val="800000"/>
              </a:solidFill>
            </a:endParaRPr>
          </a:p>
        </p:txBody>
      </p:sp>
      <p:sp>
        <p:nvSpPr>
          <p:cNvPr id="44042" name="Text Box 5"/>
          <p:cNvSpPr txBox="1">
            <a:spLocks noChangeArrowheads="1"/>
          </p:cNvSpPr>
          <p:nvPr/>
        </p:nvSpPr>
        <p:spPr bwMode="auto">
          <a:xfrm>
            <a:off x="451331" y="3490935"/>
            <a:ext cx="46346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100" b="1" dirty="0" smtClean="0">
                <a:solidFill>
                  <a:srgbClr val="000000"/>
                </a:solidFill>
              </a:rPr>
              <a:t>2007   2008    2009   2010    2011   2012   2013    2014   2015    2016</a:t>
            </a:r>
            <a:endParaRPr lang="en-US" altLang="en-US" sz="11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629271"/>
            <a:ext cx="2590800" cy="2308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fontAlgn="auto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defRPr/>
            </a:pPr>
            <a:r>
              <a:rPr lang="en-US" sz="900" kern="0" dirty="0">
                <a:solidFill>
                  <a:prstClr val="black"/>
                </a:solidFill>
                <a:latin typeface="Arial"/>
              </a:rPr>
              <a:t>©2017 M&amp;T Bank, Member FDIC</a:t>
            </a:r>
          </a:p>
        </p:txBody>
      </p:sp>
      <p:sp>
        <p:nvSpPr>
          <p:cNvPr id="44047" name="Text Box 3"/>
          <p:cNvSpPr txBox="1">
            <a:spLocks noChangeArrowheads="1"/>
          </p:cNvSpPr>
          <p:nvPr/>
        </p:nvSpPr>
        <p:spPr bwMode="auto">
          <a:xfrm>
            <a:off x="-136741" y="21523"/>
            <a:ext cx="936993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800" dirty="0" smtClean="0"/>
              <a:t>Constant 2016 Dollars</a:t>
            </a:r>
          </a:p>
          <a:p>
            <a:pPr algn="ctr" eaLnBrk="1" hangingPunct="1"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66"/>
                </a:solidFill>
              </a:rPr>
              <a:t>Real Average Annual Earnings—Erie County vs. U.S.</a:t>
            </a:r>
            <a:endParaRPr lang="en-US" altLang="en-US" sz="2800" b="1" dirty="0">
              <a:solidFill>
                <a:srgbClr val="3333CC"/>
              </a:solidFill>
            </a:endParaRPr>
          </a:p>
        </p:txBody>
      </p:sp>
      <p:sp>
        <p:nvSpPr>
          <p:cNvPr id="24" name="Slide Number Placeholder 2"/>
          <p:cNvSpPr txBox="1">
            <a:spLocks noGrp="1"/>
          </p:cNvSpPr>
          <p:nvPr/>
        </p:nvSpPr>
        <p:spPr bwMode="auto">
          <a:xfrm>
            <a:off x="8763000" y="6629400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AF14EB87-9B9E-4EED-AD73-3F91D76EE9AC}" type="slidenum">
              <a:rPr lang="en-US" sz="1000">
                <a:solidFill>
                  <a:prstClr val="black"/>
                </a:solidFill>
                <a:latin typeface="Arial"/>
              </a:rPr>
              <a:pPr algn="r">
                <a:defRPr/>
              </a:pPr>
              <a:t>10</a:t>
            </a:fld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Title 5"/>
          <p:cNvSpPr txBox="1">
            <a:spLocks/>
          </p:cNvSpPr>
          <p:nvPr/>
        </p:nvSpPr>
        <p:spPr>
          <a:xfrm>
            <a:off x="7867650" y="6488113"/>
            <a:ext cx="1046163" cy="342900"/>
          </a:xfrm>
          <a:prstGeom prst="rect">
            <a:avLst/>
          </a:prstGeom>
          <a:solidFill>
            <a:schemeClr val="bg1"/>
          </a:solidFill>
        </p:spPr>
        <p:txBody>
          <a:bodyPr lIns="91416" tIns="45708" rIns="91416" bIns="45708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5pPr>
            <a:lvl6pPr marL="45707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6pPr>
            <a:lvl7pPr marL="91415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7pPr>
            <a:lvl8pPr marL="13712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8pPr>
            <a:lvl9pPr marL="182831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7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M&amp;T</a:t>
            </a:r>
            <a:r>
              <a:rPr lang="en-US" sz="1500" b="0" dirty="0" smtClean="0">
                <a:solidFill>
                  <a:srgbClr val="007856"/>
                </a:solidFill>
                <a:latin typeface="Arial Narrow" panose="020B0606020202030204" pitchFamily="34" charset="0"/>
              </a:rPr>
              <a:t>Bank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4493" y="2793516"/>
            <a:ext cx="162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800000"/>
                </a:solidFill>
                <a:latin typeface="Arial"/>
              </a:rPr>
              <a:t>Erie County</a:t>
            </a:r>
            <a:endParaRPr lang="en-US" altLang="en-US" sz="2000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84767" y="1234748"/>
            <a:ext cx="10182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0000FF"/>
                </a:solidFill>
              </a:rPr>
              <a:t>$77,161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867400" y="1314353"/>
            <a:ext cx="3086100" cy="5016750"/>
          </a:xfrm>
          <a:prstGeom prst="rect">
            <a:avLst/>
          </a:prstGeom>
          <a:solidFill>
            <a:srgbClr val="EFEFFF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2100" b="1" dirty="0" smtClean="0">
                <a:solidFill>
                  <a:srgbClr val="800000"/>
                </a:solidFill>
                <a:latin typeface="Arial"/>
              </a:rPr>
              <a:t>Lower Labor Costs Are a Major Locational Advantage &amp; Business Development Tool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Annual earnings for     Erie County commercial banking and insurance workers are </a:t>
            </a:r>
            <a:r>
              <a:rPr lang="en-US" altLang="en-US" sz="1800" b="1" dirty="0" smtClean="0">
                <a:solidFill>
                  <a:srgbClr val="0000FF"/>
                </a:solidFill>
                <a:latin typeface="Arial"/>
              </a:rPr>
              <a:t>15% to 20% </a:t>
            </a: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below the comparable national average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This differential is a major advantage in mature, highly commoditized industries with thin                profit margins and   limited growth potential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893847"/>
              </p:ext>
            </p:extLst>
          </p:nvPr>
        </p:nvGraphicFramePr>
        <p:xfrm>
          <a:off x="131090" y="3962399"/>
          <a:ext cx="4669509" cy="240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1" name="Chart" r:id="rId5" imgW="6096000" imgH="4067062" progId="MSGraph.Chart.8">
                  <p:embed followColorScheme="full"/>
                </p:oleObj>
              </mc:Choice>
              <mc:Fallback>
                <p:oleObj name="Chart" r:id="rId5" imgW="6096000" imgH="40670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90" y="3962399"/>
                        <a:ext cx="4669509" cy="2409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665918" y="5374948"/>
            <a:ext cx="1005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006600"/>
                </a:solidFill>
              </a:rPr>
              <a:t>$63,611</a:t>
            </a:r>
            <a:endParaRPr lang="en-US" altLang="en-US" sz="1800" b="1" dirty="0">
              <a:solidFill>
                <a:srgbClr val="006600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13231" y="6246835"/>
            <a:ext cx="46346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100" b="1" dirty="0" smtClean="0">
                <a:solidFill>
                  <a:srgbClr val="000000"/>
                </a:solidFill>
              </a:rPr>
              <a:t>2007   2008    2009   2010    2011   2012    2013    2014   2015    2016</a:t>
            </a:r>
            <a:endParaRPr lang="en-US" altLang="en-US" sz="1100" b="1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11656" y="5771726"/>
            <a:ext cx="162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bg1"/>
                </a:solidFill>
                <a:latin typeface="Arial"/>
              </a:rPr>
              <a:t>Erie County</a:t>
            </a:r>
            <a:endParaRPr lang="en-US" altLang="en-US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697467" y="4333548"/>
            <a:ext cx="10182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0000FF"/>
                </a:solidFill>
              </a:rPr>
              <a:t>$81,924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cxnSp>
        <p:nvCxnSpPr>
          <p:cNvPr id="31" name="Straight Connector 12"/>
          <p:cNvCxnSpPr>
            <a:cxnSpLocks noChangeShapeType="1"/>
          </p:cNvCxnSpPr>
          <p:nvPr/>
        </p:nvCxnSpPr>
        <p:spPr bwMode="auto">
          <a:xfrm>
            <a:off x="113224" y="903032"/>
            <a:ext cx="8840276" cy="0"/>
          </a:xfrm>
          <a:prstGeom prst="line">
            <a:avLst/>
          </a:prstGeom>
          <a:noFill/>
          <a:ln w="349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1536024" y="1214833"/>
            <a:ext cx="2273975" cy="338546"/>
          </a:xfrm>
          <a:prstGeom prst="rect">
            <a:avLst/>
          </a:prstGeom>
          <a:solidFill>
            <a:srgbClr val="FFF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prstClr val="black"/>
                </a:solidFill>
              </a:rPr>
              <a:t>Commercial Banking 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5" name="TextBox 20"/>
          <p:cNvSpPr txBox="1">
            <a:spLocks noChangeArrowheads="1"/>
          </p:cNvSpPr>
          <p:nvPr/>
        </p:nvSpPr>
        <p:spPr bwMode="auto">
          <a:xfrm>
            <a:off x="2165045" y="4054135"/>
            <a:ext cx="1492556" cy="338546"/>
          </a:xfrm>
          <a:prstGeom prst="rect">
            <a:avLst/>
          </a:prstGeom>
          <a:solidFill>
            <a:srgbClr val="FFF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prstClr val="black"/>
                </a:solidFill>
              </a:rPr>
              <a:t>Insurance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521200" y="1514148"/>
            <a:ext cx="11831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FF"/>
                </a:solidFill>
              </a:rPr>
              <a:t>United States</a:t>
            </a:r>
            <a:endParaRPr lang="en-US" altLang="en-US" sz="12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9593" y="4613980"/>
            <a:ext cx="1167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00FF"/>
                </a:solidFill>
                <a:latin typeface="+mn-lt"/>
              </a:rPr>
              <a:t>United States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611478" y="6628258"/>
            <a:ext cx="3845908" cy="2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prstClr val="black"/>
                </a:solidFill>
              </a:rPr>
              <a:t>Sources:  </a:t>
            </a:r>
            <a:r>
              <a:rPr lang="en-US" sz="900" dirty="0">
                <a:solidFill>
                  <a:prstClr val="black"/>
                </a:solidFill>
              </a:rPr>
              <a:t>U.S. Bureau of Economic </a:t>
            </a:r>
            <a:r>
              <a:rPr lang="en-US" sz="900" dirty="0" smtClean="0">
                <a:solidFill>
                  <a:prstClr val="black"/>
                </a:solidFill>
              </a:rPr>
              <a:t>Analysis, Bureau of Labor Statistics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634705"/>
              </p:ext>
            </p:extLst>
          </p:nvPr>
        </p:nvGraphicFramePr>
        <p:xfrm>
          <a:off x="152400" y="873054"/>
          <a:ext cx="7848600" cy="537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Chart" r:id="rId3" imgW="6096000" imgH="4067085" progId="MSGraph.Chart.8">
                  <p:embed followColorScheme="full"/>
                </p:oleObj>
              </mc:Choice>
              <mc:Fallback>
                <p:oleObj name="Chart" r:id="rId3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73054"/>
                        <a:ext cx="7848600" cy="537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7834367" y="1857048"/>
            <a:ext cx="13227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800000"/>
                </a:solidFill>
              </a:rPr>
              <a:t>+15.7</a:t>
            </a:r>
            <a:r>
              <a:rPr lang="en-US" altLang="en-US" sz="2000" b="1" dirty="0" smtClean="0">
                <a:solidFill>
                  <a:srgbClr val="800000"/>
                </a:solidFill>
              </a:rPr>
              <a:t>%</a:t>
            </a:r>
            <a:endParaRPr lang="en-US" altLang="en-US" sz="2000" b="1" dirty="0">
              <a:solidFill>
                <a:srgbClr val="800000"/>
              </a:solidFill>
            </a:endParaRPr>
          </a:p>
        </p:txBody>
      </p:sp>
      <p:sp>
        <p:nvSpPr>
          <p:cNvPr id="44036" name="Text Box 11"/>
          <p:cNvSpPr txBox="1">
            <a:spLocks noChangeArrowheads="1"/>
          </p:cNvSpPr>
          <p:nvPr/>
        </p:nvSpPr>
        <p:spPr bwMode="auto">
          <a:xfrm>
            <a:off x="7976842" y="5428770"/>
            <a:ext cx="98777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600" b="1" dirty="0" smtClean="0">
                <a:solidFill>
                  <a:srgbClr val="0033CC"/>
                </a:solidFill>
              </a:rPr>
              <a:t>-2.8</a:t>
            </a:r>
            <a:r>
              <a:rPr lang="en-US" altLang="en-US" sz="2000" b="1" dirty="0" smtClean="0">
                <a:solidFill>
                  <a:srgbClr val="0033CC"/>
                </a:solidFill>
              </a:rPr>
              <a:t>%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44042" name="Text Box 5"/>
          <p:cNvSpPr txBox="1">
            <a:spLocks noChangeArrowheads="1"/>
          </p:cNvSpPr>
          <p:nvPr/>
        </p:nvSpPr>
        <p:spPr bwMode="auto">
          <a:xfrm>
            <a:off x="476731" y="5954735"/>
            <a:ext cx="7679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05     06    07    08     09    10    11     12    13     14    15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657475" y="6603871"/>
            <a:ext cx="41910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900" dirty="0" smtClean="0">
                <a:solidFill>
                  <a:prstClr val="black"/>
                </a:solidFill>
                <a:latin typeface="Arial"/>
              </a:rPr>
              <a:t>Source:  U.S. Census Bureau—American Community Survey 1-Year Estimate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629271"/>
            <a:ext cx="2590800" cy="2308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fontAlgn="auto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defRPr/>
            </a:pPr>
            <a:r>
              <a:rPr lang="en-US" sz="900" kern="0" dirty="0">
                <a:solidFill>
                  <a:prstClr val="black"/>
                </a:solidFill>
                <a:latin typeface="Arial"/>
              </a:rPr>
              <a:t>©2017 M&amp;T Bank, Member FDIC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624416"/>
            <a:ext cx="685800" cy="116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047" name="Text Box 3"/>
          <p:cNvSpPr txBox="1">
            <a:spLocks noChangeArrowheads="1"/>
          </p:cNvSpPr>
          <p:nvPr/>
        </p:nvSpPr>
        <p:spPr bwMode="auto">
          <a:xfrm>
            <a:off x="581740" y="8823"/>
            <a:ext cx="7805919" cy="91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Relative Change Since </a:t>
            </a:r>
            <a:r>
              <a:rPr lang="en-US" altLang="en-US" sz="1800" dirty="0" smtClean="0">
                <a:solidFill>
                  <a:srgbClr val="000000"/>
                </a:solidFill>
              </a:rPr>
              <a:t>2005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66"/>
                </a:solidFill>
              </a:rPr>
              <a:t>Buffalo Metro Area Population by Age Group</a:t>
            </a:r>
            <a:endParaRPr lang="en-US" altLang="en-US" sz="2800" b="1" dirty="0">
              <a:solidFill>
                <a:srgbClr val="3333CC"/>
              </a:solidFill>
            </a:endParaRPr>
          </a:p>
        </p:txBody>
      </p:sp>
      <p:cxnSp>
        <p:nvCxnSpPr>
          <p:cNvPr id="44048" name="Straight Connector 12"/>
          <p:cNvCxnSpPr>
            <a:cxnSpLocks noChangeShapeType="1"/>
          </p:cNvCxnSpPr>
          <p:nvPr/>
        </p:nvCxnSpPr>
        <p:spPr bwMode="auto">
          <a:xfrm>
            <a:off x="704762" y="873054"/>
            <a:ext cx="7534705" cy="0"/>
          </a:xfrm>
          <a:prstGeom prst="line">
            <a:avLst/>
          </a:prstGeom>
          <a:noFill/>
          <a:ln w="349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/>
          <p:cNvCxnSpPr/>
          <p:nvPr/>
        </p:nvCxnSpPr>
        <p:spPr>
          <a:xfrm>
            <a:off x="733425" y="5916312"/>
            <a:ext cx="711676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050" name="Text Box 8"/>
          <p:cNvSpPr txBox="1">
            <a:spLocks noChangeArrowheads="1"/>
          </p:cNvSpPr>
          <p:nvPr/>
        </p:nvSpPr>
        <p:spPr bwMode="auto">
          <a:xfrm>
            <a:off x="7796256" y="3664726"/>
            <a:ext cx="128420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</a:rPr>
              <a:t>Total</a:t>
            </a:r>
          </a:p>
          <a:p>
            <a:pPr algn="ct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</a:rPr>
              <a:t>20 to 64 Years Old</a:t>
            </a:r>
            <a:endParaRPr lang="en-US" altLang="en-US" sz="1800" b="1" dirty="0">
              <a:solidFill>
                <a:prstClr val="black"/>
              </a:solidFill>
            </a:endParaRPr>
          </a:p>
        </p:txBody>
      </p:sp>
      <p:sp>
        <p:nvSpPr>
          <p:cNvPr id="44051" name="Text Box 6"/>
          <p:cNvSpPr txBox="1">
            <a:spLocks noChangeArrowheads="1"/>
          </p:cNvSpPr>
          <p:nvPr/>
        </p:nvSpPr>
        <p:spPr bwMode="auto">
          <a:xfrm>
            <a:off x="7923165" y="4307753"/>
            <a:ext cx="11224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</a:rPr>
              <a:t>+2.8</a:t>
            </a:r>
            <a:r>
              <a:rPr lang="en-US" altLang="en-US" sz="2000" b="1" dirty="0" smtClean="0">
                <a:solidFill>
                  <a:prstClr val="black"/>
                </a:solidFill>
              </a:rPr>
              <a:t>%</a:t>
            </a:r>
            <a:endParaRPr lang="en-US" altLang="en-US" sz="2000" b="1" dirty="0">
              <a:solidFill>
                <a:prstClr val="black"/>
              </a:solidFill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859932" y="4985553"/>
            <a:ext cx="1249091" cy="53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1800" b="1" dirty="0" smtClean="0">
                <a:solidFill>
                  <a:srgbClr val="000099"/>
                </a:solidFill>
                <a:latin typeface="Arial"/>
              </a:rPr>
              <a:t>35 to 64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1800" b="1" dirty="0" smtClean="0">
                <a:solidFill>
                  <a:srgbClr val="000099"/>
                </a:solidFill>
                <a:latin typeface="Arial"/>
              </a:rPr>
              <a:t>Years Old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429467" y="3326529"/>
            <a:ext cx="3810000" cy="71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en-US" altLang="en-US" sz="2800" b="1" dirty="0" smtClean="0">
                <a:solidFill>
                  <a:srgbClr val="800000"/>
                </a:solidFill>
                <a:latin typeface="Arial"/>
              </a:rPr>
              <a:t>20 to 34 Years</a:t>
            </a:r>
          </a:p>
          <a:p>
            <a:pPr algn="ctr">
              <a:spcBef>
                <a:spcPts val="600"/>
              </a:spcBef>
              <a:defRPr/>
            </a:pPr>
            <a:r>
              <a:rPr lang="en-US" altLang="en-US" sz="1600" dirty="0" smtClean="0">
                <a:solidFill>
                  <a:srgbClr val="800000"/>
                </a:solidFill>
                <a:latin typeface="Arial"/>
              </a:rPr>
              <a:t>31,560 increase since 2005</a:t>
            </a:r>
            <a:endParaRPr lang="en-US" altLang="en-US" sz="1600" dirty="0" smtClean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0904" y="5387000"/>
            <a:ext cx="1712327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en-US" sz="1600" dirty="0" smtClean="0">
                <a:solidFill>
                  <a:srgbClr val="000099"/>
                </a:solidFill>
                <a:latin typeface="Arial"/>
              </a:rPr>
              <a:t>12,937 decrease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600" dirty="0" smtClean="0">
                <a:solidFill>
                  <a:srgbClr val="000099"/>
                </a:solidFill>
                <a:latin typeface="Arial"/>
              </a:rPr>
              <a:t>since 2005</a:t>
            </a:r>
            <a:endParaRPr lang="en-US" altLang="en-US" sz="1600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5" name="Right Arrow 4"/>
          <p:cNvSpPr/>
          <p:nvPr/>
        </p:nvSpPr>
        <p:spPr>
          <a:xfrm rot="20802687">
            <a:off x="5013246" y="5297925"/>
            <a:ext cx="520774" cy="30513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939799" y="1082972"/>
            <a:ext cx="4622318" cy="1876660"/>
          </a:xfrm>
          <a:prstGeom prst="rect">
            <a:avLst/>
          </a:prstGeom>
          <a:solidFill>
            <a:srgbClr val="E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4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dirty="0" smtClean="0">
                <a:solidFill>
                  <a:srgbClr val="800000"/>
                </a:solidFill>
              </a:rPr>
              <a:t>Growing “Millennial” Population Provides an Attractive Labor Pool </a:t>
            </a:r>
          </a:p>
          <a:p>
            <a:pPr algn="ctr" eaLnBrk="1" hangingPunct="1">
              <a:spcBef>
                <a:spcPct val="35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 dirty="0" smtClean="0">
                <a:solidFill>
                  <a:srgbClr val="000066"/>
                </a:solidFill>
              </a:rPr>
              <a:t>The </a:t>
            </a:r>
            <a:r>
              <a:rPr lang="en-US" altLang="en-US" sz="1700" b="1" dirty="0" smtClean="0">
                <a:solidFill>
                  <a:srgbClr val="0033CC"/>
                </a:solidFill>
              </a:rPr>
              <a:t>15.7%</a:t>
            </a:r>
            <a:r>
              <a:rPr lang="en-US" altLang="en-US" sz="1700" b="1" dirty="0" smtClean="0">
                <a:solidFill>
                  <a:srgbClr val="000066"/>
                </a:solidFill>
              </a:rPr>
              <a:t> increase in young adults since 2005 tops the </a:t>
            </a:r>
            <a:r>
              <a:rPr lang="en-US" altLang="en-US" sz="1700" b="1" dirty="0" smtClean="0">
                <a:solidFill>
                  <a:srgbClr val="0033CC"/>
                </a:solidFill>
              </a:rPr>
              <a:t>14.4%</a:t>
            </a:r>
            <a:r>
              <a:rPr lang="en-US" altLang="en-US" sz="1700" b="1" dirty="0" smtClean="0">
                <a:solidFill>
                  <a:srgbClr val="000066"/>
                </a:solidFill>
              </a:rPr>
              <a:t> U.S. average gain.                        Retaining and attracting this age group    is essential to future economic growth</a:t>
            </a:r>
            <a:endParaRPr lang="en-US" altLang="en-US" sz="1700" b="1" dirty="0">
              <a:solidFill>
                <a:srgbClr val="000066"/>
              </a:solidFill>
            </a:endParaRPr>
          </a:p>
        </p:txBody>
      </p:sp>
      <p:sp>
        <p:nvSpPr>
          <p:cNvPr id="24" name="Slide Number Placeholder 2"/>
          <p:cNvSpPr txBox="1">
            <a:spLocks noGrp="1"/>
          </p:cNvSpPr>
          <p:nvPr/>
        </p:nvSpPr>
        <p:spPr bwMode="auto">
          <a:xfrm>
            <a:off x="8763000" y="6629400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AF14EB87-9B9E-4EED-AD73-3F91D76EE9AC}" type="slidenum">
              <a:rPr lang="en-US" sz="1000">
                <a:solidFill>
                  <a:prstClr val="black"/>
                </a:solidFill>
                <a:latin typeface="Arial"/>
              </a:rPr>
              <a:pPr algn="r">
                <a:defRPr/>
              </a:pPr>
              <a:t>11</a:t>
            </a:fld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Title 5"/>
          <p:cNvSpPr txBox="1">
            <a:spLocks/>
          </p:cNvSpPr>
          <p:nvPr/>
        </p:nvSpPr>
        <p:spPr>
          <a:xfrm>
            <a:off x="7867650" y="6488113"/>
            <a:ext cx="1046163" cy="342900"/>
          </a:xfrm>
          <a:prstGeom prst="rect">
            <a:avLst/>
          </a:prstGeom>
          <a:solidFill>
            <a:schemeClr val="bg1"/>
          </a:solidFill>
        </p:spPr>
        <p:txBody>
          <a:bodyPr lIns="91416" tIns="45708" rIns="91416" bIns="45708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5pPr>
            <a:lvl6pPr marL="45707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6pPr>
            <a:lvl7pPr marL="91415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7pPr>
            <a:lvl8pPr marL="13712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8pPr>
            <a:lvl9pPr marL="182831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7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M&amp;T</a:t>
            </a:r>
            <a:r>
              <a:rPr lang="en-US" sz="1500" b="0" dirty="0" smtClean="0">
                <a:solidFill>
                  <a:srgbClr val="007856"/>
                </a:solidFill>
                <a:latin typeface="Arial Narrow" panose="020B0606020202030204" pitchFamily="34" charset="0"/>
              </a:rPr>
              <a:t>Bank</a:t>
            </a:r>
          </a:p>
        </p:txBody>
      </p:sp>
    </p:spTree>
    <p:extLst>
      <p:ext uri="{BB962C8B-B14F-4D97-AF65-F5344CB8AC3E}">
        <p14:creationId xmlns:p14="http://schemas.microsoft.com/office/powerpoint/2010/main" val="24594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91" name="Object 155"/>
          <p:cNvGraphicFramePr>
            <a:graphicFrameLocks noChangeAspect="1"/>
          </p:cNvGraphicFramePr>
          <p:nvPr/>
        </p:nvGraphicFramePr>
        <p:xfrm>
          <a:off x="0" y="0"/>
          <a:ext cx="9144000" cy="68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Photo Editor Photo" r:id="rId4" imgW="14289495" imgH="10717121" progId="">
                  <p:embed/>
                </p:oleObj>
              </mc:Choice>
              <mc:Fallback>
                <p:oleObj name="Photo Editor Photo" r:id="rId4" imgW="14289495" imgH="107171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692" name="Picture 3" descr="horizontal UWI masthead banner-CL-068 LH 5-19-04-small"/>
          <p:cNvPicPr>
            <a:picLocks noChangeAspect="1" noChangeArrowheads="1"/>
          </p:cNvPicPr>
          <p:nvPr/>
        </p:nvPicPr>
        <p:blipFill>
          <a:blip r:embed="rId6"/>
          <a:srcRect r="9999" b="9805"/>
          <a:stretch>
            <a:fillRect/>
          </a:stretch>
        </p:blipFill>
        <p:spPr bwMode="auto">
          <a:xfrm>
            <a:off x="0" y="6399213"/>
            <a:ext cx="9144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57400" y="2533650"/>
            <a:ext cx="526256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defRPr/>
            </a:pPr>
            <a:r>
              <a:rPr lang="en-US" sz="7200" b="1" kern="0" dirty="0">
                <a:solidFill>
                  <a:srgbClr val="8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410685" y="5310309"/>
            <a:ext cx="85496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AFAAA3">
                    <a:lumMod val="75000"/>
                  </a:srgbClr>
                </a:solidFill>
                <a:latin typeface="Arial"/>
              </a:rPr>
              <a:t>Note: This presentation is for informational and educational purposes only. </a:t>
            </a:r>
            <a:r>
              <a:rPr lang="en-US" sz="1000" b="1" dirty="0" smtClean="0">
                <a:solidFill>
                  <a:srgbClr val="AFAAA3">
                    <a:lumMod val="75000"/>
                  </a:srgbClr>
                </a:solidFill>
                <a:latin typeface="Arial"/>
              </a:rPr>
              <a:t> Nothing </a:t>
            </a:r>
            <a:r>
              <a:rPr lang="en-US" sz="1000" b="1" dirty="0">
                <a:solidFill>
                  <a:srgbClr val="AFAAA3">
                    <a:lumMod val="75000"/>
                  </a:srgbClr>
                </a:solidFill>
                <a:latin typeface="Arial"/>
              </a:rPr>
              <a:t>herein should be considered or relied upon as legal, tax, accounting or financial advice. </a:t>
            </a:r>
            <a:r>
              <a:rPr lang="en-US" sz="1000" b="1" dirty="0" smtClean="0">
                <a:solidFill>
                  <a:srgbClr val="AFAAA3">
                    <a:lumMod val="75000"/>
                  </a:srgbClr>
                </a:solidFill>
                <a:latin typeface="Arial"/>
              </a:rPr>
              <a:t> The </a:t>
            </a:r>
            <a:r>
              <a:rPr lang="en-US" sz="1000" b="1" dirty="0">
                <a:solidFill>
                  <a:srgbClr val="AFAAA3">
                    <a:lumMod val="75000"/>
                  </a:srgbClr>
                </a:solidFill>
                <a:latin typeface="Arial"/>
              </a:rPr>
              <a:t>author assumes no responsibility or liability for the specific applicability of the information provided. </a:t>
            </a:r>
            <a:r>
              <a:rPr lang="en-US" sz="1000" b="1" dirty="0" smtClean="0">
                <a:solidFill>
                  <a:srgbClr val="AFAAA3">
                    <a:lumMod val="75000"/>
                  </a:srgbClr>
                </a:solidFill>
                <a:latin typeface="Arial"/>
              </a:rPr>
              <a:t> Please </a:t>
            </a:r>
            <a:r>
              <a:rPr lang="en-US" sz="1000" b="1" dirty="0">
                <a:solidFill>
                  <a:srgbClr val="AFAAA3">
                    <a:lumMod val="75000"/>
                  </a:srgbClr>
                </a:solidFill>
                <a:latin typeface="Arial"/>
              </a:rPr>
              <a:t>consult your own legal counsel for any legal advice</a:t>
            </a:r>
            <a:r>
              <a:rPr lang="en-US" sz="1000" b="1" dirty="0" smtClean="0">
                <a:solidFill>
                  <a:srgbClr val="AFAAA3">
                    <a:lumMod val="75000"/>
                  </a:srgbClr>
                </a:solidFill>
                <a:latin typeface="Arial"/>
              </a:rPr>
              <a:t>.</a:t>
            </a:r>
            <a:endParaRPr lang="en-US" sz="1000" dirty="0">
              <a:solidFill>
                <a:srgbClr val="AFAAA3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265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D26E5-6169-4E8B-A81C-332E8C69F0E3}" type="slidenum">
              <a:rPr lang="en-US" smtClean="0">
                <a:solidFill>
                  <a:srgbClr val="007856"/>
                </a:solidFill>
              </a:rPr>
              <a:pPr>
                <a:defRPr/>
              </a:pPr>
              <a:t>2</a:t>
            </a:fld>
            <a:r>
              <a:rPr lang="en-US" smtClean="0">
                <a:solidFill>
                  <a:srgbClr val="007856"/>
                </a:solidFill>
              </a:rPr>
              <a:t> </a:t>
            </a:r>
            <a:endParaRPr lang="en-US" dirty="0">
              <a:solidFill>
                <a:srgbClr val="00785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700" y="3213100"/>
            <a:ext cx="4502148" cy="3270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5436" y="3777141"/>
            <a:ext cx="464351" cy="2317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1474" y="3213100"/>
            <a:ext cx="4038600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srgbClr val="000066"/>
                </a:solidFill>
                <a:latin typeface="+mn-lt"/>
              </a:rPr>
              <a:t>Finance &amp; Insurance Share of GDP</a:t>
            </a:r>
            <a:endParaRPr lang="en-US" altLang="en-US" sz="18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5353" y="6157935"/>
            <a:ext cx="43043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100" b="1" dirty="0" smtClean="0">
                <a:solidFill>
                  <a:srgbClr val="000000"/>
                </a:solidFill>
              </a:rPr>
              <a:t>01  02  03  04  05  06  07  08   09  10  11  12  13   14  15  16 </a:t>
            </a:r>
            <a:r>
              <a:rPr lang="en-US" altLang="en-US" sz="1200" b="1" dirty="0" err="1" smtClean="0">
                <a:solidFill>
                  <a:srgbClr val="000000"/>
                </a:solidFill>
              </a:rPr>
              <a:t>est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9700" y="1231900"/>
            <a:ext cx="4502148" cy="1646597"/>
          </a:xfrm>
          <a:prstGeom prst="rect">
            <a:avLst/>
          </a:prstGeom>
          <a:solidFill>
            <a:srgbClr val="EFEFFF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2100" b="1" dirty="0" smtClean="0">
                <a:solidFill>
                  <a:srgbClr val="800000"/>
                </a:solidFill>
                <a:latin typeface="Arial"/>
              </a:rPr>
              <a:t>Buffalo is a Regional               Financial Services Hub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In 2016, the finance sector’s share of Buffalo area GDP was two-thirds higher than the U.S. metro area average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35467" y="3774748"/>
            <a:ext cx="781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800000"/>
                </a:solidFill>
              </a:rPr>
              <a:t>11.1</a:t>
            </a:r>
            <a:r>
              <a:rPr lang="en-US" altLang="en-US" sz="1400" b="1" dirty="0" smtClean="0">
                <a:solidFill>
                  <a:srgbClr val="800000"/>
                </a:solidFill>
              </a:rPr>
              <a:t>%</a:t>
            </a:r>
            <a:endParaRPr lang="en-US" altLang="en-US" sz="1400" b="1" dirty="0">
              <a:solidFill>
                <a:srgbClr val="8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178759"/>
              </p:ext>
            </p:extLst>
          </p:nvPr>
        </p:nvGraphicFramePr>
        <p:xfrm>
          <a:off x="74612" y="3403600"/>
          <a:ext cx="4007010" cy="287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Chart" r:id="rId3" imgW="6096000" imgH="4067062" progId="MSGraph.Chart.8">
                  <p:embed followColorScheme="full"/>
                </p:oleObj>
              </mc:Choice>
              <mc:Fallback>
                <p:oleObj name="Chart" r:id="rId3" imgW="6096000" imgH="40670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" y="3403600"/>
                        <a:ext cx="4007010" cy="2877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789254" y="3774748"/>
            <a:ext cx="464351" cy="2317294"/>
          </a:xfrm>
          <a:prstGeom prst="rect">
            <a:avLst/>
          </a:prstGeom>
          <a:noFill/>
          <a:ln w="9525">
            <a:solidFill>
              <a:srgbClr val="00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14369" y="3915522"/>
            <a:ext cx="426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+mn-lt"/>
              </a:rPr>
              <a:t>R</a:t>
            </a:r>
            <a:br>
              <a:rPr lang="en-US" sz="1000" dirty="0" smtClean="0">
                <a:solidFill>
                  <a:prstClr val="black"/>
                </a:solidFill>
                <a:latin typeface="+mn-lt"/>
              </a:rPr>
            </a:br>
            <a:r>
              <a:rPr lang="en-US" sz="1000" dirty="0" smtClean="0">
                <a:solidFill>
                  <a:prstClr val="black"/>
                </a:solidFill>
                <a:latin typeface="+mn-lt"/>
              </a:rPr>
              <a:t>E</a:t>
            </a:r>
            <a:br>
              <a:rPr lang="en-US" sz="1000" dirty="0" smtClean="0">
                <a:solidFill>
                  <a:prstClr val="black"/>
                </a:solidFill>
                <a:latin typeface="+mn-lt"/>
              </a:rPr>
            </a:br>
            <a:r>
              <a:rPr lang="en-US" sz="1000" dirty="0" smtClean="0">
                <a:solidFill>
                  <a:prstClr val="black"/>
                </a:solidFill>
                <a:latin typeface="+mn-lt"/>
              </a:rPr>
              <a:t>C</a:t>
            </a:r>
            <a:br>
              <a:rPr lang="en-US" sz="1000" dirty="0" smtClean="0">
                <a:solidFill>
                  <a:prstClr val="black"/>
                </a:solidFill>
                <a:latin typeface="+mn-lt"/>
              </a:rPr>
            </a:br>
            <a:r>
              <a:rPr lang="en-US" sz="1000" dirty="0" smtClean="0">
                <a:solidFill>
                  <a:prstClr val="black"/>
                </a:solidFill>
                <a:latin typeface="+mn-lt"/>
              </a:rPr>
              <a:t>E</a:t>
            </a:r>
            <a:br>
              <a:rPr lang="en-US" sz="1000" dirty="0" smtClean="0">
                <a:solidFill>
                  <a:prstClr val="black"/>
                </a:solidFill>
                <a:latin typeface="+mn-lt"/>
              </a:rPr>
            </a:br>
            <a:r>
              <a:rPr lang="en-US" sz="1000" dirty="0" smtClean="0">
                <a:solidFill>
                  <a:prstClr val="black"/>
                </a:solidFill>
                <a:latin typeface="+mn-lt"/>
              </a:rPr>
              <a:t>S</a:t>
            </a:r>
            <a:br>
              <a:rPr lang="en-US" sz="1000" dirty="0" smtClean="0">
                <a:solidFill>
                  <a:prstClr val="black"/>
                </a:solidFill>
                <a:latin typeface="+mn-lt"/>
              </a:rPr>
            </a:br>
            <a:r>
              <a:rPr lang="en-US" sz="1000" dirty="0" err="1" smtClean="0">
                <a:solidFill>
                  <a:prstClr val="black"/>
                </a:solidFill>
                <a:latin typeface="+mn-lt"/>
              </a:rPr>
              <a:t>S</a:t>
            </a:r>
            <a:r>
              <a:rPr lang="en-US" sz="1000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n-US" sz="1000" dirty="0" smtClean="0">
                <a:solidFill>
                  <a:prstClr val="black"/>
                </a:solidFill>
                <a:latin typeface="+mn-lt"/>
              </a:rPr>
            </a:br>
            <a:r>
              <a:rPr lang="en-US" sz="1000" dirty="0" smtClean="0">
                <a:solidFill>
                  <a:prstClr val="black"/>
                </a:solidFill>
                <a:latin typeface="+mn-lt"/>
              </a:rPr>
              <a:t>I</a:t>
            </a:r>
            <a:br>
              <a:rPr lang="en-US" sz="1000" dirty="0" smtClean="0">
                <a:solidFill>
                  <a:prstClr val="black"/>
                </a:solidFill>
                <a:latin typeface="+mn-lt"/>
              </a:rPr>
            </a:br>
            <a:r>
              <a:rPr lang="en-US" sz="1000" dirty="0" smtClean="0">
                <a:solidFill>
                  <a:prstClr val="black"/>
                </a:solidFill>
                <a:latin typeface="+mn-lt"/>
              </a:rPr>
              <a:t>O</a:t>
            </a:r>
            <a:br>
              <a:rPr lang="en-US" sz="1000" dirty="0" smtClean="0">
                <a:solidFill>
                  <a:prstClr val="black"/>
                </a:solidFill>
                <a:latin typeface="+mn-lt"/>
              </a:rPr>
            </a:br>
            <a:r>
              <a:rPr lang="en-US" sz="1000" dirty="0" smtClean="0">
                <a:solidFill>
                  <a:prstClr val="black"/>
                </a:solidFill>
                <a:latin typeface="+mn-lt"/>
              </a:rPr>
              <a:t>N</a:t>
            </a:r>
            <a:endParaRPr lang="en-US" sz="1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1222" y="4560035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b="1" dirty="0" smtClean="0">
                <a:solidFill>
                  <a:srgbClr val="800000"/>
                </a:solidFill>
                <a:latin typeface="Arial"/>
              </a:rPr>
              <a:t>Buffalo-</a:t>
            </a:r>
          </a:p>
          <a:p>
            <a:r>
              <a:rPr lang="en-US" altLang="en-US" sz="1800" b="1" dirty="0" smtClean="0">
                <a:solidFill>
                  <a:srgbClr val="800000"/>
                </a:solidFill>
                <a:latin typeface="Arial"/>
              </a:rPr>
              <a:t>Niagara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331938" y="5623084"/>
            <a:ext cx="16353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chemeClr val="bg1"/>
                </a:solidFill>
                <a:latin typeface="Arial"/>
              </a:rPr>
              <a:t>All U.S. Metros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980022" y="5353988"/>
            <a:ext cx="665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0000FF"/>
                </a:solidFill>
              </a:rPr>
              <a:t>6.7</a:t>
            </a:r>
            <a:r>
              <a:rPr lang="en-US" altLang="en-US" sz="1400" b="1" dirty="0" smtClean="0">
                <a:solidFill>
                  <a:srgbClr val="0000FF"/>
                </a:solidFill>
              </a:rPr>
              <a:t>%</a:t>
            </a:r>
            <a:endParaRPr lang="en-US" altLang="en-US" sz="1400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3533191"/>
            <a:ext cx="330200" cy="2415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89500" y="1219200"/>
            <a:ext cx="4107530" cy="5271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91099" y="4197350"/>
            <a:ext cx="3904691" cy="42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9419" y="2004973"/>
            <a:ext cx="3677610" cy="4485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auto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Hartford, </a:t>
            </a:r>
            <a:r>
              <a:rPr lang="en-US" sz="12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CT		 </a:t>
            </a: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17.8%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New York City, </a:t>
            </a:r>
            <a:r>
              <a:rPr lang="en-US" sz="12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NY	 </a:t>
            </a: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14.0%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Charlotte, </a:t>
            </a:r>
            <a:r>
              <a:rPr lang="en-US" sz="12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NC		 </a:t>
            </a: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12.4%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Columbus, </a:t>
            </a:r>
            <a:r>
              <a:rPr lang="en-US" sz="12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OH		 </a:t>
            </a: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11.2%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Salt Lake City, </a:t>
            </a:r>
            <a:r>
              <a:rPr lang="en-US" sz="12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UT	 </a:t>
            </a: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10.5%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800" b="1" kern="0" dirty="0" smtClean="0">
                <a:solidFill>
                  <a:srgbClr val="800000"/>
                </a:solidFill>
                <a:latin typeface="Arial"/>
              </a:rPr>
              <a:t>BUFFALO-NIAGARA, </a:t>
            </a:r>
            <a:r>
              <a:rPr lang="en-US" sz="1200" b="1" kern="0" dirty="0" smtClean="0">
                <a:solidFill>
                  <a:srgbClr val="800000"/>
                </a:solidFill>
                <a:latin typeface="Arial"/>
              </a:rPr>
              <a:t>NY	 </a:t>
            </a:r>
            <a:r>
              <a:rPr lang="en-US" sz="1800" b="1" kern="0" dirty="0" smtClean="0">
                <a:solidFill>
                  <a:srgbClr val="800000"/>
                </a:solidFill>
                <a:latin typeface="Arial"/>
              </a:rPr>
              <a:t>10.5%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Philadelphia, </a:t>
            </a:r>
            <a:r>
              <a:rPr lang="en-US" sz="12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PA		    </a:t>
            </a: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9.7%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Richmond, </a:t>
            </a:r>
            <a:r>
              <a:rPr lang="en-US" sz="12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VA		    </a:t>
            </a: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9.3%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Jacksonville, </a:t>
            </a:r>
            <a:r>
              <a:rPr lang="en-US" sz="12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FL</a:t>
            </a: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		   9.1%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Chicago, </a:t>
            </a:r>
            <a:r>
              <a:rPr lang="en-US" sz="12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IL</a:t>
            </a:r>
            <a:r>
              <a:rPr lang="en-US" sz="1800" b="1" kern="0" dirty="0">
                <a:solidFill>
                  <a:prstClr val="white">
                    <a:lumMod val="50000"/>
                  </a:prstClr>
                </a:solidFill>
                <a:latin typeface="Arial"/>
              </a:rPr>
              <a:t>		</a:t>
            </a:r>
            <a:r>
              <a:rPr lang="en-US" sz="1800" b="1" kern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   9.1%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9499" y="2004973"/>
            <a:ext cx="385042" cy="4485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auto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sz="18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1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  2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  3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  4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  5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  </a:t>
            </a:r>
            <a:r>
              <a:rPr lang="en-US" sz="1600" b="1" kern="0" dirty="0" smtClean="0">
                <a:solidFill>
                  <a:srgbClr val="800000"/>
                </a:solidFill>
                <a:latin typeface="Arial"/>
              </a:rPr>
              <a:t>6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  </a:t>
            </a:r>
            <a:r>
              <a:rPr lang="en-US" sz="1200" kern="0" dirty="0" smtClean="0">
                <a:solidFill>
                  <a:srgbClr val="000066"/>
                </a:solidFill>
                <a:latin typeface="Arial"/>
              </a:rPr>
              <a:t>7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  8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  9</a:t>
            </a:r>
          </a:p>
          <a:p>
            <a:pPr eaLnBrk="0" fontAlgn="auto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64461" y="1307068"/>
            <a:ext cx="3954929" cy="630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800" kern="0" dirty="0" smtClean="0">
                <a:solidFill>
                  <a:srgbClr val="000066"/>
                </a:solidFill>
                <a:latin typeface="Arial"/>
              </a:rPr>
              <a:t>Rank vs. Top 50 U.S. Metros—2015</a:t>
            </a: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200" kern="0" dirty="0" smtClean="0">
                <a:solidFill>
                  <a:srgbClr val="000066"/>
                </a:solidFill>
                <a:latin typeface="Arial"/>
              </a:rPr>
              <a:t>Based on Total Population</a:t>
            </a:r>
          </a:p>
        </p:txBody>
      </p:sp>
      <p:cxnSp>
        <p:nvCxnSpPr>
          <p:cNvPr id="21" name="Straight Connector 23"/>
          <p:cNvCxnSpPr>
            <a:cxnSpLocks noChangeShapeType="1"/>
          </p:cNvCxnSpPr>
          <p:nvPr/>
        </p:nvCxnSpPr>
        <p:spPr bwMode="auto">
          <a:xfrm>
            <a:off x="1587500" y="914400"/>
            <a:ext cx="5994400" cy="0"/>
          </a:xfrm>
          <a:prstGeom prst="line">
            <a:avLst/>
          </a:prstGeom>
          <a:noFill/>
          <a:ln w="4127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468160" y="18415"/>
            <a:ext cx="625530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66"/>
                </a:solidFill>
              </a:rPr>
              <a:t>Finance &amp; Insurance Industry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66"/>
                </a:solidFill>
              </a:rPr>
              <a:t>Share of Total Metro Area Real GDP</a:t>
            </a:r>
            <a:endParaRPr lang="en-US" altLang="en-US" sz="2800" b="1" dirty="0">
              <a:solidFill>
                <a:srgbClr val="33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629271"/>
            <a:ext cx="2590800" cy="2308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fontAlgn="auto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defRPr/>
            </a:pPr>
            <a:r>
              <a:rPr lang="en-US" sz="900" kern="0" dirty="0">
                <a:solidFill>
                  <a:prstClr val="black"/>
                </a:solidFill>
                <a:latin typeface="Arial"/>
              </a:rPr>
              <a:t>©2017 M&amp;T Bank, Member FDIC</a:t>
            </a:r>
          </a:p>
        </p:txBody>
      </p:sp>
      <p:sp>
        <p:nvSpPr>
          <p:cNvPr id="24" name="Slide Number Placeholder 2"/>
          <p:cNvSpPr txBox="1">
            <a:spLocks noGrp="1"/>
          </p:cNvSpPr>
          <p:nvPr/>
        </p:nvSpPr>
        <p:spPr bwMode="auto">
          <a:xfrm>
            <a:off x="8763000" y="6629400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AF14EB87-9B9E-4EED-AD73-3F91D76EE9AC}" type="slidenum">
              <a:rPr lang="en-US" sz="1000">
                <a:solidFill>
                  <a:prstClr val="black"/>
                </a:solidFill>
                <a:latin typeface="Arial"/>
              </a:rPr>
              <a:pPr algn="r">
                <a:defRPr/>
              </a:pPr>
              <a:t>2</a:t>
            </a:fld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Title 5"/>
          <p:cNvSpPr txBox="1">
            <a:spLocks/>
          </p:cNvSpPr>
          <p:nvPr/>
        </p:nvSpPr>
        <p:spPr>
          <a:xfrm>
            <a:off x="7867650" y="6488113"/>
            <a:ext cx="1046163" cy="342900"/>
          </a:xfrm>
          <a:prstGeom prst="rect">
            <a:avLst/>
          </a:prstGeom>
          <a:solidFill>
            <a:schemeClr val="bg1"/>
          </a:solidFill>
        </p:spPr>
        <p:txBody>
          <a:bodyPr lIns="91416" tIns="45708" rIns="91416" bIns="45708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5pPr>
            <a:lvl6pPr marL="45707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6pPr>
            <a:lvl7pPr marL="91415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7pPr>
            <a:lvl8pPr marL="13712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8pPr>
            <a:lvl9pPr marL="182831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7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M&amp;T</a:t>
            </a:r>
            <a:r>
              <a:rPr lang="en-US" sz="1500" b="0" dirty="0" smtClean="0">
                <a:solidFill>
                  <a:srgbClr val="007856"/>
                </a:solidFill>
                <a:latin typeface="Arial Narrow" panose="020B0606020202030204" pitchFamily="34" charset="0"/>
              </a:rPr>
              <a:t>Bank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611478" y="6628258"/>
            <a:ext cx="3986973" cy="2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prstClr val="black"/>
                </a:solidFill>
              </a:rPr>
              <a:t>Sources:  </a:t>
            </a:r>
            <a:r>
              <a:rPr lang="en-US" sz="900" dirty="0">
                <a:solidFill>
                  <a:prstClr val="black"/>
                </a:solidFill>
              </a:rPr>
              <a:t>U.S. Bureau of Economic </a:t>
            </a:r>
            <a:r>
              <a:rPr lang="en-US" sz="900" dirty="0" smtClean="0">
                <a:solidFill>
                  <a:prstClr val="black"/>
                </a:solidFill>
              </a:rPr>
              <a:t>Analysis, M&amp;T Bank estimate for 2016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9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5"/>
          <p:cNvSpPr txBox="1">
            <a:spLocks/>
          </p:cNvSpPr>
          <p:nvPr/>
        </p:nvSpPr>
        <p:spPr>
          <a:xfrm>
            <a:off x="7867650" y="6488113"/>
            <a:ext cx="1046163" cy="342900"/>
          </a:xfrm>
          <a:prstGeom prst="rect">
            <a:avLst/>
          </a:prstGeom>
          <a:solidFill>
            <a:schemeClr val="bg1"/>
          </a:solidFill>
        </p:spPr>
        <p:txBody>
          <a:bodyPr lIns="91416" tIns="45708" rIns="91416" bIns="45708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5pPr>
            <a:lvl6pPr marL="45707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6pPr>
            <a:lvl7pPr marL="91415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7pPr>
            <a:lvl8pPr marL="13712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8pPr>
            <a:lvl9pPr marL="182831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7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M&amp;T</a:t>
            </a:r>
            <a:r>
              <a:rPr lang="en-US" sz="1500" b="0" dirty="0" smtClean="0">
                <a:solidFill>
                  <a:srgbClr val="007856"/>
                </a:solidFill>
                <a:latin typeface="Arial Narrow" panose="020B0606020202030204" pitchFamily="34" charset="0"/>
              </a:rPr>
              <a:t>Bank</a:t>
            </a:r>
          </a:p>
        </p:txBody>
      </p:sp>
      <p:sp>
        <p:nvSpPr>
          <p:cNvPr id="31" name="Right Arrow 30"/>
          <p:cNvSpPr/>
          <p:nvPr/>
        </p:nvSpPr>
        <p:spPr>
          <a:xfrm flipH="1">
            <a:off x="4606753" y="1563298"/>
            <a:ext cx="732149" cy="860117"/>
          </a:xfrm>
          <a:prstGeom prst="rightArrow">
            <a:avLst/>
          </a:prstGeom>
          <a:solidFill>
            <a:srgbClr val="EF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900884" y="4755009"/>
            <a:ext cx="606583" cy="860117"/>
          </a:xfrm>
          <a:prstGeom prst="rightArrow">
            <a:avLst/>
          </a:prstGeom>
          <a:solidFill>
            <a:srgbClr val="EF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877" y="859842"/>
            <a:ext cx="4435289" cy="29915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6753" y="3529267"/>
            <a:ext cx="4429379" cy="2958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8227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538779"/>
              </p:ext>
            </p:extLst>
          </p:nvPr>
        </p:nvGraphicFramePr>
        <p:xfrm>
          <a:off x="4540561" y="3989388"/>
          <a:ext cx="4065878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Chart" r:id="rId4" imgW="5991343" imgH="4038693" progId="MSGraph.Chart.8">
                  <p:embed followColorScheme="full"/>
                </p:oleObj>
              </mc:Choice>
              <mc:Fallback>
                <p:oleObj name="Chart" r:id="rId4" imgW="5991343" imgH="403869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561" y="3989388"/>
                        <a:ext cx="4065878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9" name="TextBox 20"/>
          <p:cNvSpPr txBox="1">
            <a:spLocks noChangeArrowheads="1"/>
          </p:cNvSpPr>
          <p:nvPr/>
        </p:nvSpPr>
        <p:spPr bwMode="auto">
          <a:xfrm>
            <a:off x="5931994" y="3605467"/>
            <a:ext cx="1408606" cy="369324"/>
          </a:xfrm>
          <a:prstGeom prst="rect">
            <a:avLst/>
          </a:prstGeom>
          <a:solidFill>
            <a:srgbClr val="FFF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prstClr val="black"/>
                </a:solidFill>
              </a:rPr>
              <a:t>Insurance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82282" name="TextBox 29"/>
          <p:cNvSpPr txBox="1">
            <a:spLocks noChangeArrowheads="1"/>
          </p:cNvSpPr>
          <p:nvPr/>
        </p:nvSpPr>
        <p:spPr bwMode="auto">
          <a:xfrm>
            <a:off x="5931994" y="4871194"/>
            <a:ext cx="162414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800000"/>
                </a:solidFill>
              </a:rPr>
              <a:t>Erie County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82288" name="TextBox 40"/>
          <p:cNvSpPr txBox="1">
            <a:spLocks noChangeArrowheads="1"/>
          </p:cNvSpPr>
          <p:nvPr/>
        </p:nvSpPr>
        <p:spPr bwMode="auto">
          <a:xfrm>
            <a:off x="3831927" y="1471313"/>
            <a:ext cx="710435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800000"/>
                </a:solidFill>
              </a:rPr>
              <a:t>1.7%</a:t>
            </a: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182289" name="TextBox 42"/>
          <p:cNvSpPr txBox="1">
            <a:spLocks noChangeArrowheads="1"/>
          </p:cNvSpPr>
          <p:nvPr/>
        </p:nvSpPr>
        <p:spPr bwMode="auto">
          <a:xfrm>
            <a:off x="8376497" y="4077671"/>
            <a:ext cx="710435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800000"/>
                </a:solidFill>
              </a:rPr>
              <a:t>2.7%</a:t>
            </a: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182290" name="TextBox 43"/>
          <p:cNvSpPr txBox="1">
            <a:spLocks noChangeArrowheads="1"/>
          </p:cNvSpPr>
          <p:nvPr/>
        </p:nvSpPr>
        <p:spPr bwMode="auto">
          <a:xfrm>
            <a:off x="8366938" y="5285538"/>
            <a:ext cx="710435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CC"/>
                </a:solidFill>
              </a:rPr>
              <a:t>1.6%</a:t>
            </a:r>
            <a:endParaRPr lang="en-US" sz="1800" b="1" dirty="0">
              <a:solidFill>
                <a:srgbClr val="0033C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6514306"/>
            <a:ext cx="582613" cy="343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48" y="6630516"/>
            <a:ext cx="397827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defRPr/>
            </a:pPr>
            <a:r>
              <a:rPr lang="en-US" sz="900" kern="0" dirty="0">
                <a:solidFill>
                  <a:prstClr val="black"/>
                </a:solidFill>
                <a:latin typeface="Arial"/>
              </a:rPr>
              <a:t>©</a:t>
            </a:r>
            <a:r>
              <a:rPr lang="en-US" sz="900" kern="0" dirty="0" smtClean="0">
                <a:solidFill>
                  <a:prstClr val="black"/>
                </a:solidFill>
                <a:latin typeface="Arial"/>
              </a:rPr>
              <a:t>2017 </a:t>
            </a:r>
            <a:r>
              <a:rPr lang="en-US" sz="900" kern="0" dirty="0">
                <a:solidFill>
                  <a:prstClr val="black"/>
                </a:solidFill>
                <a:latin typeface="Arial"/>
              </a:rPr>
              <a:t>M&amp;T Bank, Member FDIC</a:t>
            </a:r>
          </a:p>
        </p:txBody>
      </p:sp>
      <p:sp>
        <p:nvSpPr>
          <p:cNvPr id="36" name="Slide Number Placeholder 2"/>
          <p:cNvSpPr txBox="1">
            <a:spLocks noGrp="1"/>
          </p:cNvSpPr>
          <p:nvPr/>
        </p:nvSpPr>
        <p:spPr bwMode="auto">
          <a:xfrm>
            <a:off x="8763000" y="6619875"/>
            <a:ext cx="3810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fld id="{A09B8B4C-8E6C-4384-8A5C-135E615B4F43}" type="slidenum">
              <a:rPr lang="en-US" sz="1000">
                <a:solidFill>
                  <a:prstClr val="black"/>
                </a:solidFill>
                <a:latin typeface="Arial"/>
              </a:rPr>
              <a:pPr algn="r">
                <a:defRPr/>
              </a:pPr>
              <a:t>3</a:t>
            </a:fld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-279400" y="106998"/>
            <a:ext cx="9664700" cy="49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2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&amp; Insurance Share of Erie County Employment</a:t>
            </a:r>
            <a:endParaRPr lang="en-US" alt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189084" y="597608"/>
            <a:ext cx="8764416" cy="0"/>
          </a:xfrm>
          <a:prstGeom prst="line">
            <a:avLst/>
          </a:prstGeom>
          <a:noFill/>
          <a:ln w="349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822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68116"/>
              </p:ext>
            </p:extLst>
          </p:nvPr>
        </p:nvGraphicFramePr>
        <p:xfrm>
          <a:off x="37741" y="1344613"/>
          <a:ext cx="4048186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Chart" r:id="rId6" imgW="5991343" imgH="4038693" progId="MSGraph.Chart.8">
                  <p:embed followColorScheme="full"/>
                </p:oleObj>
              </mc:Choice>
              <mc:Fallback>
                <p:oleObj name="Chart" r:id="rId6" imgW="5991343" imgH="403869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1" y="1344613"/>
                        <a:ext cx="4048186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10277" y="4350781"/>
            <a:ext cx="3962948" cy="1685069"/>
          </a:xfrm>
          <a:prstGeom prst="rect">
            <a:avLst/>
          </a:prstGeom>
          <a:solidFill>
            <a:srgbClr val="EFEFFF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2100" b="1" dirty="0" smtClean="0">
                <a:solidFill>
                  <a:srgbClr val="800000"/>
                </a:solidFill>
                <a:latin typeface="Arial"/>
              </a:rPr>
              <a:t>Insurance Employment Follows a Similar Pattern</a:t>
            </a:r>
          </a:p>
          <a:p>
            <a:pPr algn="ctr" eaLnBrk="1" hangingPunct="1">
              <a:spcBef>
                <a:spcPts val="900"/>
              </a:spcBef>
            </a:pP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The share of Erie County jobs in the insurance field is two-thirds higher than the national mean</a:t>
            </a:r>
          </a:p>
        </p:txBody>
      </p:sp>
      <p:sp>
        <p:nvSpPr>
          <p:cNvPr id="38" name="TextBox 20"/>
          <p:cNvSpPr txBox="1">
            <a:spLocks noChangeArrowheads="1"/>
          </p:cNvSpPr>
          <p:nvPr/>
        </p:nvSpPr>
        <p:spPr bwMode="auto">
          <a:xfrm>
            <a:off x="1039985" y="941880"/>
            <a:ext cx="2465215" cy="369324"/>
          </a:xfrm>
          <a:prstGeom prst="rect">
            <a:avLst/>
          </a:prstGeom>
          <a:solidFill>
            <a:srgbClr val="FFF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prstClr val="black"/>
                </a:solidFill>
              </a:rPr>
              <a:t>Commercial Banking 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42" name="TextBox 29"/>
          <p:cNvSpPr txBox="1">
            <a:spLocks noChangeArrowheads="1"/>
          </p:cNvSpPr>
          <p:nvPr/>
        </p:nvSpPr>
        <p:spPr bwMode="auto">
          <a:xfrm>
            <a:off x="1418106" y="2382383"/>
            <a:ext cx="181612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800000"/>
                </a:solidFill>
              </a:rPr>
              <a:t>Erie County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47" name="TextBox 43"/>
          <p:cNvSpPr txBox="1">
            <a:spLocks noChangeArrowheads="1"/>
          </p:cNvSpPr>
          <p:nvPr/>
        </p:nvSpPr>
        <p:spPr bwMode="auto">
          <a:xfrm>
            <a:off x="3837850" y="2861010"/>
            <a:ext cx="710435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CC"/>
                </a:solidFill>
              </a:rPr>
              <a:t>0.9%</a:t>
            </a:r>
            <a:endParaRPr lang="en-US" sz="1800" b="1" dirty="0">
              <a:solidFill>
                <a:srgbClr val="0033C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07873" y="3105331"/>
            <a:ext cx="2000958" cy="338546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/>
              </a:rPr>
              <a:t>United States</a:t>
            </a:r>
            <a:endParaRPr lang="en-US" sz="16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136912" y="1000533"/>
            <a:ext cx="3778488" cy="1923595"/>
          </a:xfrm>
          <a:prstGeom prst="rect">
            <a:avLst/>
          </a:prstGeom>
          <a:solidFill>
            <a:srgbClr val="EFEFFF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2100" b="1" dirty="0" smtClean="0">
                <a:solidFill>
                  <a:srgbClr val="800000"/>
                </a:solidFill>
                <a:latin typeface="Arial"/>
              </a:rPr>
              <a:t>Banking Employment is Well Above Average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In 2016, the banking industry’s share of Erie County nonfarm employment was nearly               twice the U.S. norm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3589378" y="6628258"/>
            <a:ext cx="2223670" cy="2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prstClr val="black"/>
                </a:solidFill>
              </a:rPr>
              <a:t>Source:  </a:t>
            </a:r>
            <a:r>
              <a:rPr lang="en-US" sz="900" dirty="0">
                <a:solidFill>
                  <a:prstClr val="black"/>
                </a:solidFill>
              </a:rPr>
              <a:t>U.S. Bureau of </a:t>
            </a:r>
            <a:r>
              <a:rPr lang="en-US" sz="900" dirty="0" smtClean="0">
                <a:solidFill>
                  <a:prstClr val="black"/>
                </a:solidFill>
              </a:rPr>
              <a:t>Labor Statistics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49548" y="5669739"/>
            <a:ext cx="2000958" cy="338546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/>
              </a:rPr>
              <a:t>United States</a:t>
            </a:r>
            <a:endParaRPr lang="en-US" sz="1600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5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600" y="1422400"/>
            <a:ext cx="7120731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kern="0" dirty="0" smtClean="0">
                <a:solidFill>
                  <a:prstClr val="black"/>
                </a:solidFill>
                <a:latin typeface="Arial"/>
              </a:rPr>
              <a:t>M&amp;T Bank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	</a:t>
            </a:r>
            <a:r>
              <a:rPr lang="en-US" b="1" kern="0" dirty="0" smtClean="0">
                <a:solidFill>
                  <a:srgbClr val="008000"/>
                </a:solidFill>
                <a:latin typeface="Arial"/>
              </a:rPr>
              <a:t>7,500	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</a:t>
            </a:r>
            <a:r>
              <a:rPr lang="en-US" kern="0" dirty="0" smtClean="0">
                <a:solidFill>
                  <a:prstClr val="black"/>
                </a:solidFill>
                <a:latin typeface="Arial"/>
              </a:rPr>
              <a:t>      5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kern="0" dirty="0" smtClean="0">
                <a:solidFill>
                  <a:prstClr val="black"/>
                </a:solidFill>
                <a:latin typeface="Arial"/>
              </a:rPr>
              <a:t>GEICO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	</a:t>
            </a:r>
            <a:r>
              <a:rPr lang="en-US" b="1" kern="0" dirty="0" smtClean="0">
                <a:solidFill>
                  <a:srgbClr val="008000"/>
                </a:solidFill>
                <a:latin typeface="Arial"/>
              </a:rPr>
              <a:t>2,750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    </a:t>
            </a:r>
            <a:r>
              <a:rPr lang="en-US" kern="0" dirty="0" smtClean="0">
                <a:solidFill>
                  <a:prstClr val="black"/>
                </a:solidFill>
                <a:latin typeface="Arial"/>
              </a:rPr>
              <a:t>16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kern="0" dirty="0" smtClean="0">
                <a:solidFill>
                  <a:prstClr val="black"/>
                </a:solidFill>
                <a:latin typeface="Arial"/>
              </a:rPr>
              <a:t>HSBC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		</a:t>
            </a:r>
            <a:r>
              <a:rPr lang="en-US" b="1" kern="0" dirty="0" smtClean="0">
                <a:solidFill>
                  <a:srgbClr val="008000"/>
                </a:solidFill>
                <a:latin typeface="Arial"/>
              </a:rPr>
              <a:t>2,700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    </a:t>
            </a:r>
            <a:r>
              <a:rPr lang="en-US" kern="0" dirty="0" smtClean="0">
                <a:solidFill>
                  <a:prstClr val="black"/>
                </a:solidFill>
                <a:latin typeface="Arial"/>
              </a:rPr>
              <a:t>17</a:t>
            </a:r>
          </a:p>
          <a:p>
            <a:pPr eaLnBrk="0" hangingPunct="0">
              <a:spcBef>
                <a:spcPts val="90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kern="0" dirty="0" smtClean="0">
                <a:solidFill>
                  <a:prstClr val="black"/>
                </a:solidFill>
                <a:latin typeface="Arial"/>
              </a:rPr>
              <a:t>First Niagara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	</a:t>
            </a:r>
            <a:r>
              <a:rPr lang="en-US" b="1" kern="0" dirty="0" smtClean="0">
                <a:solidFill>
                  <a:srgbClr val="008000"/>
                </a:solidFill>
                <a:latin typeface="Arial"/>
              </a:rPr>
              <a:t>2,200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    </a:t>
            </a:r>
            <a:r>
              <a:rPr lang="en-US" kern="0" dirty="0" smtClean="0">
                <a:solidFill>
                  <a:prstClr val="black"/>
                </a:solidFill>
                <a:latin typeface="Arial"/>
              </a:rPr>
              <a:t>22 </a:t>
            </a:r>
          </a:p>
          <a:p>
            <a:pPr eaLnBrk="0" hangingPunct="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kern="0" dirty="0" smtClean="0">
                <a:solidFill>
                  <a:prstClr val="black"/>
                </a:solidFill>
                <a:latin typeface="Arial"/>
              </a:rPr>
              <a:t>Key Bank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   		   </a:t>
            </a:r>
            <a:r>
              <a:rPr lang="en-US" b="1" kern="0" dirty="0" smtClean="0">
                <a:solidFill>
                  <a:srgbClr val="008000"/>
                </a:solidFill>
                <a:latin typeface="Arial"/>
              </a:rPr>
              <a:t>825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    </a:t>
            </a:r>
            <a:r>
              <a:rPr lang="en-US" kern="0" dirty="0" smtClean="0">
                <a:solidFill>
                  <a:prstClr val="black"/>
                </a:solidFill>
                <a:latin typeface="Arial"/>
              </a:rPr>
              <a:t>55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kern="0" dirty="0" smtClean="0">
                <a:solidFill>
                  <a:prstClr val="black"/>
                </a:solidFill>
                <a:latin typeface="Arial"/>
              </a:rPr>
              <a:t>Citibank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	</a:t>
            </a:r>
            <a:r>
              <a:rPr lang="en-US" b="1" kern="0" dirty="0" smtClean="0">
                <a:solidFill>
                  <a:srgbClr val="008000"/>
                </a:solidFill>
                <a:latin typeface="Arial"/>
              </a:rPr>
              <a:t>1,700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    </a:t>
            </a:r>
            <a:r>
              <a:rPr lang="en-US" kern="0" dirty="0" smtClean="0">
                <a:solidFill>
                  <a:prstClr val="black"/>
                </a:solidFill>
                <a:latin typeface="Arial"/>
              </a:rPr>
              <a:t>25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 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kern="0" dirty="0" smtClean="0">
                <a:solidFill>
                  <a:prstClr val="black"/>
                </a:solidFill>
                <a:latin typeface="Arial"/>
              </a:rPr>
              <a:t>BlueCross BlueShield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</a:t>
            </a:r>
            <a:r>
              <a:rPr lang="en-US" b="1" kern="0" dirty="0" smtClean="0">
                <a:solidFill>
                  <a:srgbClr val="008000"/>
                </a:solidFill>
                <a:latin typeface="Arial"/>
              </a:rPr>
              <a:t>1,500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    </a:t>
            </a:r>
            <a:r>
              <a:rPr lang="en-US" kern="0" dirty="0" smtClean="0">
                <a:solidFill>
                  <a:prstClr val="black"/>
                </a:solidFill>
                <a:latin typeface="Arial"/>
              </a:rPr>
              <a:t>33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kern="0" dirty="0" smtClean="0">
                <a:solidFill>
                  <a:prstClr val="black"/>
                </a:solidFill>
                <a:latin typeface="Arial"/>
              </a:rPr>
              <a:t>Independent Health	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</a:t>
            </a:r>
            <a:r>
              <a:rPr lang="en-US" b="1" kern="0" dirty="0" smtClean="0">
                <a:solidFill>
                  <a:srgbClr val="008000"/>
                </a:solidFill>
                <a:latin typeface="Arial"/>
              </a:rPr>
              <a:t>1,300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    </a:t>
            </a:r>
            <a:r>
              <a:rPr lang="en-US" kern="0" dirty="0" smtClean="0">
                <a:solidFill>
                  <a:prstClr val="black"/>
                </a:solidFill>
                <a:latin typeface="Arial"/>
              </a:rPr>
              <a:t>39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 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kern="0" dirty="0" smtClean="0">
                <a:solidFill>
                  <a:prstClr val="black"/>
                </a:solidFill>
                <a:latin typeface="Arial"/>
              </a:rPr>
              <a:t>Bank of America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   </a:t>
            </a:r>
            <a:r>
              <a:rPr lang="en-US" b="1" kern="0" dirty="0" smtClean="0">
                <a:solidFill>
                  <a:srgbClr val="008000"/>
                </a:solidFill>
                <a:latin typeface="Arial"/>
              </a:rPr>
              <a:t>800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    </a:t>
            </a:r>
            <a:r>
              <a:rPr lang="en-US" kern="0" dirty="0" smtClean="0">
                <a:solidFill>
                  <a:prstClr val="black"/>
                </a:solidFill>
                <a:latin typeface="Arial"/>
              </a:rPr>
              <a:t>57 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    </a:t>
            </a:r>
            <a:r>
              <a:rPr lang="en-US" b="1" kern="0" dirty="0" smtClean="0">
                <a:solidFill>
                  <a:srgbClr val="008000"/>
                </a:solidFill>
                <a:latin typeface="Arial"/>
              </a:rPr>
              <a:t>Total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         </a:t>
            </a:r>
            <a:r>
              <a:rPr lang="en-US" b="1" kern="0" dirty="0" smtClean="0">
                <a:solidFill>
                  <a:srgbClr val="006600"/>
                </a:solidFill>
                <a:latin typeface="Arial"/>
              </a:rPr>
              <a:t>21,275</a:t>
            </a:r>
            <a:r>
              <a:rPr lang="en-US" b="1" kern="0" dirty="0" smtClean="0">
                <a:solidFill>
                  <a:prstClr val="black"/>
                </a:solidFill>
                <a:latin typeface="Arial"/>
              </a:rPr>
              <a:t>		</a:t>
            </a:r>
            <a:endParaRPr lang="en-US" kern="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68898"/>
            <a:ext cx="9131922" cy="5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Buffalo Area Banking &amp; Insurance Employers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7867650" y="6488113"/>
            <a:ext cx="1046163" cy="342900"/>
          </a:xfrm>
          <a:prstGeom prst="rect">
            <a:avLst/>
          </a:prstGeom>
          <a:solidFill>
            <a:schemeClr val="bg1"/>
          </a:solidFill>
        </p:spPr>
        <p:txBody>
          <a:bodyPr lIns="91416" tIns="45708" rIns="91416" bIns="45708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5pPr>
            <a:lvl6pPr marL="45707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6pPr>
            <a:lvl7pPr marL="91415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7pPr>
            <a:lvl8pPr marL="13712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8pPr>
            <a:lvl9pPr marL="182831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7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M&amp;T</a:t>
            </a:r>
            <a:r>
              <a:rPr lang="en-US" sz="1500" b="0" dirty="0" smtClean="0">
                <a:solidFill>
                  <a:srgbClr val="007856"/>
                </a:solidFill>
                <a:latin typeface="Arial Narrow" panose="020B0606020202030204" pitchFamily="34" charset="0"/>
              </a:rPr>
              <a:t>Bank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14306"/>
            <a:ext cx="582613" cy="343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8" y="6630516"/>
            <a:ext cx="397827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defRPr/>
            </a:pPr>
            <a:r>
              <a:rPr lang="en-US" sz="900" kern="0" dirty="0">
                <a:solidFill>
                  <a:prstClr val="black"/>
                </a:solidFill>
                <a:latin typeface="Arial"/>
              </a:rPr>
              <a:t>©</a:t>
            </a:r>
            <a:r>
              <a:rPr lang="en-US" sz="900" kern="0" dirty="0" smtClean="0">
                <a:solidFill>
                  <a:prstClr val="black"/>
                </a:solidFill>
                <a:latin typeface="Arial"/>
              </a:rPr>
              <a:t>2017 </a:t>
            </a:r>
            <a:r>
              <a:rPr lang="en-US" sz="900" kern="0" dirty="0">
                <a:solidFill>
                  <a:prstClr val="black"/>
                </a:solidFill>
                <a:latin typeface="Arial"/>
              </a:rPr>
              <a:t>M&amp;T Bank, Member FDIC</a:t>
            </a:r>
          </a:p>
        </p:txBody>
      </p:sp>
      <p:sp>
        <p:nvSpPr>
          <p:cNvPr id="7" name="Slide Number Placeholder 2"/>
          <p:cNvSpPr txBox="1">
            <a:spLocks noGrp="1"/>
          </p:cNvSpPr>
          <p:nvPr/>
        </p:nvSpPr>
        <p:spPr bwMode="auto">
          <a:xfrm>
            <a:off x="8763000" y="6619875"/>
            <a:ext cx="3810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fld id="{A09B8B4C-8E6C-4384-8A5C-135E615B4F43}" type="slidenum">
              <a:rPr lang="en-US" sz="1000">
                <a:solidFill>
                  <a:prstClr val="black"/>
                </a:solidFill>
                <a:latin typeface="Arial"/>
              </a:rPr>
              <a:pPr algn="r">
                <a:defRPr/>
              </a:pPr>
              <a:t>4</a:t>
            </a:fld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1883" y="863600"/>
            <a:ext cx="199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400" b="1" kern="0" dirty="0" smtClean="0">
                <a:solidFill>
                  <a:srgbClr val="000066"/>
                </a:solidFill>
                <a:latin typeface="Arial"/>
              </a:rPr>
              <a:t>FTE Employees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400" b="1" u="sng" kern="0" dirty="0" smtClean="0">
                <a:solidFill>
                  <a:srgbClr val="000066"/>
                </a:solidFill>
                <a:latin typeface="Arial"/>
              </a:rPr>
              <a:t>In 8 Counties of WNY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0012" y="838200"/>
            <a:ext cx="1846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400" b="1" kern="0" dirty="0" smtClean="0">
                <a:solidFill>
                  <a:srgbClr val="000066"/>
                </a:solidFill>
                <a:latin typeface="Arial"/>
              </a:rPr>
              <a:t>Rank Among 100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400" b="1" u="sng" kern="0" dirty="0" smtClean="0">
                <a:solidFill>
                  <a:srgbClr val="000066"/>
                </a:solidFill>
                <a:latin typeface="Arial"/>
              </a:rPr>
              <a:t>Largest Employers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54165" y="5854700"/>
            <a:ext cx="110053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89200" y="661553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  Buffalo Business First Book of </a:t>
            </a:r>
            <a:r>
              <a:rPr lang="en-US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Lists—2017</a:t>
            </a:r>
            <a:endParaRPr lang="en-US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01613" y="584908"/>
            <a:ext cx="8712200" cy="0"/>
          </a:xfrm>
          <a:prstGeom prst="line">
            <a:avLst/>
          </a:prstGeom>
          <a:noFill/>
          <a:ln w="349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5854700" y="3187700"/>
            <a:ext cx="88900" cy="482600"/>
          </a:xfrm>
          <a:prstGeom prst="rightBrac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1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71900" y="3307911"/>
            <a:ext cx="881610" cy="2748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064272"/>
              </p:ext>
            </p:extLst>
          </p:nvPr>
        </p:nvGraphicFramePr>
        <p:xfrm>
          <a:off x="317500" y="1803400"/>
          <a:ext cx="7848600" cy="454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Chart" r:id="rId3" imgW="6096000" imgH="4067062" progId="MSGraph.Chart.8">
                  <p:embed followColorScheme="full"/>
                </p:oleObj>
              </mc:Choice>
              <mc:Fallback>
                <p:oleObj name="Chart" r:id="rId3" imgW="6096000" imgH="40670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803400"/>
                        <a:ext cx="7848600" cy="4543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7999467" y="2428548"/>
            <a:ext cx="885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800000"/>
                </a:solidFill>
              </a:rPr>
              <a:t>$7.0</a:t>
            </a:r>
            <a:endParaRPr lang="en-US" altLang="en-US" sz="2000" b="1" dirty="0">
              <a:solidFill>
                <a:srgbClr val="800000"/>
              </a:solidFill>
            </a:endParaRPr>
          </a:p>
        </p:txBody>
      </p:sp>
      <p:sp>
        <p:nvSpPr>
          <p:cNvPr id="44042" name="Text Box 5"/>
          <p:cNvSpPr txBox="1">
            <a:spLocks noChangeArrowheads="1"/>
          </p:cNvSpPr>
          <p:nvPr/>
        </p:nvSpPr>
        <p:spPr bwMode="auto">
          <a:xfrm>
            <a:off x="641831" y="6056335"/>
            <a:ext cx="79979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01   02   03   04   05  06   07   08  09   10   11  12   13   14  15  16 </a:t>
            </a:r>
            <a:r>
              <a:rPr lang="en-US" altLang="en-US" sz="1200" b="1" dirty="0" err="1" smtClean="0">
                <a:solidFill>
                  <a:srgbClr val="000000"/>
                </a:solidFill>
              </a:rPr>
              <a:t>est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629271"/>
            <a:ext cx="2590800" cy="2308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fontAlgn="auto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defRPr/>
            </a:pPr>
            <a:r>
              <a:rPr lang="en-US" sz="900" kern="0" dirty="0">
                <a:solidFill>
                  <a:prstClr val="black"/>
                </a:solidFill>
                <a:latin typeface="Arial"/>
              </a:rPr>
              <a:t>©2017 M&amp;T Bank, Member FDIC</a:t>
            </a:r>
          </a:p>
        </p:txBody>
      </p:sp>
      <p:sp>
        <p:nvSpPr>
          <p:cNvPr id="44047" name="Text Box 3"/>
          <p:cNvSpPr txBox="1">
            <a:spLocks noChangeArrowheads="1"/>
          </p:cNvSpPr>
          <p:nvPr/>
        </p:nvSpPr>
        <p:spPr bwMode="auto">
          <a:xfrm>
            <a:off x="223128" y="8823"/>
            <a:ext cx="8523167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Billions of Constant 2016 Dollars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66"/>
                </a:solidFill>
              </a:rPr>
              <a:t>Buffalo Metropolitan Area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66"/>
                </a:solidFill>
              </a:rPr>
              <a:t>Real GDP From Finance &amp; Insurance Industries</a:t>
            </a:r>
            <a:endParaRPr lang="en-US" altLang="en-US" sz="2800" b="1" dirty="0">
              <a:solidFill>
                <a:srgbClr val="3333CC"/>
              </a:solidFill>
            </a:endParaRPr>
          </a:p>
        </p:txBody>
      </p:sp>
      <p:cxnSp>
        <p:nvCxnSpPr>
          <p:cNvPr id="44048" name="Straight Connector 12"/>
          <p:cNvCxnSpPr>
            <a:cxnSpLocks noChangeShapeType="1"/>
          </p:cNvCxnSpPr>
          <p:nvPr/>
        </p:nvCxnSpPr>
        <p:spPr bwMode="auto">
          <a:xfrm>
            <a:off x="519461" y="1292154"/>
            <a:ext cx="7935295" cy="0"/>
          </a:xfrm>
          <a:prstGeom prst="line">
            <a:avLst/>
          </a:prstGeom>
          <a:noFill/>
          <a:ln w="349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Slide Number Placeholder 2"/>
          <p:cNvSpPr txBox="1">
            <a:spLocks noGrp="1"/>
          </p:cNvSpPr>
          <p:nvPr/>
        </p:nvSpPr>
        <p:spPr bwMode="auto">
          <a:xfrm>
            <a:off x="8763000" y="6629400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AF14EB87-9B9E-4EED-AD73-3F91D76EE9AC}" type="slidenum">
              <a:rPr lang="en-US" sz="1000">
                <a:solidFill>
                  <a:prstClr val="black"/>
                </a:solidFill>
                <a:latin typeface="Arial"/>
              </a:rPr>
              <a:pPr algn="r">
                <a:defRPr/>
              </a:pPr>
              <a:t>5</a:t>
            </a:fld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Title 5"/>
          <p:cNvSpPr txBox="1">
            <a:spLocks/>
          </p:cNvSpPr>
          <p:nvPr/>
        </p:nvSpPr>
        <p:spPr>
          <a:xfrm>
            <a:off x="7867650" y="6488113"/>
            <a:ext cx="1046163" cy="342900"/>
          </a:xfrm>
          <a:prstGeom prst="rect">
            <a:avLst/>
          </a:prstGeom>
          <a:solidFill>
            <a:schemeClr val="bg1"/>
          </a:solidFill>
        </p:spPr>
        <p:txBody>
          <a:bodyPr lIns="91416" tIns="45708" rIns="91416" bIns="45708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5pPr>
            <a:lvl6pPr marL="45707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6pPr>
            <a:lvl7pPr marL="91415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7pPr>
            <a:lvl8pPr marL="13712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8pPr>
            <a:lvl9pPr marL="182831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7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M&amp;T</a:t>
            </a:r>
            <a:r>
              <a:rPr lang="en-US" sz="1500" b="0" dirty="0" smtClean="0">
                <a:solidFill>
                  <a:srgbClr val="007856"/>
                </a:solidFill>
                <a:latin typeface="Arial Narrow" panose="020B0606020202030204" pitchFamily="34" charset="0"/>
              </a:rPr>
              <a:t>Bank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611478" y="6628258"/>
            <a:ext cx="3986973" cy="2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prstClr val="black"/>
                </a:solidFill>
              </a:rPr>
              <a:t>Sources:  </a:t>
            </a:r>
            <a:r>
              <a:rPr lang="en-US" sz="900" dirty="0">
                <a:solidFill>
                  <a:prstClr val="black"/>
                </a:solidFill>
              </a:rPr>
              <a:t>U.S. Bureau of Economic </a:t>
            </a:r>
            <a:r>
              <a:rPr lang="en-US" sz="900" dirty="0" smtClean="0">
                <a:solidFill>
                  <a:prstClr val="black"/>
                </a:solidFill>
              </a:rPr>
              <a:t>Analysis, M&amp;T Bank estimate for 2016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117601" y="1483142"/>
            <a:ext cx="5994399" cy="1646597"/>
          </a:xfrm>
          <a:prstGeom prst="rect">
            <a:avLst/>
          </a:prstGeom>
          <a:solidFill>
            <a:srgbClr val="EFEFFF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2100" b="1" dirty="0" smtClean="0">
                <a:solidFill>
                  <a:srgbClr val="800000"/>
                </a:solidFill>
                <a:latin typeface="Arial"/>
              </a:rPr>
              <a:t>The Finance Sector Has Been a Major Contributor to Buffalo’s Economic Rebound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Real output from the finance &amp; insurance industries    has grown by an estimated  </a:t>
            </a:r>
            <a:r>
              <a:rPr lang="en-US" altLang="en-US" sz="1800" b="1" dirty="0" smtClean="0">
                <a:solidFill>
                  <a:srgbClr val="0000FF"/>
                </a:solidFill>
                <a:latin typeface="Arial"/>
              </a:rPr>
              <a:t>58%</a:t>
            </a: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 since 2007—                    </a:t>
            </a:r>
            <a:r>
              <a:rPr lang="en-US" altLang="en-US" sz="1800" b="1" dirty="0" smtClean="0">
                <a:solidFill>
                  <a:srgbClr val="0000FF"/>
                </a:solidFill>
                <a:latin typeface="Arial"/>
              </a:rPr>
              <a:t>six times </a:t>
            </a: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the 9.4% increase in total real GDP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84600" y="3307911"/>
            <a:ext cx="881610" cy="2748424"/>
          </a:xfrm>
          <a:prstGeom prst="rect">
            <a:avLst/>
          </a:prstGeom>
          <a:noFill/>
          <a:ln w="9525">
            <a:solidFill>
              <a:srgbClr val="00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4706" y="1803400"/>
            <a:ext cx="635894" cy="59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59533" y="3347353"/>
            <a:ext cx="30489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+mn-lt"/>
              </a:rPr>
              <a:t>R</a:t>
            </a:r>
            <a:br>
              <a:rPr lang="en-US" sz="1200" dirty="0" smtClean="0">
                <a:solidFill>
                  <a:prstClr val="black"/>
                </a:solidFill>
                <a:latin typeface="+mn-lt"/>
              </a:rPr>
            </a:b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E</a:t>
            </a:r>
            <a:br>
              <a:rPr lang="en-US" sz="1200" dirty="0" smtClean="0">
                <a:solidFill>
                  <a:prstClr val="black"/>
                </a:solidFill>
                <a:latin typeface="+mn-lt"/>
              </a:rPr>
            </a:b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C</a:t>
            </a:r>
            <a:br>
              <a:rPr lang="en-US" sz="1200" dirty="0" smtClean="0">
                <a:solidFill>
                  <a:prstClr val="black"/>
                </a:solidFill>
                <a:latin typeface="+mn-lt"/>
              </a:rPr>
            </a:b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E</a:t>
            </a:r>
            <a:br>
              <a:rPr lang="en-US" sz="1200" dirty="0" smtClean="0">
                <a:solidFill>
                  <a:prstClr val="black"/>
                </a:solidFill>
                <a:latin typeface="+mn-lt"/>
              </a:rPr>
            </a:b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S</a:t>
            </a:r>
            <a:br>
              <a:rPr lang="en-US" sz="1200" dirty="0" smtClean="0">
                <a:solidFill>
                  <a:prstClr val="black"/>
                </a:solidFill>
                <a:latin typeface="+mn-lt"/>
              </a:rPr>
            </a:b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S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prstClr val="black"/>
                </a:solidFill>
                <a:latin typeface="+mn-lt"/>
              </a:rPr>
            </a:b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I</a:t>
            </a:r>
            <a:br>
              <a:rPr lang="en-US" sz="1200" dirty="0" smtClean="0">
                <a:solidFill>
                  <a:prstClr val="black"/>
                </a:solidFill>
                <a:latin typeface="+mn-lt"/>
              </a:rPr>
            </a:b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O</a:t>
            </a:r>
            <a:br>
              <a:rPr lang="en-US" sz="1200" dirty="0" smtClean="0">
                <a:solidFill>
                  <a:prstClr val="black"/>
                </a:solidFill>
                <a:latin typeface="+mn-lt"/>
              </a:rPr>
            </a:b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N</a:t>
            </a:r>
            <a:endParaRPr lang="en-US" sz="1200" dirty="0">
              <a:latin typeface="+mn-lt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4784780" y="4164614"/>
            <a:ext cx="3125787" cy="163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prstClr val="black"/>
                </a:solidFill>
              </a:rPr>
              <a:t>Net </a:t>
            </a:r>
            <a:r>
              <a:rPr lang="en-US" sz="1400" b="1" dirty="0" smtClean="0">
                <a:solidFill>
                  <a:prstClr val="black"/>
                </a:solidFill>
              </a:rPr>
              <a:t>Increase </a:t>
            </a:r>
            <a:r>
              <a:rPr lang="en-US" sz="1400" b="1" dirty="0">
                <a:solidFill>
                  <a:prstClr val="black"/>
                </a:solidFill>
              </a:rPr>
              <a:t>in </a:t>
            </a:r>
            <a:r>
              <a:rPr lang="en-US" sz="1400" b="1" dirty="0" smtClean="0">
                <a:solidFill>
                  <a:prstClr val="black"/>
                </a:solidFill>
              </a:rPr>
              <a:t>Buffalo</a:t>
            </a:r>
          </a:p>
          <a:p>
            <a:pPr algn="ctr" eaLnBrk="1" hangingPunct="1"/>
            <a:r>
              <a:rPr lang="en-US" sz="1400" b="1" dirty="0" smtClean="0">
                <a:solidFill>
                  <a:prstClr val="black"/>
                </a:solidFill>
              </a:rPr>
              <a:t>Area Output Since </a:t>
            </a:r>
            <a:r>
              <a:rPr lang="en-US" sz="1400" b="1" dirty="0">
                <a:solidFill>
                  <a:prstClr val="black"/>
                </a:solidFill>
              </a:rPr>
              <a:t>2007: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$2.1 Billion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1400" dirty="0" smtClean="0">
                <a:solidFill>
                  <a:srgbClr val="000066"/>
                </a:solidFill>
              </a:rPr>
              <a:t>Representing nearly half (47%) of  the estimated $4.4 billion increase in total Buffalo area GDP since 2007</a:t>
            </a:r>
            <a:endParaRPr lang="en-US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5"/>
          <p:cNvSpPr txBox="1">
            <a:spLocks/>
          </p:cNvSpPr>
          <p:nvPr/>
        </p:nvSpPr>
        <p:spPr>
          <a:xfrm>
            <a:off x="7867650" y="6488113"/>
            <a:ext cx="1046163" cy="342900"/>
          </a:xfrm>
          <a:prstGeom prst="rect">
            <a:avLst/>
          </a:prstGeom>
          <a:solidFill>
            <a:schemeClr val="bg1"/>
          </a:solidFill>
        </p:spPr>
        <p:txBody>
          <a:bodyPr lIns="91416" tIns="45708" rIns="91416" bIns="45708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5pPr>
            <a:lvl6pPr marL="45707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6pPr>
            <a:lvl7pPr marL="91415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7pPr>
            <a:lvl8pPr marL="13712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8pPr>
            <a:lvl9pPr marL="182831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7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M&amp;T</a:t>
            </a:r>
            <a:r>
              <a:rPr lang="en-US" sz="1500" b="0" dirty="0" smtClean="0">
                <a:solidFill>
                  <a:srgbClr val="007856"/>
                </a:solidFill>
                <a:latin typeface="Arial Narrow" panose="020B0606020202030204" pitchFamily="34" charset="0"/>
              </a:rPr>
              <a:t>Bank</a:t>
            </a:r>
          </a:p>
        </p:txBody>
      </p:sp>
      <p:sp>
        <p:nvSpPr>
          <p:cNvPr id="31" name="Right Arrow 30"/>
          <p:cNvSpPr/>
          <p:nvPr/>
        </p:nvSpPr>
        <p:spPr>
          <a:xfrm flipH="1">
            <a:off x="4606753" y="1855398"/>
            <a:ext cx="732149" cy="860117"/>
          </a:xfrm>
          <a:prstGeom prst="rightArrow">
            <a:avLst/>
          </a:prstGeom>
          <a:solidFill>
            <a:srgbClr val="EF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900884" y="4907409"/>
            <a:ext cx="606583" cy="860117"/>
          </a:xfrm>
          <a:prstGeom prst="rightArrow">
            <a:avLst/>
          </a:prstGeom>
          <a:solidFill>
            <a:srgbClr val="EF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877" y="1126542"/>
            <a:ext cx="4435289" cy="29915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1167" y="3529267"/>
            <a:ext cx="4469332" cy="2958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8227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590411"/>
              </p:ext>
            </p:extLst>
          </p:nvPr>
        </p:nvGraphicFramePr>
        <p:xfrm>
          <a:off x="4540561" y="3989388"/>
          <a:ext cx="4065878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2" name="Chart" r:id="rId4" imgW="5991343" imgH="4038693" progId="MSGraph.Chart.8">
                  <p:embed followColorScheme="full"/>
                </p:oleObj>
              </mc:Choice>
              <mc:Fallback>
                <p:oleObj name="Chart" r:id="rId4" imgW="5991343" imgH="403869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561" y="3989388"/>
                        <a:ext cx="4065878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9" name="TextBox 20"/>
          <p:cNvSpPr txBox="1">
            <a:spLocks noChangeArrowheads="1"/>
          </p:cNvSpPr>
          <p:nvPr/>
        </p:nvSpPr>
        <p:spPr bwMode="auto">
          <a:xfrm>
            <a:off x="5338903" y="3605467"/>
            <a:ext cx="2865297" cy="584767"/>
          </a:xfrm>
          <a:prstGeom prst="rect">
            <a:avLst/>
          </a:prstGeom>
          <a:solidFill>
            <a:srgbClr val="FFF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prstClr val="black"/>
                </a:solidFill>
              </a:rPr>
              <a:t>Per Capita Real GDP</a:t>
            </a:r>
          </a:p>
          <a:p>
            <a:pPr algn="ctr" eaLnBrk="1" hangingPunct="1"/>
            <a:r>
              <a:rPr lang="en-US" sz="1600" b="1" dirty="0" smtClean="0">
                <a:solidFill>
                  <a:prstClr val="black"/>
                </a:solidFill>
              </a:rPr>
              <a:t>From Finance &amp; Insurance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50872" y="5705363"/>
            <a:ext cx="768350" cy="461657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66"/>
                </a:solidFill>
                <a:latin typeface="Arial"/>
              </a:rPr>
              <a:t>All U.S.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66"/>
                </a:solidFill>
                <a:latin typeface="Arial"/>
              </a:rPr>
              <a:t>Metros</a:t>
            </a:r>
            <a:endParaRPr lang="en-US" sz="1200" b="1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182282" name="TextBox 29"/>
          <p:cNvSpPr txBox="1">
            <a:spLocks noChangeArrowheads="1"/>
          </p:cNvSpPr>
          <p:nvPr/>
        </p:nvSpPr>
        <p:spPr bwMode="auto">
          <a:xfrm>
            <a:off x="6426315" y="5021425"/>
            <a:ext cx="171231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800000"/>
                </a:solidFill>
              </a:rPr>
              <a:t>Buffalo-Niagara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82288" name="TextBox 40"/>
          <p:cNvSpPr txBox="1">
            <a:spLocks noChangeArrowheads="1"/>
          </p:cNvSpPr>
          <p:nvPr/>
        </p:nvSpPr>
        <p:spPr bwMode="auto">
          <a:xfrm>
            <a:off x="3844627" y="1865013"/>
            <a:ext cx="766540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800000"/>
                </a:solidFill>
              </a:rPr>
              <a:t>58.0%</a:t>
            </a:r>
            <a:endParaRPr lang="en-US" sz="1200" b="1" dirty="0">
              <a:solidFill>
                <a:srgbClr val="800000"/>
              </a:solidFill>
            </a:endParaRPr>
          </a:p>
        </p:txBody>
      </p:sp>
      <p:sp>
        <p:nvSpPr>
          <p:cNvPr id="182289" name="TextBox 42"/>
          <p:cNvSpPr txBox="1">
            <a:spLocks noChangeArrowheads="1"/>
          </p:cNvSpPr>
          <p:nvPr/>
        </p:nvSpPr>
        <p:spPr bwMode="auto">
          <a:xfrm>
            <a:off x="8325697" y="4077671"/>
            <a:ext cx="811424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800000"/>
                </a:solidFill>
              </a:rPr>
              <a:t>$4,957</a:t>
            </a:r>
            <a:endParaRPr lang="en-US" sz="1200" b="1" dirty="0">
              <a:solidFill>
                <a:srgbClr val="800000"/>
              </a:solidFill>
            </a:endParaRPr>
          </a:p>
        </p:txBody>
      </p:sp>
      <p:sp>
        <p:nvSpPr>
          <p:cNvPr id="182290" name="TextBox 43"/>
          <p:cNvSpPr txBox="1">
            <a:spLocks noChangeArrowheads="1"/>
          </p:cNvSpPr>
          <p:nvPr/>
        </p:nvSpPr>
        <p:spPr bwMode="auto">
          <a:xfrm>
            <a:off x="8379638" y="5437938"/>
            <a:ext cx="73127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33CC"/>
                </a:solidFill>
              </a:rPr>
              <a:t>$3,603</a:t>
            </a:r>
            <a:endParaRPr lang="en-US" sz="1200" b="1" dirty="0">
              <a:solidFill>
                <a:srgbClr val="0033C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6514306"/>
            <a:ext cx="582613" cy="343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48" y="6630516"/>
            <a:ext cx="397827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defRPr/>
            </a:pPr>
            <a:r>
              <a:rPr lang="en-US" sz="900" kern="0" dirty="0">
                <a:solidFill>
                  <a:prstClr val="black"/>
                </a:solidFill>
                <a:latin typeface="Arial"/>
              </a:rPr>
              <a:t>©</a:t>
            </a:r>
            <a:r>
              <a:rPr lang="en-US" sz="900" kern="0" dirty="0" smtClean="0">
                <a:solidFill>
                  <a:prstClr val="black"/>
                </a:solidFill>
                <a:latin typeface="Arial"/>
              </a:rPr>
              <a:t>2017 </a:t>
            </a:r>
            <a:r>
              <a:rPr lang="en-US" sz="900" kern="0" dirty="0">
                <a:solidFill>
                  <a:prstClr val="black"/>
                </a:solidFill>
                <a:latin typeface="Arial"/>
              </a:rPr>
              <a:t>M&amp;T Bank, Member FDIC</a:t>
            </a:r>
          </a:p>
        </p:txBody>
      </p:sp>
      <p:sp>
        <p:nvSpPr>
          <p:cNvPr id="36" name="Slide Number Placeholder 2"/>
          <p:cNvSpPr txBox="1">
            <a:spLocks noGrp="1"/>
          </p:cNvSpPr>
          <p:nvPr/>
        </p:nvSpPr>
        <p:spPr bwMode="auto">
          <a:xfrm>
            <a:off x="8763000" y="6619875"/>
            <a:ext cx="3810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fld id="{A09B8B4C-8E6C-4384-8A5C-135E615B4F43}" type="slidenum">
              <a:rPr lang="en-US" sz="1000">
                <a:solidFill>
                  <a:prstClr val="black"/>
                </a:solidFill>
                <a:latin typeface="Arial"/>
              </a:rPr>
              <a:pPr algn="r">
                <a:defRPr/>
              </a:pPr>
              <a:t>6</a:t>
            </a:fld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611478" y="6628258"/>
            <a:ext cx="3986973" cy="2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prstClr val="black"/>
                </a:solidFill>
              </a:rPr>
              <a:t>Sources:  </a:t>
            </a:r>
            <a:r>
              <a:rPr lang="en-US" sz="900" dirty="0">
                <a:solidFill>
                  <a:prstClr val="black"/>
                </a:solidFill>
              </a:rPr>
              <a:t>U.S. Bureau of Economic </a:t>
            </a:r>
            <a:r>
              <a:rPr lang="en-US" sz="900" dirty="0" smtClean="0">
                <a:solidFill>
                  <a:prstClr val="black"/>
                </a:solidFill>
              </a:rPr>
              <a:t>Analysis, M&amp;T Bank estimate for 2016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0" y="30798"/>
            <a:ext cx="9131922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Buffalo Metropolitan Area</a:t>
            </a:r>
          </a:p>
          <a:p>
            <a:pPr algn="ctr">
              <a:spcBef>
                <a:spcPts val="0"/>
              </a:spcBef>
            </a:pPr>
            <a:r>
              <a:rPr lang="en-US" altLang="en-US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GDP Growth From Finance &amp; Insurance</a:t>
            </a:r>
            <a:endParaRPr lang="en-US" altLang="en-US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800717" y="940154"/>
            <a:ext cx="7578922" cy="0"/>
          </a:xfrm>
          <a:prstGeom prst="line">
            <a:avLst/>
          </a:prstGeom>
          <a:noFill/>
          <a:ln w="349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822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10624"/>
              </p:ext>
            </p:extLst>
          </p:nvPr>
        </p:nvGraphicFramePr>
        <p:xfrm>
          <a:off x="37741" y="1611313"/>
          <a:ext cx="4048186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" name="Chart" r:id="rId6" imgW="5991343" imgH="4038693" progId="MSGraph.Chart.8">
                  <p:embed followColorScheme="full"/>
                </p:oleObj>
              </mc:Choice>
              <mc:Fallback>
                <p:oleObj name="Chart" r:id="rId6" imgW="5991343" imgH="403869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1" y="1611313"/>
                        <a:ext cx="4048186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5074428" y="1292642"/>
            <a:ext cx="3839386" cy="2008234"/>
          </a:xfrm>
          <a:prstGeom prst="rect">
            <a:avLst/>
          </a:prstGeom>
          <a:solidFill>
            <a:srgbClr val="EFEFFF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2100" b="1" dirty="0" smtClean="0">
                <a:solidFill>
                  <a:srgbClr val="800000"/>
                </a:solidFill>
                <a:latin typeface="Arial"/>
              </a:rPr>
              <a:t>Buffalo’s Finance Sector Growth Has Significantly Topped the U.S. Norm</a:t>
            </a:r>
          </a:p>
          <a:p>
            <a:pPr algn="ctr" eaLnBrk="1" hangingPunct="1">
              <a:spcBef>
                <a:spcPts val="900"/>
              </a:spcBef>
            </a:pP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Since 2007, Buffalo’s real output has grown by more than </a:t>
            </a:r>
            <a:r>
              <a:rPr lang="en-US" altLang="en-US" sz="1800" b="1" dirty="0" smtClean="0">
                <a:solidFill>
                  <a:srgbClr val="0000FF"/>
                </a:solidFill>
                <a:latin typeface="Arial"/>
              </a:rPr>
              <a:t>6X</a:t>
            </a: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 the U.S. metro area mean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04625" y="3902655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sz="800" kern="0" dirty="0" smtClean="0">
                <a:solidFill>
                  <a:prstClr val="black"/>
                </a:solidFill>
                <a:latin typeface="Arial"/>
              </a:rPr>
              <a:t>Est.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25139" y="6261615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sz="800" kern="0" dirty="0" smtClean="0">
                <a:solidFill>
                  <a:prstClr val="black"/>
                </a:solidFill>
                <a:latin typeface="Arial"/>
              </a:rPr>
              <a:t>Est.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10277" y="4363481"/>
            <a:ext cx="3962948" cy="1962068"/>
          </a:xfrm>
          <a:prstGeom prst="rect">
            <a:avLst/>
          </a:prstGeom>
          <a:solidFill>
            <a:srgbClr val="EFEFFF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2100" b="1" dirty="0" smtClean="0">
                <a:solidFill>
                  <a:srgbClr val="800000"/>
                </a:solidFill>
                <a:latin typeface="Arial"/>
              </a:rPr>
              <a:t>“Apples-to-Apples” Growth Is Even More Impressive</a:t>
            </a:r>
          </a:p>
          <a:p>
            <a:pPr algn="ctr" eaLnBrk="1" hangingPunct="1">
              <a:spcBef>
                <a:spcPts val="900"/>
              </a:spcBef>
            </a:pP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Normalized for population factors,  real GDP from the financial sector is up </a:t>
            </a:r>
            <a:r>
              <a:rPr lang="en-US" altLang="en-US" sz="1800" b="1" dirty="0" smtClean="0">
                <a:solidFill>
                  <a:srgbClr val="0000FF"/>
                </a:solidFill>
                <a:latin typeface="Arial"/>
              </a:rPr>
              <a:t>59</a:t>
            </a:r>
            <a:r>
              <a:rPr lang="en-US" altLang="en-US" sz="1800" b="1" dirty="0" smtClean="0">
                <a:latin typeface="Arial"/>
              </a:rPr>
              <a:t>%—versus </a:t>
            </a: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a </a:t>
            </a:r>
            <a:r>
              <a:rPr lang="en-US" altLang="en-US" sz="1800" b="1" dirty="0" smtClean="0">
                <a:solidFill>
                  <a:srgbClr val="0000FF"/>
                </a:solidFill>
                <a:latin typeface="Arial"/>
              </a:rPr>
              <a:t>0.2%</a:t>
            </a: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 gain            for all U.S. metro areas</a:t>
            </a:r>
          </a:p>
        </p:txBody>
      </p:sp>
      <p:sp>
        <p:nvSpPr>
          <p:cNvPr id="38" name="TextBox 20"/>
          <p:cNvSpPr txBox="1">
            <a:spLocks noChangeArrowheads="1"/>
          </p:cNvSpPr>
          <p:nvPr/>
        </p:nvSpPr>
        <p:spPr bwMode="auto">
          <a:xfrm>
            <a:off x="455613" y="1195880"/>
            <a:ext cx="3592212" cy="584767"/>
          </a:xfrm>
          <a:prstGeom prst="rect">
            <a:avLst/>
          </a:prstGeom>
          <a:solidFill>
            <a:srgbClr val="FFF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prstClr val="black"/>
                </a:solidFill>
              </a:rPr>
              <a:t>Relative Change in Real GDP From Finance &amp; Insurance Since 2007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42" name="TextBox 29"/>
          <p:cNvSpPr txBox="1">
            <a:spLocks noChangeArrowheads="1"/>
          </p:cNvSpPr>
          <p:nvPr/>
        </p:nvSpPr>
        <p:spPr bwMode="auto">
          <a:xfrm>
            <a:off x="1816075" y="2583355"/>
            <a:ext cx="1816125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800000"/>
                </a:solidFill>
              </a:rPr>
              <a:t>Buffalo-Niagara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74681" y="2557955"/>
            <a:ext cx="768350" cy="461657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66"/>
                </a:solidFill>
                <a:latin typeface="Arial"/>
              </a:rPr>
              <a:t>All U.S.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66"/>
                </a:solidFill>
                <a:latin typeface="Arial"/>
              </a:rPr>
              <a:t>Metros</a:t>
            </a:r>
            <a:endParaRPr lang="en-US" sz="1200" b="1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47" name="TextBox 43"/>
          <p:cNvSpPr txBox="1">
            <a:spLocks noChangeArrowheads="1"/>
          </p:cNvSpPr>
          <p:nvPr/>
        </p:nvSpPr>
        <p:spPr bwMode="auto">
          <a:xfrm>
            <a:off x="3888956" y="2935353"/>
            <a:ext cx="593416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33CC"/>
                </a:solidFill>
              </a:rPr>
              <a:t>9.0%</a:t>
            </a:r>
            <a:endParaRPr lang="en-US" sz="1400" b="1" dirty="0">
              <a:solidFill>
                <a:srgbClr val="0033CC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493713" y="3841321"/>
            <a:ext cx="3410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77280" y="1734619"/>
            <a:ext cx="330200" cy="2415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6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95700" y="2237474"/>
            <a:ext cx="881610" cy="3818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650203"/>
              </p:ext>
            </p:extLst>
          </p:nvPr>
        </p:nvGraphicFramePr>
        <p:xfrm>
          <a:off x="118390" y="1752600"/>
          <a:ext cx="7881078" cy="4594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Chart" r:id="rId3" imgW="6096000" imgH="4067062" progId="MSGraph.Chart.8">
                  <p:embed followColorScheme="full"/>
                </p:oleObj>
              </mc:Choice>
              <mc:Fallback>
                <p:oleObj name="Chart" r:id="rId3" imgW="6096000" imgH="40670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90" y="1752600"/>
                        <a:ext cx="7881078" cy="4594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7808967" y="2174548"/>
            <a:ext cx="12859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800000"/>
                </a:solidFill>
              </a:rPr>
              <a:t>20,490</a:t>
            </a:r>
            <a:endParaRPr lang="en-US" altLang="en-US" b="1" dirty="0">
              <a:solidFill>
                <a:srgbClr val="800000"/>
              </a:solidFill>
            </a:endParaRPr>
          </a:p>
        </p:txBody>
      </p:sp>
      <p:sp>
        <p:nvSpPr>
          <p:cNvPr id="44042" name="Text Box 5"/>
          <p:cNvSpPr txBox="1">
            <a:spLocks noChangeArrowheads="1"/>
          </p:cNvSpPr>
          <p:nvPr/>
        </p:nvSpPr>
        <p:spPr bwMode="auto">
          <a:xfrm>
            <a:off x="743431" y="6094435"/>
            <a:ext cx="7608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01  02  03   04  05   06   07  08   09  10   11  12   13  14   15   16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629271"/>
            <a:ext cx="2590800" cy="2308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fontAlgn="auto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defRPr/>
            </a:pPr>
            <a:r>
              <a:rPr lang="en-US" sz="900" kern="0" dirty="0">
                <a:solidFill>
                  <a:prstClr val="black"/>
                </a:solidFill>
                <a:latin typeface="Arial"/>
              </a:rPr>
              <a:t>©2017 M&amp;T Bank, Member FDIC</a:t>
            </a:r>
          </a:p>
        </p:txBody>
      </p:sp>
      <p:sp>
        <p:nvSpPr>
          <p:cNvPr id="44047" name="Text Box 3"/>
          <p:cNvSpPr txBox="1">
            <a:spLocks noChangeArrowheads="1"/>
          </p:cNvSpPr>
          <p:nvPr/>
        </p:nvSpPr>
        <p:spPr bwMode="auto">
          <a:xfrm>
            <a:off x="215387" y="85023"/>
            <a:ext cx="861485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66"/>
                </a:solidFill>
              </a:rPr>
              <a:t>Erie County Banking &amp; Insurance Industry Jobs</a:t>
            </a:r>
            <a:endParaRPr lang="en-US" altLang="en-US" sz="2800" b="1" dirty="0">
              <a:solidFill>
                <a:srgbClr val="3333CC"/>
              </a:solidFill>
            </a:endParaRPr>
          </a:p>
        </p:txBody>
      </p:sp>
      <p:cxnSp>
        <p:nvCxnSpPr>
          <p:cNvPr id="44048" name="Straight Connector 12"/>
          <p:cNvCxnSpPr>
            <a:cxnSpLocks noChangeShapeType="1"/>
          </p:cNvCxnSpPr>
          <p:nvPr/>
        </p:nvCxnSpPr>
        <p:spPr bwMode="auto">
          <a:xfrm>
            <a:off x="494224" y="598232"/>
            <a:ext cx="8090976" cy="0"/>
          </a:xfrm>
          <a:prstGeom prst="line">
            <a:avLst/>
          </a:prstGeom>
          <a:noFill/>
          <a:ln w="349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Slide Number Placeholder 2"/>
          <p:cNvSpPr txBox="1">
            <a:spLocks noGrp="1"/>
          </p:cNvSpPr>
          <p:nvPr/>
        </p:nvSpPr>
        <p:spPr bwMode="auto">
          <a:xfrm>
            <a:off x="8763000" y="6629400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AF14EB87-9B9E-4EED-AD73-3F91D76EE9AC}" type="slidenum">
              <a:rPr lang="en-US" sz="1000">
                <a:solidFill>
                  <a:prstClr val="black"/>
                </a:solidFill>
                <a:latin typeface="Arial"/>
              </a:rPr>
              <a:pPr algn="r">
                <a:defRPr/>
              </a:pPr>
              <a:t>7</a:t>
            </a:fld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Title 5"/>
          <p:cNvSpPr txBox="1">
            <a:spLocks/>
          </p:cNvSpPr>
          <p:nvPr/>
        </p:nvSpPr>
        <p:spPr>
          <a:xfrm>
            <a:off x="7867650" y="6488113"/>
            <a:ext cx="1046163" cy="342900"/>
          </a:xfrm>
          <a:prstGeom prst="rect">
            <a:avLst/>
          </a:prstGeom>
          <a:solidFill>
            <a:schemeClr val="bg1"/>
          </a:solidFill>
        </p:spPr>
        <p:txBody>
          <a:bodyPr lIns="91416" tIns="45708" rIns="91416" bIns="45708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5pPr>
            <a:lvl6pPr marL="45707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6pPr>
            <a:lvl7pPr marL="91415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7pPr>
            <a:lvl8pPr marL="13712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8pPr>
            <a:lvl9pPr marL="182831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7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M&amp;T</a:t>
            </a:r>
            <a:r>
              <a:rPr lang="en-US" sz="1500" b="0" dirty="0" smtClean="0">
                <a:solidFill>
                  <a:srgbClr val="007856"/>
                </a:solidFill>
                <a:latin typeface="Arial Narrow" panose="020B0606020202030204" pitchFamily="34" charset="0"/>
              </a:rPr>
              <a:t>Bank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95299" y="810042"/>
            <a:ext cx="8001001" cy="1046432"/>
          </a:xfrm>
          <a:prstGeom prst="rect">
            <a:avLst/>
          </a:prstGeom>
          <a:solidFill>
            <a:srgbClr val="EFEFFF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2100" b="1" dirty="0" smtClean="0">
                <a:solidFill>
                  <a:srgbClr val="800000"/>
                </a:solidFill>
                <a:latin typeface="Arial"/>
              </a:rPr>
              <a:t>Hiring Surge Since 2011 Drives Employment to Historic High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Commercial banking and insurance industry employment is up             </a:t>
            </a:r>
            <a:r>
              <a:rPr lang="en-US" altLang="en-US" sz="1800" b="1" dirty="0" smtClean="0">
                <a:solidFill>
                  <a:srgbClr val="0000FF"/>
                </a:solidFill>
                <a:latin typeface="Arial"/>
              </a:rPr>
              <a:t>4,200 (24%) </a:t>
            </a: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since 2011—and is now 1.6% above the pre-recession peak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08400" y="2237474"/>
            <a:ext cx="881610" cy="3818861"/>
          </a:xfrm>
          <a:prstGeom prst="rect">
            <a:avLst/>
          </a:prstGeom>
          <a:noFill/>
          <a:ln w="9525">
            <a:solidFill>
              <a:srgbClr val="00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6759" y="3889048"/>
            <a:ext cx="30489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Arial"/>
              </a:rPr>
              <a:t>R</a:t>
            </a:r>
            <a:br>
              <a:rPr lang="en-US" sz="1200" dirty="0" smtClean="0">
                <a:solidFill>
                  <a:prstClr val="black"/>
                </a:solidFill>
                <a:latin typeface="Arial"/>
              </a:rPr>
            </a:br>
            <a:r>
              <a:rPr lang="en-US" sz="1200" dirty="0" smtClean="0">
                <a:solidFill>
                  <a:prstClr val="black"/>
                </a:solidFill>
                <a:latin typeface="Arial"/>
              </a:rPr>
              <a:t>E</a:t>
            </a:r>
            <a:br>
              <a:rPr lang="en-US" sz="1200" dirty="0" smtClean="0">
                <a:solidFill>
                  <a:prstClr val="black"/>
                </a:solidFill>
                <a:latin typeface="Arial"/>
              </a:rPr>
            </a:br>
            <a:r>
              <a:rPr lang="en-US" sz="1200" dirty="0" smtClean="0">
                <a:solidFill>
                  <a:prstClr val="black"/>
                </a:solidFill>
                <a:latin typeface="Arial"/>
              </a:rPr>
              <a:t>C</a:t>
            </a:r>
            <a:br>
              <a:rPr lang="en-US" sz="1200" dirty="0" smtClean="0">
                <a:solidFill>
                  <a:prstClr val="black"/>
                </a:solidFill>
                <a:latin typeface="Arial"/>
              </a:rPr>
            </a:br>
            <a:r>
              <a:rPr lang="en-US" sz="1200" dirty="0" smtClean="0">
                <a:solidFill>
                  <a:prstClr val="black"/>
                </a:solidFill>
                <a:latin typeface="Arial"/>
              </a:rPr>
              <a:t>E</a:t>
            </a:r>
            <a:br>
              <a:rPr lang="en-US" sz="1200" dirty="0" smtClean="0">
                <a:solidFill>
                  <a:prstClr val="black"/>
                </a:solidFill>
                <a:latin typeface="Arial"/>
              </a:rPr>
            </a:br>
            <a:r>
              <a:rPr lang="en-US" sz="1200" dirty="0" smtClean="0">
                <a:solidFill>
                  <a:prstClr val="black"/>
                </a:solidFill>
                <a:latin typeface="Arial"/>
              </a:rPr>
              <a:t>S</a:t>
            </a:r>
            <a:br>
              <a:rPr lang="en-US" sz="1200" dirty="0" smtClean="0">
                <a:solidFill>
                  <a:prstClr val="black"/>
                </a:solidFill>
                <a:latin typeface="Arial"/>
              </a:rPr>
            </a:br>
            <a:r>
              <a:rPr lang="en-US" sz="1200" dirty="0" err="1" smtClean="0">
                <a:solidFill>
                  <a:prstClr val="black"/>
                </a:solidFill>
                <a:latin typeface="Arial"/>
              </a:rPr>
              <a:t>S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/>
            </a:r>
            <a:br>
              <a:rPr lang="en-US" sz="1200" dirty="0" smtClean="0">
                <a:solidFill>
                  <a:prstClr val="black"/>
                </a:solidFill>
                <a:latin typeface="Arial"/>
              </a:rPr>
            </a:br>
            <a:r>
              <a:rPr lang="en-US" sz="1200" dirty="0" smtClean="0">
                <a:solidFill>
                  <a:prstClr val="black"/>
                </a:solidFill>
                <a:latin typeface="Arial"/>
              </a:rPr>
              <a:t>I</a:t>
            </a:r>
            <a:br>
              <a:rPr lang="en-US" sz="1200" dirty="0" smtClean="0">
                <a:solidFill>
                  <a:prstClr val="black"/>
                </a:solidFill>
                <a:latin typeface="Arial"/>
              </a:rPr>
            </a:br>
            <a:r>
              <a:rPr lang="en-US" sz="1200" dirty="0" smtClean="0">
                <a:solidFill>
                  <a:prstClr val="black"/>
                </a:solidFill>
                <a:latin typeface="Arial"/>
              </a:rPr>
              <a:t>O</a:t>
            </a:r>
            <a:br>
              <a:rPr lang="en-US" sz="1200" dirty="0" smtClean="0">
                <a:solidFill>
                  <a:prstClr val="black"/>
                </a:solidFill>
                <a:latin typeface="Arial"/>
              </a:rPr>
            </a:br>
            <a:r>
              <a:rPr lang="en-US" sz="1200" dirty="0" smtClean="0">
                <a:solidFill>
                  <a:prstClr val="black"/>
                </a:solidFill>
                <a:latin typeface="Arial"/>
              </a:rPr>
              <a:t>N</a:t>
            </a:r>
            <a:endParaRPr lang="en-US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6474" y="2194868"/>
            <a:ext cx="811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rgbClr val="800000"/>
                </a:solidFill>
                <a:latin typeface="Arial"/>
              </a:rPr>
              <a:t>20,169</a:t>
            </a:r>
            <a:endParaRPr lang="en-US" altLang="en-US" sz="1600" b="1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10574" y="4747568"/>
            <a:ext cx="811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rgbClr val="800000"/>
                </a:solidFill>
                <a:latin typeface="Arial"/>
              </a:rPr>
              <a:t>16,276</a:t>
            </a:r>
            <a:endParaRPr lang="en-US" altLang="en-US" sz="1600" b="1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987" y="1894574"/>
            <a:ext cx="813313" cy="51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293978" y="6628258"/>
            <a:ext cx="4538406" cy="2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prstClr val="black"/>
                </a:solidFill>
              </a:rPr>
              <a:t>Source:  </a:t>
            </a:r>
            <a:r>
              <a:rPr lang="en-US" sz="900" dirty="0">
                <a:solidFill>
                  <a:prstClr val="black"/>
                </a:solidFill>
              </a:rPr>
              <a:t>U.S. Bureau of </a:t>
            </a:r>
            <a:r>
              <a:rPr lang="en-US" sz="900" dirty="0" smtClean="0">
                <a:solidFill>
                  <a:prstClr val="black"/>
                </a:solidFill>
              </a:rPr>
              <a:t>Labor Statistics—Quarterly Census of Employment &amp; Wages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950977"/>
              </p:ext>
            </p:extLst>
          </p:nvPr>
        </p:nvGraphicFramePr>
        <p:xfrm>
          <a:off x="346990" y="1344382"/>
          <a:ext cx="7881078" cy="507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Chart" r:id="rId3" imgW="6096000" imgH="4067062" progId="MSGraph.Chart.8">
                  <p:embed followColorScheme="full"/>
                </p:oleObj>
              </mc:Choice>
              <mc:Fallback>
                <p:oleObj name="Chart" r:id="rId3" imgW="6096000" imgH="40670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90" y="1344382"/>
                        <a:ext cx="7881078" cy="5078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Text Box 5"/>
          <p:cNvSpPr txBox="1">
            <a:spLocks noChangeArrowheads="1"/>
          </p:cNvSpPr>
          <p:nvPr/>
        </p:nvSpPr>
        <p:spPr bwMode="auto">
          <a:xfrm>
            <a:off x="972031" y="6094435"/>
            <a:ext cx="7050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  05    06     07    08    09     10    11    12     13    14    15    16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629271"/>
            <a:ext cx="2590800" cy="2308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fontAlgn="auto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defRPr/>
            </a:pPr>
            <a:r>
              <a:rPr lang="en-US" sz="900" kern="0" dirty="0">
                <a:solidFill>
                  <a:prstClr val="black"/>
                </a:solidFill>
                <a:latin typeface="Arial"/>
              </a:rPr>
              <a:t>©2017 M&amp;T Bank, Member FDIC</a:t>
            </a:r>
          </a:p>
        </p:txBody>
      </p:sp>
      <p:sp>
        <p:nvSpPr>
          <p:cNvPr id="44047" name="Text Box 3"/>
          <p:cNvSpPr txBox="1">
            <a:spLocks noChangeArrowheads="1"/>
          </p:cNvSpPr>
          <p:nvPr/>
        </p:nvSpPr>
        <p:spPr bwMode="auto">
          <a:xfrm>
            <a:off x="742223" y="85023"/>
            <a:ext cx="7510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66"/>
                </a:solidFill>
              </a:rPr>
              <a:t>M&amp;T Bank FTE Employment in Erie County</a:t>
            </a:r>
            <a:endParaRPr lang="en-US" altLang="en-US" sz="2800" b="1" dirty="0">
              <a:solidFill>
                <a:srgbClr val="3333CC"/>
              </a:solidFill>
            </a:endParaRPr>
          </a:p>
        </p:txBody>
      </p:sp>
      <p:cxnSp>
        <p:nvCxnSpPr>
          <p:cNvPr id="44048" name="Straight Connector 12"/>
          <p:cNvCxnSpPr>
            <a:cxnSpLocks noChangeShapeType="1"/>
          </p:cNvCxnSpPr>
          <p:nvPr/>
        </p:nvCxnSpPr>
        <p:spPr bwMode="auto">
          <a:xfrm>
            <a:off x="887924" y="598232"/>
            <a:ext cx="7240076" cy="0"/>
          </a:xfrm>
          <a:prstGeom prst="line">
            <a:avLst/>
          </a:prstGeom>
          <a:noFill/>
          <a:ln w="349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Slide Number Placeholder 2"/>
          <p:cNvSpPr txBox="1">
            <a:spLocks noGrp="1"/>
          </p:cNvSpPr>
          <p:nvPr/>
        </p:nvSpPr>
        <p:spPr bwMode="auto">
          <a:xfrm>
            <a:off x="8763000" y="6629400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AF14EB87-9B9E-4EED-AD73-3F91D76EE9AC}" type="slidenum">
              <a:rPr lang="en-US" sz="1000">
                <a:solidFill>
                  <a:prstClr val="black"/>
                </a:solidFill>
                <a:latin typeface="Arial"/>
              </a:rPr>
              <a:pPr algn="r">
                <a:defRPr/>
              </a:pPr>
              <a:t>8</a:t>
            </a:fld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Title 5"/>
          <p:cNvSpPr txBox="1">
            <a:spLocks/>
          </p:cNvSpPr>
          <p:nvPr/>
        </p:nvSpPr>
        <p:spPr>
          <a:xfrm>
            <a:off x="7867650" y="6488113"/>
            <a:ext cx="1046163" cy="342900"/>
          </a:xfrm>
          <a:prstGeom prst="rect">
            <a:avLst/>
          </a:prstGeom>
          <a:solidFill>
            <a:schemeClr val="bg1"/>
          </a:solidFill>
        </p:spPr>
        <p:txBody>
          <a:bodyPr lIns="91416" tIns="45708" rIns="91416" bIns="45708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5pPr>
            <a:lvl6pPr marL="45707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6pPr>
            <a:lvl7pPr marL="91415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7pPr>
            <a:lvl8pPr marL="13712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8pPr>
            <a:lvl9pPr marL="182831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7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M&amp;T</a:t>
            </a:r>
            <a:r>
              <a:rPr lang="en-US" sz="1500" b="0" dirty="0" smtClean="0">
                <a:solidFill>
                  <a:srgbClr val="007856"/>
                </a:solidFill>
                <a:latin typeface="Arial Narrow" panose="020B0606020202030204" pitchFamily="34" charset="0"/>
              </a:rPr>
              <a:t>Bank</a:t>
            </a:r>
          </a:p>
        </p:txBody>
      </p:sp>
      <p:sp>
        <p:nvSpPr>
          <p:cNvPr id="2" name="Rectangle 1"/>
          <p:cNvSpPr/>
          <p:nvPr/>
        </p:nvSpPr>
        <p:spPr>
          <a:xfrm>
            <a:off x="418587" y="1801582"/>
            <a:ext cx="813313" cy="51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34999" y="810042"/>
            <a:ext cx="7755731" cy="1046432"/>
          </a:xfrm>
          <a:prstGeom prst="rect">
            <a:avLst/>
          </a:prstGeom>
          <a:solidFill>
            <a:srgbClr val="EFEFFF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2100" b="1" dirty="0" smtClean="0">
                <a:solidFill>
                  <a:srgbClr val="800000"/>
                </a:solidFill>
                <a:latin typeface="Arial"/>
              </a:rPr>
              <a:t>Major Contributor to Countywide Employment Gains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Over </a:t>
            </a:r>
            <a:r>
              <a:rPr lang="en-US" altLang="en-US" sz="1800" b="1" dirty="0" smtClean="0">
                <a:solidFill>
                  <a:srgbClr val="0000FF"/>
                </a:solidFill>
                <a:latin typeface="Arial"/>
              </a:rPr>
              <a:t>2,000</a:t>
            </a: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 new jobs have been added since 2011—accounting for 13% of the net gain in total Erie County nonfarm jobs over the period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98700" y="661553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  </a:t>
            </a:r>
            <a:r>
              <a:rPr lang="en-US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M&amp;T Bank</a:t>
            </a:r>
            <a:endParaRPr lang="en-US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7822" y="2317766"/>
            <a:ext cx="2563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~$400 million </a:t>
            </a:r>
            <a:r>
              <a:rPr lang="en-US" sz="1800" kern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in salary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800" kern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paid to Erie County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1800" kern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employees in 2016</a:t>
            </a:r>
          </a:p>
        </p:txBody>
      </p:sp>
    </p:spTree>
    <p:extLst>
      <p:ext uri="{BB962C8B-B14F-4D97-AF65-F5344CB8AC3E}">
        <p14:creationId xmlns:p14="http://schemas.microsoft.com/office/powerpoint/2010/main" val="3793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320128"/>
              </p:ext>
            </p:extLst>
          </p:nvPr>
        </p:nvGraphicFramePr>
        <p:xfrm>
          <a:off x="118390" y="1752600"/>
          <a:ext cx="7812681" cy="4594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Chart" r:id="rId3" imgW="6096000" imgH="4067062" progId="MSGraph.Chart.8">
                  <p:embed followColorScheme="full"/>
                </p:oleObj>
              </mc:Choice>
              <mc:Fallback>
                <p:oleObj name="Chart" r:id="rId3" imgW="6096000" imgH="40670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90" y="1752600"/>
                        <a:ext cx="7812681" cy="4594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7821667" y="2873048"/>
            <a:ext cx="1298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b="1" dirty="0" smtClean="0">
                <a:solidFill>
                  <a:srgbClr val="800000"/>
                </a:solidFill>
              </a:rPr>
              <a:t>$67,457</a:t>
            </a:r>
            <a:endParaRPr lang="en-US" altLang="en-US" b="1" dirty="0">
              <a:solidFill>
                <a:srgbClr val="800000"/>
              </a:solidFill>
            </a:endParaRPr>
          </a:p>
        </p:txBody>
      </p:sp>
      <p:sp>
        <p:nvSpPr>
          <p:cNvPr id="44042" name="Text Box 5"/>
          <p:cNvSpPr txBox="1">
            <a:spLocks noChangeArrowheads="1"/>
          </p:cNvSpPr>
          <p:nvPr/>
        </p:nvSpPr>
        <p:spPr bwMode="auto">
          <a:xfrm>
            <a:off x="641831" y="6094435"/>
            <a:ext cx="7545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2007    2008    2009    2010   2011    2012    2013    2014   2015    2016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629271"/>
            <a:ext cx="2590800" cy="2308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fontAlgn="auto" hangingPunct="0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defRPr/>
            </a:pPr>
            <a:r>
              <a:rPr lang="en-US" sz="900" kern="0" dirty="0">
                <a:solidFill>
                  <a:prstClr val="black"/>
                </a:solidFill>
                <a:latin typeface="Arial"/>
              </a:rPr>
              <a:t>©2017 M&amp;T Bank, Member FDIC</a:t>
            </a:r>
          </a:p>
        </p:txBody>
      </p:sp>
      <p:sp>
        <p:nvSpPr>
          <p:cNvPr id="44047" name="Text Box 3"/>
          <p:cNvSpPr txBox="1">
            <a:spLocks noChangeArrowheads="1"/>
          </p:cNvSpPr>
          <p:nvPr/>
        </p:nvSpPr>
        <p:spPr bwMode="auto">
          <a:xfrm>
            <a:off x="-59125" y="21523"/>
            <a:ext cx="921470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800" dirty="0" smtClean="0"/>
              <a:t>Constant 2016 Dollars</a:t>
            </a:r>
          </a:p>
          <a:p>
            <a:pPr algn="ctr" eaLnBrk="1" hangingPunct="1"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66"/>
                </a:solidFill>
              </a:rPr>
              <a:t>Real Average Annual Earnings Per Erie County Job</a:t>
            </a:r>
            <a:endParaRPr lang="en-US" altLang="en-US" sz="2800" b="1" dirty="0">
              <a:solidFill>
                <a:srgbClr val="3333CC"/>
              </a:solidFill>
            </a:endParaRPr>
          </a:p>
        </p:txBody>
      </p:sp>
      <p:cxnSp>
        <p:nvCxnSpPr>
          <p:cNvPr id="44048" name="Straight Connector 12"/>
          <p:cNvCxnSpPr>
            <a:cxnSpLocks noChangeShapeType="1"/>
          </p:cNvCxnSpPr>
          <p:nvPr/>
        </p:nvCxnSpPr>
        <p:spPr bwMode="auto">
          <a:xfrm>
            <a:off x="240224" y="877632"/>
            <a:ext cx="8673589" cy="0"/>
          </a:xfrm>
          <a:prstGeom prst="line">
            <a:avLst/>
          </a:prstGeom>
          <a:noFill/>
          <a:ln w="349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Slide Number Placeholder 2"/>
          <p:cNvSpPr txBox="1">
            <a:spLocks noGrp="1"/>
          </p:cNvSpPr>
          <p:nvPr/>
        </p:nvSpPr>
        <p:spPr bwMode="auto">
          <a:xfrm>
            <a:off x="8763000" y="6629400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AF14EB87-9B9E-4EED-AD73-3F91D76EE9AC}" type="slidenum">
              <a:rPr lang="en-US" sz="1000">
                <a:solidFill>
                  <a:prstClr val="black"/>
                </a:solidFill>
                <a:latin typeface="Arial"/>
              </a:rPr>
              <a:pPr algn="r">
                <a:defRPr/>
              </a:pPr>
              <a:t>9</a:t>
            </a:fld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Title 5"/>
          <p:cNvSpPr txBox="1">
            <a:spLocks/>
          </p:cNvSpPr>
          <p:nvPr/>
        </p:nvSpPr>
        <p:spPr>
          <a:xfrm>
            <a:off x="7867650" y="6488113"/>
            <a:ext cx="1046163" cy="342900"/>
          </a:xfrm>
          <a:prstGeom prst="rect">
            <a:avLst/>
          </a:prstGeom>
          <a:solidFill>
            <a:schemeClr val="bg1"/>
          </a:solidFill>
        </p:spPr>
        <p:txBody>
          <a:bodyPr lIns="91416" tIns="45708" rIns="91416" bIns="45708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5pPr>
            <a:lvl6pPr marL="45707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6pPr>
            <a:lvl7pPr marL="91415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7pPr>
            <a:lvl8pPr marL="13712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8pPr>
            <a:lvl9pPr marL="182831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2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7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M&amp;T</a:t>
            </a:r>
            <a:r>
              <a:rPr lang="en-US" sz="1500" b="0" dirty="0" smtClean="0">
                <a:solidFill>
                  <a:srgbClr val="007856"/>
                </a:solidFill>
                <a:latin typeface="Arial Narrow" panose="020B0606020202030204" pitchFamily="34" charset="0"/>
              </a:rPr>
              <a:t>Bank</a:t>
            </a:r>
          </a:p>
        </p:txBody>
      </p:sp>
      <p:sp>
        <p:nvSpPr>
          <p:cNvPr id="4" name="Rectangle 3"/>
          <p:cNvSpPr/>
          <p:nvPr/>
        </p:nvSpPr>
        <p:spPr>
          <a:xfrm>
            <a:off x="3932007" y="4186536"/>
            <a:ext cx="37593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800000"/>
                </a:solidFill>
                <a:latin typeface="Arial"/>
              </a:rPr>
              <a:t>Commercial Banking</a:t>
            </a:r>
          </a:p>
          <a:p>
            <a:pPr algn="ctr"/>
            <a:r>
              <a:rPr lang="en-US" altLang="en-US" sz="1400" dirty="0" smtClean="0">
                <a:solidFill>
                  <a:srgbClr val="800000"/>
                </a:solidFill>
                <a:latin typeface="Arial"/>
              </a:rPr>
              <a:t>30.3% increase since 2010</a:t>
            </a:r>
            <a:endParaRPr lang="en-US" altLang="en-US" sz="1400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00094" y="5268268"/>
            <a:ext cx="32758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Arial"/>
              </a:rPr>
              <a:t>Nonfarm Average</a:t>
            </a:r>
          </a:p>
          <a:p>
            <a:pPr algn="ctr"/>
            <a:r>
              <a:rPr lang="en-US" altLang="en-US" sz="1400" dirty="0" smtClean="0">
                <a:solidFill>
                  <a:schemeClr val="bg1"/>
                </a:solidFill>
                <a:latin typeface="Arial"/>
              </a:rPr>
              <a:t>5.9% increase since 2010</a:t>
            </a:r>
            <a:endParaRPr lang="en-US" altLang="en-US" sz="14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687" y="1970774"/>
            <a:ext cx="813313" cy="51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0457" y="2863494"/>
            <a:ext cx="22349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06600"/>
                </a:solidFill>
                <a:latin typeface="Arial"/>
              </a:rPr>
              <a:t>Insurance</a:t>
            </a:r>
          </a:p>
          <a:p>
            <a:pPr algn="ctr"/>
            <a:r>
              <a:rPr lang="en-US" altLang="en-US" sz="1400" dirty="0" smtClean="0">
                <a:solidFill>
                  <a:srgbClr val="006600"/>
                </a:solidFill>
                <a:latin typeface="Arial"/>
              </a:rPr>
              <a:t>3.0% increase since 2010</a:t>
            </a:r>
            <a:endParaRPr lang="en-US" altLang="en-US" sz="1400" dirty="0">
              <a:solidFill>
                <a:srgbClr val="006600"/>
              </a:solidFill>
              <a:latin typeface="Arial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821667" y="3254048"/>
            <a:ext cx="1281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b="1" dirty="0" smtClean="0">
                <a:solidFill>
                  <a:srgbClr val="006600"/>
                </a:solidFill>
              </a:rPr>
              <a:t>$63,611</a:t>
            </a:r>
            <a:endParaRPr lang="en-US" altLang="en-US" b="1" dirty="0">
              <a:solidFill>
                <a:srgbClr val="006600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821667" y="4803448"/>
            <a:ext cx="1298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rgbClr val="0066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>$47,058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611478" y="6628258"/>
            <a:ext cx="3845908" cy="2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prstClr val="black"/>
                </a:solidFill>
              </a:rPr>
              <a:t>Sources:  </a:t>
            </a:r>
            <a:r>
              <a:rPr lang="en-US" sz="900" dirty="0">
                <a:solidFill>
                  <a:prstClr val="black"/>
                </a:solidFill>
              </a:rPr>
              <a:t>U.S. Bureau of Economic </a:t>
            </a:r>
            <a:r>
              <a:rPr lang="en-US" sz="900" dirty="0" smtClean="0">
                <a:solidFill>
                  <a:prstClr val="black"/>
                </a:solidFill>
              </a:rPr>
              <a:t>Analysis, Bureau of Labor Statistics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663699" y="1083975"/>
            <a:ext cx="5676901" cy="1646597"/>
          </a:xfrm>
          <a:prstGeom prst="rect">
            <a:avLst/>
          </a:prstGeom>
          <a:solidFill>
            <a:srgbClr val="EFEFFF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2100" b="1" dirty="0" smtClean="0">
                <a:solidFill>
                  <a:srgbClr val="800000"/>
                </a:solidFill>
                <a:latin typeface="Arial"/>
              </a:rPr>
              <a:t>Finance Sector Jobs Are a Strong Source                    of Household Income &amp; Spending Power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In 2016, annual earnings for commercial            banking and insurance industry workers were </a:t>
            </a:r>
            <a:r>
              <a:rPr lang="en-US" altLang="en-US" sz="1800" b="1" dirty="0" smtClean="0">
                <a:solidFill>
                  <a:srgbClr val="0000FF"/>
                </a:solidFill>
                <a:latin typeface="Arial"/>
              </a:rPr>
              <a:t>35% to 45% </a:t>
            </a:r>
            <a:r>
              <a:rPr lang="en-US" altLang="en-US" sz="1800" b="1" dirty="0" smtClean="0">
                <a:solidFill>
                  <a:srgbClr val="000066"/>
                </a:solidFill>
                <a:latin typeface="Arial"/>
              </a:rPr>
              <a:t>above the nonfarm average</a:t>
            </a:r>
          </a:p>
        </p:txBody>
      </p:sp>
    </p:spTree>
    <p:extLst>
      <p:ext uri="{BB962C8B-B14F-4D97-AF65-F5344CB8AC3E}">
        <p14:creationId xmlns:p14="http://schemas.microsoft.com/office/powerpoint/2010/main" val="14192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Custom 2">
      <a:dk1>
        <a:sysClr val="windowText" lastClr="000000"/>
      </a:dk1>
      <a:lt1>
        <a:sysClr val="window" lastClr="FFFFFF"/>
      </a:lt1>
      <a:dk2>
        <a:srgbClr val="FFC000"/>
      </a:dk2>
      <a:lt2>
        <a:srgbClr val="007856"/>
      </a:lt2>
      <a:accent1>
        <a:srgbClr val="92D050"/>
      </a:accent1>
      <a:accent2>
        <a:srgbClr val="003359"/>
      </a:accent2>
      <a:accent3>
        <a:srgbClr val="23A491"/>
      </a:accent3>
      <a:accent4>
        <a:srgbClr val="86499D"/>
      </a:accent4>
      <a:accent5>
        <a:srgbClr val="00B050"/>
      </a:accent5>
      <a:accent6>
        <a:srgbClr val="AFAAA3"/>
      </a:accent6>
      <a:hlink>
        <a:srgbClr val="0000FF"/>
      </a:hlink>
      <a:folHlink>
        <a:srgbClr val="800080"/>
      </a:folHlink>
    </a:clrScheme>
    <a:fontScheme name="M&amp;T MS&amp;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 eaLnBrk="0" hangingPunct="0">
          <a:spcBef>
            <a:spcPts val="1800"/>
          </a:spcBef>
          <a:spcAft>
            <a:spcPts val="600"/>
          </a:spcAft>
          <a:buClr>
            <a:srgbClr val="006666"/>
          </a:buClr>
          <a:buFont typeface="Wingdings" pitchFamily="2" charset="2"/>
          <a:buChar char="§"/>
          <a:defRPr sz="1800" kern="0" dirty="0" err="1" smtClean="0">
            <a:solidFill>
              <a:prstClr val="black"/>
            </a:solidFill>
            <a:latin typeface="Arial"/>
          </a:defRPr>
        </a:defPPr>
      </a:lstStyle>
    </a:txDef>
  </a:objectDefaults>
  <a:extraClrSchemeLst>
    <a:extraClrScheme>
      <a:clrScheme name="M&amp;T MS&amp;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&amp;T MS&amp;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&amp;T template">
  <a:themeElements>
    <a:clrScheme name="Custom 2">
      <a:dk1>
        <a:sysClr val="windowText" lastClr="000000"/>
      </a:dk1>
      <a:lt1>
        <a:sysClr val="window" lastClr="FFFFFF"/>
      </a:lt1>
      <a:dk2>
        <a:srgbClr val="FFC000"/>
      </a:dk2>
      <a:lt2>
        <a:srgbClr val="007856"/>
      </a:lt2>
      <a:accent1>
        <a:srgbClr val="92D050"/>
      </a:accent1>
      <a:accent2>
        <a:srgbClr val="003359"/>
      </a:accent2>
      <a:accent3>
        <a:srgbClr val="23A491"/>
      </a:accent3>
      <a:accent4>
        <a:srgbClr val="86499D"/>
      </a:accent4>
      <a:accent5>
        <a:srgbClr val="00B050"/>
      </a:accent5>
      <a:accent6>
        <a:srgbClr val="AFAAA3"/>
      </a:accent6>
      <a:hlink>
        <a:srgbClr val="0000FF"/>
      </a:hlink>
      <a:folHlink>
        <a:srgbClr val="800080"/>
      </a:folHlink>
    </a:clrScheme>
    <a:fontScheme name="M&amp;T MS&amp;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 eaLnBrk="0" hangingPunct="0">
          <a:spcBef>
            <a:spcPts val="1800"/>
          </a:spcBef>
          <a:spcAft>
            <a:spcPts val="600"/>
          </a:spcAft>
          <a:buClr>
            <a:srgbClr val="006666"/>
          </a:buClr>
          <a:buFont typeface="Wingdings" pitchFamily="2" charset="2"/>
          <a:buChar char="§"/>
          <a:defRPr sz="1800" kern="0" dirty="0" err="1" smtClean="0">
            <a:solidFill>
              <a:prstClr val="black"/>
            </a:solidFill>
            <a:latin typeface="Arial"/>
          </a:defRPr>
        </a:defPPr>
      </a:lstStyle>
    </a:txDef>
  </a:objectDefaults>
  <a:extraClrSchemeLst>
    <a:extraClrScheme>
      <a:clrScheme name="M&amp;T MS&amp;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&amp;T MS&amp;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&amp;T template">
  <a:themeElements>
    <a:clrScheme name="Custom 2">
      <a:dk1>
        <a:sysClr val="windowText" lastClr="000000"/>
      </a:dk1>
      <a:lt1>
        <a:sysClr val="window" lastClr="FFFFFF"/>
      </a:lt1>
      <a:dk2>
        <a:srgbClr val="FFC000"/>
      </a:dk2>
      <a:lt2>
        <a:srgbClr val="007856"/>
      </a:lt2>
      <a:accent1>
        <a:srgbClr val="92D050"/>
      </a:accent1>
      <a:accent2>
        <a:srgbClr val="003359"/>
      </a:accent2>
      <a:accent3>
        <a:srgbClr val="23A491"/>
      </a:accent3>
      <a:accent4>
        <a:srgbClr val="86499D"/>
      </a:accent4>
      <a:accent5>
        <a:srgbClr val="00B050"/>
      </a:accent5>
      <a:accent6>
        <a:srgbClr val="AFAAA3"/>
      </a:accent6>
      <a:hlink>
        <a:srgbClr val="0000FF"/>
      </a:hlink>
      <a:folHlink>
        <a:srgbClr val="800080"/>
      </a:folHlink>
    </a:clrScheme>
    <a:fontScheme name="M&amp;T MS&amp;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 eaLnBrk="0" hangingPunct="0">
          <a:spcBef>
            <a:spcPts val="1800"/>
          </a:spcBef>
          <a:spcAft>
            <a:spcPts val="600"/>
          </a:spcAft>
          <a:buClr>
            <a:srgbClr val="006666"/>
          </a:buClr>
          <a:buFont typeface="Wingdings" pitchFamily="2" charset="2"/>
          <a:buChar char="§"/>
          <a:defRPr sz="1800" kern="0" dirty="0" err="1" smtClean="0">
            <a:solidFill>
              <a:prstClr val="black"/>
            </a:solidFill>
            <a:latin typeface="Arial"/>
          </a:defRPr>
        </a:defPPr>
      </a:lstStyle>
    </a:txDef>
  </a:objectDefaults>
  <a:extraClrSchemeLst>
    <a:extraClrScheme>
      <a:clrScheme name="M&amp;T MS&amp;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&amp;T MS&amp;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&amp;T template">
  <a:themeElements>
    <a:clrScheme name="Custom 2">
      <a:dk1>
        <a:sysClr val="windowText" lastClr="000000"/>
      </a:dk1>
      <a:lt1>
        <a:sysClr val="window" lastClr="FFFFFF"/>
      </a:lt1>
      <a:dk2>
        <a:srgbClr val="FFC000"/>
      </a:dk2>
      <a:lt2>
        <a:srgbClr val="007856"/>
      </a:lt2>
      <a:accent1>
        <a:srgbClr val="92D050"/>
      </a:accent1>
      <a:accent2>
        <a:srgbClr val="003359"/>
      </a:accent2>
      <a:accent3>
        <a:srgbClr val="23A491"/>
      </a:accent3>
      <a:accent4>
        <a:srgbClr val="86499D"/>
      </a:accent4>
      <a:accent5>
        <a:srgbClr val="00B050"/>
      </a:accent5>
      <a:accent6>
        <a:srgbClr val="AFAAA3"/>
      </a:accent6>
      <a:hlink>
        <a:srgbClr val="0000FF"/>
      </a:hlink>
      <a:folHlink>
        <a:srgbClr val="800080"/>
      </a:folHlink>
    </a:clrScheme>
    <a:fontScheme name="M&amp;T MS&amp;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 eaLnBrk="0" hangingPunct="0">
          <a:spcBef>
            <a:spcPts val="1800"/>
          </a:spcBef>
          <a:spcAft>
            <a:spcPts val="600"/>
          </a:spcAft>
          <a:buClr>
            <a:srgbClr val="006666"/>
          </a:buClr>
          <a:buFont typeface="Wingdings" pitchFamily="2" charset="2"/>
          <a:buChar char="§"/>
          <a:defRPr sz="1800" kern="0" dirty="0" err="1" smtClean="0">
            <a:solidFill>
              <a:prstClr val="black"/>
            </a:solidFill>
            <a:latin typeface="Arial"/>
          </a:defRPr>
        </a:defPPr>
      </a:lstStyle>
    </a:txDef>
  </a:objectDefaults>
  <a:extraClrSchemeLst>
    <a:extraClrScheme>
      <a:clrScheme name="M&amp;T MS&amp;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&amp;T MS&amp;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&amp;T template">
  <a:themeElements>
    <a:clrScheme name="Custom 2">
      <a:dk1>
        <a:sysClr val="windowText" lastClr="000000"/>
      </a:dk1>
      <a:lt1>
        <a:sysClr val="window" lastClr="FFFFFF"/>
      </a:lt1>
      <a:dk2>
        <a:srgbClr val="FFC000"/>
      </a:dk2>
      <a:lt2>
        <a:srgbClr val="007856"/>
      </a:lt2>
      <a:accent1>
        <a:srgbClr val="92D050"/>
      </a:accent1>
      <a:accent2>
        <a:srgbClr val="003359"/>
      </a:accent2>
      <a:accent3>
        <a:srgbClr val="23A491"/>
      </a:accent3>
      <a:accent4>
        <a:srgbClr val="86499D"/>
      </a:accent4>
      <a:accent5>
        <a:srgbClr val="00B050"/>
      </a:accent5>
      <a:accent6>
        <a:srgbClr val="AFAAA3"/>
      </a:accent6>
      <a:hlink>
        <a:srgbClr val="0000FF"/>
      </a:hlink>
      <a:folHlink>
        <a:srgbClr val="800080"/>
      </a:folHlink>
    </a:clrScheme>
    <a:fontScheme name="M&amp;T MS&amp;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 eaLnBrk="0" hangingPunct="0">
          <a:spcBef>
            <a:spcPts val="1800"/>
          </a:spcBef>
          <a:spcAft>
            <a:spcPts val="600"/>
          </a:spcAft>
          <a:buClr>
            <a:srgbClr val="006666"/>
          </a:buClr>
          <a:buFont typeface="Wingdings" pitchFamily="2" charset="2"/>
          <a:buChar char="§"/>
          <a:defRPr sz="1800" kern="0" dirty="0" err="1" smtClean="0">
            <a:solidFill>
              <a:prstClr val="black"/>
            </a:solidFill>
            <a:latin typeface="Arial"/>
          </a:defRPr>
        </a:defPPr>
      </a:lstStyle>
    </a:txDef>
  </a:objectDefaults>
  <a:extraClrSchemeLst>
    <a:extraClrScheme>
      <a:clrScheme name="M&amp;T MS&amp;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&amp;T MS&amp;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&amp;T MS&amp;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77062E024E9148A35A2F60EC9E228C" ma:contentTypeVersion="1" ma:contentTypeDescription="Create a new document." ma:contentTypeScope="" ma:versionID="e2e53883b9f51dcdebcbaf485b2d99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78A6E0-8BB5-42FC-91FB-1B2FE8AC8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6880D1-6EA3-49A2-AB23-C8109A0789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C3ECF-4BF2-4F3E-82B8-9A4A1D15AC86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</TotalTime>
  <Words>1113</Words>
  <Application>Microsoft Office PowerPoint</Application>
  <PresentationFormat>On-screen Show (4:3)</PresentationFormat>
  <Paragraphs>213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 Narrow</vt:lpstr>
      <vt:lpstr>Lucida Sans Unicode</vt:lpstr>
      <vt:lpstr>Times New Roman</vt:lpstr>
      <vt:lpstr>Times New Roman MT Extra Bold</vt:lpstr>
      <vt:lpstr>Wingdings</vt:lpstr>
      <vt:lpstr>1_Blank</vt:lpstr>
      <vt:lpstr>M&amp;T template</vt:lpstr>
      <vt:lpstr>1_M&amp;T template</vt:lpstr>
      <vt:lpstr>3_M&amp;T template</vt:lpstr>
      <vt:lpstr>4_M&amp;T template</vt:lpstr>
      <vt:lpstr>Chart</vt:lpstr>
      <vt:lpstr>Photo Editor Photo</vt:lpstr>
      <vt:lpstr>The Finance Sector in Buffalo Since the Great Recession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M&amp;T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Seifert, Noah</dc:creator>
  <cp:lastModifiedBy>SAMSUNG</cp:lastModifiedBy>
  <cp:revision>180</cp:revision>
  <cp:lastPrinted>2017-07-05T18:57:14Z</cp:lastPrinted>
  <dcterms:created xsi:type="dcterms:W3CDTF">2017-07-03T13:30:42Z</dcterms:created>
  <dcterms:modified xsi:type="dcterms:W3CDTF">2017-08-11T19:24:43Z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0x0101009077062E024E9148A35A2F60EC9E228C</vt:lpwstr>
  </property>
</Properties>
</file>