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330" r:id="rId3"/>
    <p:sldId id="328" r:id="rId4"/>
    <p:sldId id="334" r:id="rId5"/>
    <p:sldId id="335" r:id="rId6"/>
    <p:sldId id="336" r:id="rId7"/>
    <p:sldId id="321" r:id="rId8"/>
    <p:sldId id="322" r:id="rId9"/>
    <p:sldId id="323" r:id="rId10"/>
    <p:sldId id="324" r:id="rId11"/>
    <p:sldId id="337" r:id="rId12"/>
    <p:sldId id="332" r:id="rId13"/>
    <p:sldId id="33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808"/>
    <a:srgbClr val="9B0707"/>
    <a:srgbClr val="CD0909"/>
    <a:srgbClr val="C00808"/>
    <a:srgbClr val="B30909"/>
    <a:srgbClr val="CFAD87"/>
    <a:srgbClr val="B31A1C"/>
    <a:srgbClr val="F1F1F1"/>
    <a:srgbClr val="D50909"/>
    <a:srgbClr val="C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5CFF-DEF4-45CD-8DD2-5D5469D2870F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B82BA-22E1-49CF-9B9E-8D490962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7D92D4-34C0-4CA7-A707-4E29636BBE59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82DCD0-0DD8-43CD-A661-DB2F19646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8A3A-0330-4411-BA7B-EF6E57914057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FF91-9E1B-4D9A-AA22-8714125B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6859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88" y="0"/>
            <a:ext cx="9145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 After the Great Recession: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41254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20222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937" y="944066"/>
            <a:ext cx="8576263" cy="4585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Constitution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P</a:t>
            </a:r>
            <a:r>
              <a:rPr lang="en-US" sz="2000" dirty="0" smtClean="0"/>
              <a:t>olicy </a:t>
            </a:r>
            <a:r>
              <a:rPr lang="en-US" sz="2000" dirty="0" smtClean="0"/>
              <a:t>to </a:t>
            </a:r>
            <a:r>
              <a:rPr lang="en-US" sz="2000" dirty="0"/>
              <a:t>encourage the development and improvement of </a:t>
            </a:r>
            <a:r>
              <a:rPr lang="en-US" sz="2000" dirty="0" smtClean="0"/>
              <a:t>agricultural </a:t>
            </a:r>
            <a:r>
              <a:rPr lang="en-US" sz="2000" dirty="0"/>
              <a:t>lands for the production of food and </a:t>
            </a:r>
            <a:r>
              <a:rPr lang="en-US" sz="2000" dirty="0" smtClean="0"/>
              <a:t>agricultural </a:t>
            </a:r>
            <a:r>
              <a:rPr lang="en-US" sz="2000" dirty="0" smtClean="0"/>
              <a:t>products (1970) 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Agriculture and Markets Law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Ag </a:t>
            </a:r>
            <a:r>
              <a:rPr lang="en-US" sz="2000" dirty="0" smtClean="0"/>
              <a:t>Districts Law to </a:t>
            </a:r>
            <a:r>
              <a:rPr lang="en-US" sz="2000" dirty="0" smtClean="0"/>
              <a:t>implement </a:t>
            </a:r>
            <a:r>
              <a:rPr lang="en-US" sz="2000" dirty="0" smtClean="0"/>
              <a:t>ag districts and ‘right to farm’ protections (1971)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Ag </a:t>
            </a:r>
            <a:r>
              <a:rPr lang="en-US" sz="2000" dirty="0" smtClean="0"/>
              <a:t>Protection Act to enhance economic viability of agriculture (1992</a:t>
            </a:r>
            <a:r>
              <a:rPr lang="en-US" dirty="0" smtClean="0"/>
              <a:t>)</a:t>
            </a:r>
          </a:p>
          <a:p>
            <a:pPr lvl="1"/>
            <a:endParaRPr lang="en-US" sz="2000" b="1" dirty="0" smtClean="0"/>
          </a:p>
          <a:p>
            <a:r>
              <a:rPr lang="en-US" sz="2400" b="1" dirty="0"/>
              <a:t>Governor’s Initiatives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Yogurt Summit (2012)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On Farm Brewery Law (2013)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Industrial </a:t>
            </a:r>
            <a:r>
              <a:rPr lang="en-US" sz="2000" dirty="0" smtClean="0"/>
              <a:t>Hemp</a:t>
            </a:r>
            <a:r>
              <a:rPr lang="en-US" sz="2000" dirty="0" smtClean="0"/>
              <a:t> (2017)</a:t>
            </a:r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29737" y="46237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 Laws and Policies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2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758436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3272" y="1241204"/>
            <a:ext cx="6400800" cy="4431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Erie County Ag and Farmland Protection </a:t>
            </a:r>
            <a:r>
              <a:rPr lang="en-US" sz="2400" b="1" dirty="0" smtClean="0"/>
              <a:t>Plan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improve </a:t>
            </a:r>
            <a:r>
              <a:rPr lang="en-US" sz="2000" dirty="0"/>
              <a:t>farm viability by protecting farmland, assisting a next generation of farmers, and enacting policies that support those goals (2009</a:t>
            </a:r>
            <a:r>
              <a:rPr lang="en-US" sz="20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Food Policy Council of Buffalo and Erie </a:t>
            </a:r>
            <a:r>
              <a:rPr lang="en-US" sz="2400" b="1" dirty="0" smtClean="0"/>
              <a:t>County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advise </a:t>
            </a:r>
            <a:r>
              <a:rPr lang="en-US" sz="2000" dirty="0"/>
              <a:t>local government about food system policies (2013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b="1" dirty="0"/>
              <a:t>Buffalo Green Code Unified Development </a:t>
            </a:r>
            <a:r>
              <a:rPr lang="en-US" sz="2400" b="1" dirty="0" smtClean="0"/>
              <a:t>Ordinance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land </a:t>
            </a:r>
            <a:r>
              <a:rPr lang="en-US" sz="2000" dirty="0"/>
              <a:t>use plan and zoning (2017)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8972" y="59777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 County and Buffalo Laws and Policies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72142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72361"/>
            <a:ext cx="7620000" cy="363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Food Hub: Eden Valley Growers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Aggregation, distribution, marketing for multiple local farms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r>
              <a:rPr lang="en-US" sz="2400" b="1" dirty="0" smtClean="0"/>
              <a:t>Buffalo Farm to School: Buffalo Public School District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Connects </a:t>
            </a:r>
            <a:r>
              <a:rPr lang="en-US" sz="2000" dirty="0" smtClean="0"/>
              <a:t>schools &amp; farms </a:t>
            </a:r>
            <a:r>
              <a:rPr lang="en-US" sz="2000" dirty="0"/>
              <a:t>to improve student nutrition </a:t>
            </a:r>
            <a:r>
              <a:rPr lang="en-US" sz="2000" dirty="0" smtClean="0"/>
              <a:t>and support </a:t>
            </a:r>
            <a:r>
              <a:rPr lang="en-US" sz="2000" dirty="0"/>
              <a:t>local farmers and food </a:t>
            </a:r>
            <a:r>
              <a:rPr lang="en-US" sz="2000" dirty="0" smtClean="0"/>
              <a:t>producers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Double </a:t>
            </a:r>
            <a:r>
              <a:rPr lang="en-US" sz="2400" b="1" dirty="0"/>
              <a:t>Up Food </a:t>
            </a:r>
            <a:r>
              <a:rPr lang="en-US" sz="2400" b="1" dirty="0" smtClean="0"/>
              <a:t>Bucks: Field and Fork Network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Spend $10 of SNAP dollars at participating farmers markets and receive additional $10 to purchase local fruits and vegetables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6073" y="696618"/>
            <a:ext cx="7082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Boosting the Local Ag Economy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402" y="564464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State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Census of Agriculture)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68772"/>
            <a:ext cx="4038600" cy="4064159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/>
              <a:t>Farms</a:t>
            </a:r>
          </a:p>
          <a:p>
            <a:pPr marL="0" indent="0">
              <a:buNone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35,537 </a:t>
            </a:r>
            <a:r>
              <a:rPr lang="en-US" sz="8000" dirty="0"/>
              <a:t>farms </a:t>
            </a:r>
            <a:r>
              <a:rPr lang="en-US" sz="8000" dirty="0" smtClean="0"/>
              <a:t>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</a:t>
            </a: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Over 7 million acres of </a:t>
            </a:r>
            <a:r>
              <a:rPr lang="en-US" sz="8000" dirty="0" smtClean="0"/>
              <a:t>land (</a:t>
            </a:r>
            <a:r>
              <a:rPr lang="en-US" sz="8000" dirty="0"/>
              <a:t>almost 25% </a:t>
            </a:r>
            <a:r>
              <a:rPr lang="en-US" sz="8000" dirty="0" smtClean="0"/>
              <a:t>land area)</a:t>
            </a: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Average </a:t>
            </a:r>
            <a:r>
              <a:rPr lang="en-US" sz="8000" dirty="0"/>
              <a:t>size=202 </a:t>
            </a:r>
            <a:r>
              <a:rPr lang="en-US" sz="8000" dirty="0" smtClean="0"/>
              <a:t>ac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98% family </a:t>
            </a:r>
            <a:r>
              <a:rPr lang="en-US" sz="8000" dirty="0" smtClean="0"/>
              <a:t>owned</a:t>
            </a:r>
          </a:p>
          <a:p>
            <a:pPr marL="0" indent="0">
              <a:buNone/>
            </a:pPr>
            <a:endParaRPr lang="en-US" sz="7200" dirty="0" smtClean="0"/>
          </a:p>
          <a:p>
            <a:endParaRPr lang="en-US" sz="7200" dirty="0"/>
          </a:p>
          <a:p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68237" y="1468772"/>
            <a:ext cx="4038600" cy="406876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/>
              <a:t>Operators</a:t>
            </a:r>
          </a:p>
          <a:p>
            <a:pPr marL="0" indent="0">
              <a:buNone/>
            </a:pPr>
            <a:endParaRPr lang="en-US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56,000 operators, 61,000 </a:t>
            </a:r>
            <a:r>
              <a:rPr lang="en-US" sz="8000" dirty="0" smtClean="0"/>
              <a:t>employees (2015-DiNapoli)</a:t>
            </a: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Average age of principal: 57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R</a:t>
            </a:r>
            <a:r>
              <a:rPr lang="en-US" sz="8000" dirty="0" smtClean="0"/>
              <a:t>ace</a:t>
            </a:r>
            <a:r>
              <a:rPr lang="en-US" sz="8000" dirty="0"/>
              <a:t>: 99% white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2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57016"/>
            <a:ext cx="6844595" cy="2939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Market </a:t>
            </a:r>
            <a:r>
              <a:rPr lang="en-US" sz="2400" b="1" dirty="0" smtClean="0"/>
              <a:t>Value</a:t>
            </a:r>
          </a:p>
          <a:p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Total ag products sold=$5.4 billion  (23% increase) </a:t>
            </a:r>
            <a:r>
              <a:rPr lang="en-US" sz="1400" dirty="0"/>
              <a:t>(followed a 42% increase from 2002 to 2007)</a:t>
            </a:r>
          </a:p>
          <a:p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Milk sold=$2.4 billion (44% of total)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Vegetables and fruits sold=$672 million (12.4% of total)</a:t>
            </a:r>
          </a:p>
          <a:p>
            <a:endParaRPr lang="en-US" sz="1400" dirty="0"/>
          </a:p>
          <a:p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310640" y="84902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State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Census of Agriculture)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402" y="564464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 County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Census of Agriculture)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68772"/>
            <a:ext cx="4038600" cy="4064159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/>
              <a:t>Farms</a:t>
            </a:r>
          </a:p>
          <a:p>
            <a:pPr marL="0" indent="0">
              <a:buNone/>
            </a:pPr>
            <a:endParaRPr lang="en-US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1,044 </a:t>
            </a:r>
            <a:r>
              <a:rPr lang="en-US" sz="8000" dirty="0"/>
              <a:t>farms </a:t>
            </a:r>
            <a:r>
              <a:rPr lang="en-US" sz="8000" dirty="0" smtClean="0"/>
              <a:t> </a:t>
            </a: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142,679 </a:t>
            </a:r>
            <a:r>
              <a:rPr lang="en-US" sz="8000" dirty="0"/>
              <a:t>acres of </a:t>
            </a:r>
            <a:r>
              <a:rPr lang="en-US" sz="8000" dirty="0" smtClean="0"/>
              <a:t>land </a:t>
            </a:r>
            <a:r>
              <a:rPr lang="en-US" sz="8000" dirty="0" smtClean="0"/>
              <a:t>(approx. 21% land area)</a:t>
            </a: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Average size=137 </a:t>
            </a:r>
            <a:r>
              <a:rPr lang="en-US" sz="8000" dirty="0" smtClean="0"/>
              <a:t>acres</a:t>
            </a: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84% have market sales under $</a:t>
            </a:r>
            <a:r>
              <a:rPr lang="en-US" sz="8000" dirty="0" smtClean="0"/>
              <a:t>100,000; 5</a:t>
            </a:r>
            <a:r>
              <a:rPr lang="en-US" sz="8000" dirty="0" smtClean="0"/>
              <a:t>% have market sales over $500,000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 smtClean="0"/>
          </a:p>
          <a:p>
            <a:pPr marL="0" indent="0">
              <a:buNone/>
            </a:pPr>
            <a:endParaRPr lang="en-US" sz="7200" dirty="0" smtClean="0"/>
          </a:p>
          <a:p>
            <a:endParaRPr lang="en-US" sz="7200" dirty="0"/>
          </a:p>
          <a:p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68237" y="1468772"/>
            <a:ext cx="4038600" cy="406876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/>
              <a:t>Operators</a:t>
            </a:r>
          </a:p>
          <a:p>
            <a:pPr marL="0" indent="0">
              <a:buNone/>
            </a:pPr>
            <a:endParaRPr lang="en-US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smtClean="0"/>
              <a:t>1044 operators</a:t>
            </a:r>
          </a:p>
          <a:p>
            <a:pPr marL="0" indent="0">
              <a:buNone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Average age of principal: </a:t>
            </a:r>
            <a:r>
              <a:rPr lang="en-US" sz="8000" dirty="0" smtClean="0"/>
              <a:t>57.5</a:t>
            </a: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R</a:t>
            </a:r>
            <a:r>
              <a:rPr lang="en-US" sz="8000" dirty="0" smtClean="0"/>
              <a:t>ace</a:t>
            </a:r>
            <a:r>
              <a:rPr lang="en-US" sz="8000" dirty="0"/>
              <a:t>: 99% white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2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642" y="1943161"/>
            <a:ext cx="6844595" cy="3554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Market </a:t>
            </a:r>
            <a:r>
              <a:rPr lang="en-US" sz="2400" b="1" dirty="0" smtClean="0"/>
              <a:t>Value</a:t>
            </a:r>
          </a:p>
          <a:p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Total ag products sold</a:t>
            </a:r>
            <a:r>
              <a:rPr lang="en-US" sz="2000" dirty="0" smtClean="0"/>
              <a:t>=$133.5 million  (14% </a:t>
            </a:r>
            <a:r>
              <a:rPr lang="en-US" sz="2000" dirty="0"/>
              <a:t>increase) </a:t>
            </a:r>
            <a:r>
              <a:rPr lang="en-US" sz="1400" dirty="0"/>
              <a:t>(followed a </a:t>
            </a:r>
            <a:r>
              <a:rPr lang="en-US" sz="1400" dirty="0" smtClean="0"/>
              <a:t>27% </a:t>
            </a:r>
            <a:r>
              <a:rPr lang="en-US" sz="1400" dirty="0"/>
              <a:t>increase from 2002 to 2007)</a:t>
            </a:r>
          </a:p>
          <a:p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Milk sold</a:t>
            </a:r>
            <a:r>
              <a:rPr lang="en-US" sz="2000" dirty="0" smtClean="0"/>
              <a:t>=$50 million (37% </a:t>
            </a:r>
            <a:r>
              <a:rPr lang="en-US" sz="2000" dirty="0"/>
              <a:t>of total)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Vegetables </a:t>
            </a:r>
            <a:r>
              <a:rPr lang="en-US" sz="2000" dirty="0"/>
              <a:t>sold</a:t>
            </a:r>
            <a:r>
              <a:rPr lang="en-US" sz="2000" dirty="0" smtClean="0"/>
              <a:t>=$11.8 </a:t>
            </a:r>
            <a:r>
              <a:rPr lang="en-US" sz="2000" dirty="0"/>
              <a:t>million </a:t>
            </a:r>
            <a:r>
              <a:rPr lang="en-US" sz="2000" dirty="0" smtClean="0"/>
              <a:t>(</a:t>
            </a:r>
            <a:r>
              <a:rPr lang="en-US" sz="2000" dirty="0"/>
              <a:t>9</a:t>
            </a:r>
            <a:r>
              <a:rPr lang="en-US" sz="2000" dirty="0" smtClean="0"/>
              <a:t>% </a:t>
            </a:r>
            <a:r>
              <a:rPr lang="en-US" sz="2000" dirty="0"/>
              <a:t>of total</a:t>
            </a:r>
            <a:r>
              <a:rPr lang="en-US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Nursery, greenhouse products sold=$28.8 million (22%)</a:t>
            </a:r>
            <a:endParaRPr lang="en-US" sz="2000" dirty="0"/>
          </a:p>
          <a:p>
            <a:endParaRPr lang="en-US" sz="1400" dirty="0"/>
          </a:p>
          <a:p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310640" y="84902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 County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 Census of Agriculture)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524000"/>
            <a:ext cx="5867400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Labor</a:t>
            </a:r>
          </a:p>
          <a:p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Vegetable: </a:t>
            </a:r>
            <a:r>
              <a:rPr lang="en-US" sz="2000" dirty="0" smtClean="0"/>
              <a:t>migrant, H2A, local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Sample wage: $12.38/hour plus </a:t>
            </a:r>
            <a:r>
              <a:rPr lang="en-US" sz="2000" dirty="0" smtClean="0"/>
              <a:t>housing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Dairy: migrant, local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Sample wage: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milking=$10-13/hour plus housing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General=$12-18/hour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Skilled=$18-22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Managerial=$1000-1500/week</a:t>
            </a:r>
          </a:p>
          <a:p>
            <a:pPr lvl="2"/>
            <a:r>
              <a:rPr lang="en-US" sz="200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762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Erie County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0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382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236" y="5801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New York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112640"/>
            <a:ext cx="6629400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Wyoming County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top dairy producing county in the state and in top 50 dairy counties nationally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#1 in state for total ag sales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Genesee </a:t>
            </a:r>
            <a:r>
              <a:rPr lang="en-US" sz="2400" b="1" dirty="0"/>
              <a:t>County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#4 in state for total ag </a:t>
            </a:r>
            <a:r>
              <a:rPr lang="en-US" sz="2000" dirty="0" smtClean="0"/>
              <a:t>sales</a:t>
            </a:r>
          </a:p>
          <a:p>
            <a:endParaRPr lang="en-US" dirty="0" smtClean="0"/>
          </a:p>
          <a:p>
            <a:r>
              <a:rPr lang="en-US" sz="2400" b="1" dirty="0"/>
              <a:t>Chautauqua County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top grape producing county in the state</a:t>
            </a:r>
          </a:p>
          <a:p>
            <a:endParaRPr lang="en-US" dirty="0" smtClean="0"/>
          </a:p>
          <a:p>
            <a:r>
              <a:rPr lang="en-US" sz="2400" b="1" dirty="0" smtClean="0"/>
              <a:t>Niagara County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f</a:t>
            </a:r>
            <a:r>
              <a:rPr lang="en-US" sz="2000" dirty="0" smtClean="0"/>
              <a:t>ruits, vegetables, dairy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5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237" y="63531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Buffalo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270634"/>
            <a:ext cx="6629400" cy="437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Urban </a:t>
            </a:r>
            <a:r>
              <a:rPr lang="en-US" sz="2400" b="1" dirty="0" smtClean="0"/>
              <a:t>Ag History in Buffalo</a:t>
            </a:r>
          </a:p>
          <a:p>
            <a:pPr marL="0" lvl="1"/>
            <a:endParaRPr lang="en-US" dirty="0" smtClean="0"/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MAP</a:t>
            </a:r>
            <a:r>
              <a:rPr lang="en-US" sz="2000" dirty="0" smtClean="0"/>
              <a:t>, </a:t>
            </a:r>
            <a:r>
              <a:rPr lang="en-US" sz="2000" dirty="0"/>
              <a:t>Wilson Street </a:t>
            </a:r>
            <a:r>
              <a:rPr lang="en-US" sz="2000" dirty="0" smtClean="0"/>
              <a:t>Farm, Farmer Pirates</a:t>
            </a:r>
          </a:p>
          <a:p>
            <a:pPr marL="0" lvl="1"/>
            <a:endParaRPr lang="en-US" dirty="0"/>
          </a:p>
          <a:p>
            <a:pPr marL="0" lvl="1"/>
            <a:r>
              <a:rPr lang="en-US" sz="2400" b="1" dirty="0" smtClean="0"/>
              <a:t>Green Code </a:t>
            </a:r>
            <a:r>
              <a:rPr lang="en-US" sz="2400" b="1" dirty="0"/>
              <a:t>M</a:t>
            </a:r>
            <a:r>
              <a:rPr lang="en-US" sz="2400" b="1" dirty="0" smtClean="0"/>
              <a:t>arket </a:t>
            </a:r>
            <a:r>
              <a:rPr lang="en-US" sz="2400" b="1" dirty="0"/>
              <a:t>G</a:t>
            </a:r>
            <a:r>
              <a:rPr lang="en-US" sz="2400" b="1" dirty="0" smtClean="0"/>
              <a:t>ardens</a:t>
            </a:r>
          </a:p>
          <a:p>
            <a:pPr marL="0"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distinguished by sale vs a community garden 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allowed in specified zones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1 permit to date; previously licensed as stationary peddler if sold at a farm stand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1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rie_ppt_slide2.jpg                                            0024371DMacintosh HD                   BBA37F1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145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11" y="0"/>
            <a:ext cx="9173297" cy="523220"/>
          </a:xfrm>
          <a:prstGeom prst="rect">
            <a:avLst/>
          </a:prstGeom>
          <a:solidFill>
            <a:srgbClr val="CFAD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Buffalo: Agriculture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046440"/>
            <a:ext cx="8382000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</a:t>
            </a:r>
          </a:p>
          <a:p>
            <a:endParaRPr lang="en-US" sz="2000" b="1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L</a:t>
            </a:r>
            <a:r>
              <a:rPr lang="en-US" sz="2000" dirty="0" smtClean="0"/>
              <a:t>oss </a:t>
            </a:r>
            <a:r>
              <a:rPr lang="en-US" sz="2000" dirty="0" smtClean="0"/>
              <a:t>of export markets, loss of off farm </a:t>
            </a:r>
            <a:r>
              <a:rPr lang="en-US" sz="2000" dirty="0" smtClean="0"/>
              <a:t>jobs (income &amp; benefits)</a:t>
            </a:r>
          </a:p>
          <a:p>
            <a:pPr lvl="1"/>
            <a:endParaRPr lang="en-US" sz="20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Increasing farm size, loss of farmland, </a:t>
            </a:r>
            <a:r>
              <a:rPr lang="en-US" sz="2000" dirty="0" smtClean="0"/>
              <a:t>labor</a:t>
            </a:r>
          </a:p>
          <a:p>
            <a:pPr lvl="1"/>
            <a:endParaRPr lang="en-US" sz="20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Aging farm owners – need for transition </a:t>
            </a:r>
            <a:r>
              <a:rPr lang="en-US" sz="2000" dirty="0" smtClean="0"/>
              <a:t>assistance</a:t>
            </a:r>
            <a:endParaRPr lang="en-US" sz="2000" dirty="0" smtClean="0"/>
          </a:p>
          <a:p>
            <a:endParaRPr lang="en-US" sz="2800" dirty="0"/>
          </a:p>
          <a:p>
            <a:r>
              <a:rPr lang="en-US" sz="2400" b="1" dirty="0" smtClean="0"/>
              <a:t>Erie County/City of Buffalo </a:t>
            </a:r>
          </a:p>
          <a:p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Urban edge: </a:t>
            </a:r>
            <a:r>
              <a:rPr lang="en-US" sz="2000" dirty="0" smtClean="0"/>
              <a:t>direct </a:t>
            </a:r>
            <a:r>
              <a:rPr lang="en-US" sz="2000" dirty="0" smtClean="0"/>
              <a:t>market farms – CSAs, farmers markets, restaurants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Examples: Native Offerings</a:t>
            </a:r>
            <a:r>
              <a:rPr lang="en-US" sz="2000" dirty="0"/>
              <a:t>, Promised Land CSA, Plato Dale </a:t>
            </a:r>
            <a:r>
              <a:rPr lang="en-US" sz="2000" dirty="0" smtClean="0"/>
              <a:t>Farm</a:t>
            </a:r>
            <a:r>
              <a:rPr lang="en-US" sz="2000" dirty="0" smtClean="0"/>
              <a:t>, Root </a:t>
            </a:r>
            <a:r>
              <a:rPr lang="en-US" sz="2000" dirty="0" smtClean="0"/>
              <a:t>Down Farm, Providence Creek Farm, Groundwork Market Garden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2322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Trends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7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715</Words>
  <Application>Microsoft Office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B. Held</dc:creator>
  <cp:lastModifiedBy>Diane B. Held</cp:lastModifiedBy>
  <cp:revision>241</cp:revision>
  <cp:lastPrinted>2015-09-22T21:46:28Z</cp:lastPrinted>
  <dcterms:created xsi:type="dcterms:W3CDTF">2014-08-10T17:12:43Z</dcterms:created>
  <dcterms:modified xsi:type="dcterms:W3CDTF">2017-08-14T01:56:35Z</dcterms:modified>
</cp:coreProperties>
</file>