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0" r:id="rId4"/>
    <p:sldId id="265" r:id="rId5"/>
    <p:sldId id="268" r:id="rId6"/>
    <p:sldId id="267" r:id="rId7"/>
    <p:sldId id="273" r:id="rId8"/>
    <p:sldId id="274" r:id="rId9"/>
    <p:sldId id="276" r:id="rId10"/>
    <p:sldId id="275" r:id="rId11"/>
    <p:sldId id="279" r:id="rId12"/>
    <p:sldId id="278" r:id="rId13"/>
    <p:sldId id="258" r:id="rId14"/>
    <p:sldId id="271" r:id="rId15"/>
    <p:sldId id="277" r:id="rId16"/>
    <p:sldId id="28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vren\Downloads\Fisc_Year_2014_total_real_standard_8-8-20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vren\Downloads\Fisc_Year_2014_total_real_standard_8-8-201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City Population: 2000-2014 </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Fisc_Year_2014_total_real_stand!$C$1</c:f>
              <c:strCache>
                <c:ptCount val="1"/>
                <c:pt idx="0">
                  <c:v>MI: Detroit</c:v>
                </c:pt>
              </c:strCache>
            </c:strRef>
          </c:tx>
          <c:spPr>
            <a:ln w="22225" cap="rnd">
              <a:solidFill>
                <a:schemeClr val="accent1"/>
              </a:solidFill>
              <a:round/>
            </a:ln>
            <a:effectLst/>
          </c:spPr>
          <c:marker>
            <c:symbol val="none"/>
          </c:marker>
          <c:xVal>
            <c:numRef>
              <c:f>Fisc_Year_2014_total_real_stand!$B$2:$B$45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Fisc_Year_2014_total_real_stand!$C$2:$C$45</c:f>
              <c:numCache>
                <c:formatCode>General</c:formatCode>
                <c:ptCount val="15"/>
                <c:pt idx="0">
                  <c:v>956697</c:v>
                </c:pt>
                <c:pt idx="1">
                  <c:v>946240</c:v>
                </c:pt>
                <c:pt idx="2">
                  <c:v>927136</c:v>
                </c:pt>
                <c:pt idx="3">
                  <c:v>905996</c:v>
                </c:pt>
                <c:pt idx="4">
                  <c:v>884411</c:v>
                </c:pt>
                <c:pt idx="5">
                  <c:v>861186</c:v>
                </c:pt>
                <c:pt idx="6">
                  <c:v>837407</c:v>
                </c:pt>
                <c:pt idx="7">
                  <c:v>811922</c:v>
                </c:pt>
                <c:pt idx="8">
                  <c:v>784998</c:v>
                </c:pt>
                <c:pt idx="9">
                  <c:v>756383</c:v>
                </c:pt>
                <c:pt idx="10">
                  <c:v>731155</c:v>
                </c:pt>
                <c:pt idx="11">
                  <c:v>711049</c:v>
                </c:pt>
                <c:pt idx="12">
                  <c:v>704200</c:v>
                </c:pt>
                <c:pt idx="13">
                  <c:v>698682</c:v>
                </c:pt>
                <c:pt idx="14">
                  <c:v>689950</c:v>
                </c:pt>
              </c:numCache>
            </c:numRef>
          </c:yVal>
          <c:smooth val="0"/>
          <c:extLst>
            <c:ext xmlns:c16="http://schemas.microsoft.com/office/drawing/2014/chart" uri="{C3380CC4-5D6E-409C-BE32-E72D297353CC}">
              <c16:uniqueId val="{00000000-D274-43AB-863A-1F5EB4440710}"/>
            </c:ext>
          </c:extLst>
        </c:ser>
        <c:ser>
          <c:idx val="1"/>
          <c:order val="1"/>
          <c:tx>
            <c:strRef>
              <c:f>Fisc_Year_2014_total_real_stand!$D$1</c:f>
              <c:strCache>
                <c:ptCount val="1"/>
                <c:pt idx="0">
                  <c:v>MO: St. Louis</c:v>
                </c:pt>
              </c:strCache>
            </c:strRef>
          </c:tx>
          <c:spPr>
            <a:ln w="22225" cap="rnd">
              <a:solidFill>
                <a:schemeClr val="accent2"/>
              </a:solidFill>
              <a:round/>
            </a:ln>
            <a:effectLst/>
          </c:spPr>
          <c:marker>
            <c:symbol val="none"/>
          </c:marker>
          <c:xVal>
            <c:numRef>
              <c:f>Fisc_Year_2014_total_real_stand!$B$2:$B$45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Fisc_Year_2014_total_real_stand!$D$2:$D$45</c:f>
              <c:numCache>
                <c:formatCode>General</c:formatCode>
                <c:ptCount val="15"/>
                <c:pt idx="0">
                  <c:v>350156</c:v>
                </c:pt>
                <c:pt idx="1">
                  <c:v>348189</c:v>
                </c:pt>
                <c:pt idx="2">
                  <c:v>343243</c:v>
                </c:pt>
                <c:pt idx="3">
                  <c:v>338457</c:v>
                </c:pt>
                <c:pt idx="4">
                  <c:v>334893</c:v>
                </c:pt>
                <c:pt idx="5">
                  <c:v>330988</c:v>
                </c:pt>
                <c:pt idx="6">
                  <c:v>324945</c:v>
                </c:pt>
                <c:pt idx="7">
                  <c:v>320131</c:v>
                </c:pt>
                <c:pt idx="8">
                  <c:v>317959</c:v>
                </c:pt>
                <c:pt idx="9">
                  <c:v>317955</c:v>
                </c:pt>
                <c:pt idx="10">
                  <c:v>318842</c:v>
                </c:pt>
                <c:pt idx="11">
                  <c:v>319289</c:v>
                </c:pt>
                <c:pt idx="12">
                  <c:v>319104</c:v>
                </c:pt>
                <c:pt idx="13">
                  <c:v>319083</c:v>
                </c:pt>
                <c:pt idx="14">
                  <c:v>318157</c:v>
                </c:pt>
              </c:numCache>
            </c:numRef>
          </c:yVal>
          <c:smooth val="0"/>
          <c:extLst>
            <c:ext xmlns:c16="http://schemas.microsoft.com/office/drawing/2014/chart" uri="{C3380CC4-5D6E-409C-BE32-E72D297353CC}">
              <c16:uniqueId val="{00000001-D274-43AB-863A-1F5EB4440710}"/>
            </c:ext>
          </c:extLst>
        </c:ser>
        <c:ser>
          <c:idx val="2"/>
          <c:order val="2"/>
          <c:tx>
            <c:strRef>
              <c:f>Fisc_Year_2014_total_real_stand!$E$1</c:f>
              <c:strCache>
                <c:ptCount val="1"/>
                <c:pt idx="0">
                  <c:v>NY: Buffalo</c:v>
                </c:pt>
              </c:strCache>
            </c:strRef>
          </c:tx>
          <c:spPr>
            <a:ln w="22225" cap="rnd">
              <a:solidFill>
                <a:schemeClr val="accent3"/>
              </a:solidFill>
              <a:round/>
            </a:ln>
            <a:effectLst/>
          </c:spPr>
          <c:marker>
            <c:symbol val="none"/>
          </c:marker>
          <c:xVal>
            <c:numRef>
              <c:f>Fisc_Year_2014_total_real_stand!$B$2:$B$45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Fisc_Year_2014_total_real_stand!$E$2:$E$45</c:f>
              <c:numCache>
                <c:formatCode>General</c:formatCode>
                <c:ptCount val="15"/>
                <c:pt idx="0">
                  <c:v>295214</c:v>
                </c:pt>
                <c:pt idx="1">
                  <c:v>292038</c:v>
                </c:pt>
                <c:pt idx="2">
                  <c:v>288990</c:v>
                </c:pt>
                <c:pt idx="3">
                  <c:v>285892</c:v>
                </c:pt>
                <c:pt idx="4">
                  <c:v>283172</c:v>
                </c:pt>
                <c:pt idx="5">
                  <c:v>279884</c:v>
                </c:pt>
                <c:pt idx="6">
                  <c:v>275688</c:v>
                </c:pt>
                <c:pt idx="7">
                  <c:v>271646</c:v>
                </c:pt>
                <c:pt idx="8">
                  <c:v>268358</c:v>
                </c:pt>
                <c:pt idx="9">
                  <c:v>265732</c:v>
                </c:pt>
                <c:pt idx="10">
                  <c:v>263100</c:v>
                </c:pt>
                <c:pt idx="11">
                  <c:v>261220</c:v>
                </c:pt>
                <c:pt idx="12">
                  <c:v>260541</c:v>
                </c:pt>
                <c:pt idx="13">
                  <c:v>259947</c:v>
                </c:pt>
                <c:pt idx="14">
                  <c:v>259753</c:v>
                </c:pt>
              </c:numCache>
            </c:numRef>
          </c:yVal>
          <c:smooth val="0"/>
          <c:extLst>
            <c:ext xmlns:c16="http://schemas.microsoft.com/office/drawing/2014/chart" uri="{C3380CC4-5D6E-409C-BE32-E72D297353CC}">
              <c16:uniqueId val="{00000002-D274-43AB-863A-1F5EB4440710}"/>
            </c:ext>
          </c:extLst>
        </c:ser>
        <c:ser>
          <c:idx val="3"/>
          <c:order val="3"/>
          <c:tx>
            <c:strRef>
              <c:f>Fisc_Year_2014_total_real_stand!$F$1</c:f>
              <c:strCache>
                <c:ptCount val="1"/>
                <c:pt idx="0">
                  <c:v>OH: Cleveland</c:v>
                </c:pt>
              </c:strCache>
            </c:strRef>
          </c:tx>
          <c:spPr>
            <a:ln w="22225" cap="rnd">
              <a:solidFill>
                <a:schemeClr val="accent4"/>
              </a:solidFill>
              <a:round/>
            </a:ln>
            <a:effectLst/>
          </c:spPr>
          <c:marker>
            <c:symbol val="none"/>
          </c:marker>
          <c:xVal>
            <c:numRef>
              <c:f>Fisc_Year_2014_total_real_stand!$B$2:$B$45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Fisc_Year_2014_total_real_stand!$F$2:$F$45</c:f>
              <c:numCache>
                <c:formatCode>General</c:formatCode>
                <c:ptCount val="15"/>
                <c:pt idx="0">
                  <c:v>479548</c:v>
                </c:pt>
                <c:pt idx="1">
                  <c:v>475755</c:v>
                </c:pt>
                <c:pt idx="2">
                  <c:v>468329</c:v>
                </c:pt>
                <c:pt idx="3">
                  <c:v>460375</c:v>
                </c:pt>
                <c:pt idx="4">
                  <c:v>452228</c:v>
                </c:pt>
                <c:pt idx="5">
                  <c:v>443502</c:v>
                </c:pt>
                <c:pt idx="6">
                  <c:v>433919</c:v>
                </c:pt>
                <c:pt idx="7">
                  <c:v>423831</c:v>
                </c:pt>
                <c:pt idx="8">
                  <c:v>415865</c:v>
                </c:pt>
                <c:pt idx="9">
                  <c:v>408261</c:v>
                </c:pt>
                <c:pt idx="10">
                  <c:v>401770</c:v>
                </c:pt>
                <c:pt idx="11">
                  <c:v>396010</c:v>
                </c:pt>
                <c:pt idx="12">
                  <c:v>392497</c:v>
                </c:pt>
                <c:pt idx="13">
                  <c:v>391376</c:v>
                </c:pt>
                <c:pt idx="14">
                  <c:v>391142</c:v>
                </c:pt>
              </c:numCache>
            </c:numRef>
          </c:yVal>
          <c:smooth val="0"/>
          <c:extLst>
            <c:ext xmlns:c16="http://schemas.microsoft.com/office/drawing/2014/chart" uri="{C3380CC4-5D6E-409C-BE32-E72D297353CC}">
              <c16:uniqueId val="{00000003-D274-43AB-863A-1F5EB4440710}"/>
            </c:ext>
          </c:extLst>
        </c:ser>
        <c:ser>
          <c:idx val="4"/>
          <c:order val="4"/>
          <c:tx>
            <c:strRef>
              <c:f>Fisc_Year_2014_total_real_stand!$G$1</c:f>
              <c:strCache>
                <c:ptCount val="1"/>
                <c:pt idx="0">
                  <c:v>PA: Pittsburgh</c:v>
                </c:pt>
              </c:strCache>
            </c:strRef>
          </c:tx>
          <c:spPr>
            <a:ln w="22225" cap="rnd">
              <a:solidFill>
                <a:schemeClr val="accent5"/>
              </a:solidFill>
              <a:round/>
            </a:ln>
            <a:effectLst/>
          </c:spPr>
          <c:marker>
            <c:symbol val="none"/>
          </c:marker>
          <c:xVal>
            <c:numRef>
              <c:f>Fisc_Year_2014_total_real_stand!$B$2:$B$45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Fisc_Year_2014_total_real_stand!$G$2:$G$45</c:f>
              <c:numCache>
                <c:formatCode>General</c:formatCode>
                <c:ptCount val="15"/>
                <c:pt idx="0">
                  <c:v>337745</c:v>
                </c:pt>
                <c:pt idx="1">
                  <c:v>333703</c:v>
                </c:pt>
                <c:pt idx="2">
                  <c:v>330425</c:v>
                </c:pt>
                <c:pt idx="3">
                  <c:v>327265</c:v>
                </c:pt>
                <c:pt idx="4">
                  <c:v>324039</c:v>
                </c:pt>
                <c:pt idx="5">
                  <c:v>319871</c:v>
                </c:pt>
                <c:pt idx="6">
                  <c:v>315253</c:v>
                </c:pt>
                <c:pt idx="7">
                  <c:v>311676</c:v>
                </c:pt>
                <c:pt idx="8">
                  <c:v>309439</c:v>
                </c:pt>
                <c:pt idx="9">
                  <c:v>307746</c:v>
                </c:pt>
                <c:pt idx="10">
                  <c:v>306687</c:v>
                </c:pt>
                <c:pt idx="11">
                  <c:v>305673</c:v>
                </c:pt>
                <c:pt idx="12">
                  <c:v>306132</c:v>
                </c:pt>
                <c:pt idx="13">
                  <c:v>306470</c:v>
                </c:pt>
                <c:pt idx="14">
                  <c:v>306907</c:v>
                </c:pt>
              </c:numCache>
            </c:numRef>
          </c:yVal>
          <c:smooth val="0"/>
          <c:extLst>
            <c:ext xmlns:c16="http://schemas.microsoft.com/office/drawing/2014/chart" uri="{C3380CC4-5D6E-409C-BE32-E72D297353CC}">
              <c16:uniqueId val="{00000004-D274-43AB-863A-1F5EB4440710}"/>
            </c:ext>
          </c:extLst>
        </c:ser>
        <c:dLbls>
          <c:showLegendKey val="0"/>
          <c:showVal val="0"/>
          <c:showCatName val="0"/>
          <c:showSerName val="0"/>
          <c:showPercent val="0"/>
          <c:showBubbleSize val="0"/>
        </c:dLbls>
        <c:axId val="1273772272"/>
        <c:axId val="1333361504"/>
      </c:scatterChart>
      <c:valAx>
        <c:axId val="12737722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lumMod val="65000"/>
                    <a:lumOff val="35000"/>
                  </a:schemeClr>
                </a:solidFill>
                <a:latin typeface="+mn-lt"/>
                <a:ea typeface="+mn-ea"/>
                <a:cs typeface="+mn-cs"/>
              </a:defRPr>
            </a:pPr>
            <a:endParaRPr lang="en-US"/>
          </a:p>
        </c:txPr>
        <c:crossAx val="1333361504"/>
        <c:crosses val="autoZero"/>
        <c:crossBetween val="midCat"/>
      </c:valAx>
      <c:valAx>
        <c:axId val="1333361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3772272"/>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County population: 2000-2014</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Fisc_Year_2014_total_real_stand!$C$1</c:f>
              <c:strCache>
                <c:ptCount val="1"/>
                <c:pt idx="0">
                  <c:v>Detroit, Wayne County</c:v>
                </c:pt>
              </c:strCache>
            </c:strRef>
          </c:tx>
          <c:spPr>
            <a:ln w="22225" cap="rnd">
              <a:solidFill>
                <a:schemeClr val="accent1"/>
              </a:solidFill>
              <a:round/>
            </a:ln>
            <a:effectLst/>
          </c:spPr>
          <c:marker>
            <c:symbol val="none"/>
          </c:marker>
          <c:xVal>
            <c:numRef>
              <c:f>Fisc_Year_2014_total_real_stand!$B$2:$B$46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Fisc_Year_2014_total_real_stand!$C$2:$C$46</c:f>
              <c:numCache>
                <c:formatCode>General</c:formatCode>
                <c:ptCount val="15"/>
                <c:pt idx="0">
                  <c:v>2072114</c:v>
                </c:pt>
                <c:pt idx="1">
                  <c:v>2057255</c:v>
                </c:pt>
                <c:pt idx="2">
                  <c:v>2043167</c:v>
                </c:pt>
                <c:pt idx="3">
                  <c:v>2025133</c:v>
                </c:pt>
                <c:pt idx="4">
                  <c:v>2006154</c:v>
                </c:pt>
                <c:pt idx="5">
                  <c:v>1983830</c:v>
                </c:pt>
                <c:pt idx="6">
                  <c:v>1960263</c:v>
                </c:pt>
                <c:pt idx="7">
                  <c:v>1932490</c:v>
                </c:pt>
                <c:pt idx="8">
                  <c:v>1900992</c:v>
                </c:pt>
                <c:pt idx="9">
                  <c:v>1865058</c:v>
                </c:pt>
                <c:pt idx="10">
                  <c:v>1837536</c:v>
                </c:pt>
                <c:pt idx="11">
                  <c:v>1815199</c:v>
                </c:pt>
                <c:pt idx="12">
                  <c:v>1801273</c:v>
                </c:pt>
                <c:pt idx="13">
                  <c:v>1792514</c:v>
                </c:pt>
                <c:pt idx="14">
                  <c:v>1775713</c:v>
                </c:pt>
              </c:numCache>
            </c:numRef>
          </c:yVal>
          <c:smooth val="0"/>
          <c:extLst>
            <c:ext xmlns:c16="http://schemas.microsoft.com/office/drawing/2014/chart" uri="{C3380CC4-5D6E-409C-BE32-E72D297353CC}">
              <c16:uniqueId val="{00000000-4299-402F-97BB-CC89C623E4B0}"/>
            </c:ext>
          </c:extLst>
        </c:ser>
        <c:ser>
          <c:idx val="1"/>
          <c:order val="1"/>
          <c:tx>
            <c:strRef>
              <c:f>Fisc_Year_2014_total_real_stand!$D$1</c:f>
              <c:strCache>
                <c:ptCount val="1"/>
                <c:pt idx="0">
                  <c:v>St. Louis</c:v>
                </c:pt>
              </c:strCache>
            </c:strRef>
          </c:tx>
          <c:spPr>
            <a:ln w="22225" cap="rnd">
              <a:solidFill>
                <a:schemeClr val="accent2"/>
              </a:solidFill>
              <a:round/>
            </a:ln>
            <a:effectLst/>
          </c:spPr>
          <c:marker>
            <c:symbol val="none"/>
          </c:marker>
          <c:xVal>
            <c:numRef>
              <c:f>Fisc_Year_2014_total_real_stand!$B$2:$B$46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Fisc_Year_2014_total_real_stand!$D$2:$D$46</c:f>
              <c:numCache>
                <c:formatCode>General</c:formatCode>
                <c:ptCount val="15"/>
              </c:numCache>
            </c:numRef>
          </c:yVal>
          <c:smooth val="0"/>
          <c:extLst>
            <c:ext xmlns:c16="http://schemas.microsoft.com/office/drawing/2014/chart" uri="{C3380CC4-5D6E-409C-BE32-E72D297353CC}">
              <c16:uniqueId val="{00000001-4299-402F-97BB-CC89C623E4B0}"/>
            </c:ext>
          </c:extLst>
        </c:ser>
        <c:ser>
          <c:idx val="2"/>
          <c:order val="2"/>
          <c:tx>
            <c:strRef>
              <c:f>Fisc_Year_2014_total_real_stand!$E$1</c:f>
              <c:strCache>
                <c:ptCount val="1"/>
                <c:pt idx="0">
                  <c:v>Buffalo, Erie County</c:v>
                </c:pt>
              </c:strCache>
            </c:strRef>
          </c:tx>
          <c:spPr>
            <a:ln w="22225" cap="rnd">
              <a:solidFill>
                <a:schemeClr val="accent3"/>
              </a:solidFill>
              <a:round/>
            </a:ln>
            <a:effectLst/>
          </c:spPr>
          <c:marker>
            <c:symbol val="none"/>
          </c:marker>
          <c:xVal>
            <c:numRef>
              <c:f>Fisc_Year_2014_total_real_stand!$B$2:$B$46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Fisc_Year_2014_total_real_stand!$E$2:$E$46</c:f>
              <c:numCache>
                <c:formatCode>General</c:formatCode>
                <c:ptCount val="15"/>
                <c:pt idx="0">
                  <c:v>952546</c:v>
                </c:pt>
                <c:pt idx="1">
                  <c:v>949440</c:v>
                </c:pt>
                <c:pt idx="2">
                  <c:v>946515</c:v>
                </c:pt>
                <c:pt idx="3">
                  <c:v>943551</c:v>
                </c:pt>
                <c:pt idx="4">
                  <c:v>941846</c:v>
                </c:pt>
                <c:pt idx="5">
                  <c:v>938333</c:v>
                </c:pt>
                <c:pt idx="6">
                  <c:v>931745</c:v>
                </c:pt>
                <c:pt idx="7">
                  <c:v>925564</c:v>
                </c:pt>
                <c:pt idx="8">
                  <c:v>921887</c:v>
                </c:pt>
                <c:pt idx="9">
                  <c:v>920571</c:v>
                </c:pt>
                <c:pt idx="10">
                  <c:v>919334</c:v>
                </c:pt>
                <c:pt idx="11">
                  <c:v>919077</c:v>
                </c:pt>
                <c:pt idx="12">
                  <c:v>919924</c:v>
                </c:pt>
                <c:pt idx="13">
                  <c:v>920431</c:v>
                </c:pt>
                <c:pt idx="14">
                  <c:v>921794</c:v>
                </c:pt>
              </c:numCache>
            </c:numRef>
          </c:yVal>
          <c:smooth val="0"/>
          <c:extLst>
            <c:ext xmlns:c16="http://schemas.microsoft.com/office/drawing/2014/chart" uri="{C3380CC4-5D6E-409C-BE32-E72D297353CC}">
              <c16:uniqueId val="{00000002-4299-402F-97BB-CC89C623E4B0}"/>
            </c:ext>
          </c:extLst>
        </c:ser>
        <c:ser>
          <c:idx val="3"/>
          <c:order val="3"/>
          <c:tx>
            <c:strRef>
              <c:f>Fisc_Year_2014_total_real_stand!$F$1</c:f>
              <c:strCache>
                <c:ptCount val="1"/>
                <c:pt idx="0">
                  <c:v>Cleveland,  Cuyahoga</c:v>
                </c:pt>
              </c:strCache>
            </c:strRef>
          </c:tx>
          <c:spPr>
            <a:ln w="22225" cap="rnd">
              <a:solidFill>
                <a:schemeClr val="accent4"/>
              </a:solidFill>
              <a:round/>
            </a:ln>
            <a:effectLst/>
          </c:spPr>
          <c:marker>
            <c:symbol val="none"/>
          </c:marker>
          <c:xVal>
            <c:numRef>
              <c:f>Fisc_Year_2014_total_real_stand!$B$2:$B$46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Fisc_Year_2014_total_real_stand!$F$2:$F$46</c:f>
              <c:numCache>
                <c:formatCode>General</c:formatCode>
                <c:ptCount val="15"/>
                <c:pt idx="0">
                  <c:v>1399752</c:v>
                </c:pt>
                <c:pt idx="1">
                  <c:v>1391959</c:v>
                </c:pt>
                <c:pt idx="2">
                  <c:v>1382520</c:v>
                </c:pt>
                <c:pt idx="3">
                  <c:v>1371493</c:v>
                </c:pt>
                <c:pt idx="4">
                  <c:v>1359929</c:v>
                </c:pt>
                <c:pt idx="5">
                  <c:v>1346714</c:v>
                </c:pt>
                <c:pt idx="6">
                  <c:v>1330612</c:v>
                </c:pt>
                <c:pt idx="7">
                  <c:v>1312816</c:v>
                </c:pt>
                <c:pt idx="8">
                  <c:v>1301540</c:v>
                </c:pt>
                <c:pt idx="9">
                  <c:v>1291479</c:v>
                </c:pt>
                <c:pt idx="10">
                  <c:v>1285082</c:v>
                </c:pt>
                <c:pt idx="11">
                  <c:v>1278226</c:v>
                </c:pt>
                <c:pt idx="12">
                  <c:v>1269820</c:v>
                </c:pt>
                <c:pt idx="13">
                  <c:v>1265798</c:v>
                </c:pt>
                <c:pt idx="14">
                  <c:v>1263796</c:v>
                </c:pt>
              </c:numCache>
            </c:numRef>
          </c:yVal>
          <c:smooth val="0"/>
          <c:extLst>
            <c:ext xmlns:c16="http://schemas.microsoft.com/office/drawing/2014/chart" uri="{C3380CC4-5D6E-409C-BE32-E72D297353CC}">
              <c16:uniqueId val="{00000003-4299-402F-97BB-CC89C623E4B0}"/>
            </c:ext>
          </c:extLst>
        </c:ser>
        <c:ser>
          <c:idx val="4"/>
          <c:order val="4"/>
          <c:tx>
            <c:strRef>
              <c:f>Fisc_Year_2014_total_real_stand!$G$1</c:f>
              <c:strCache>
                <c:ptCount val="1"/>
                <c:pt idx="0">
                  <c:v>Pittsburgh, Allegheny</c:v>
                </c:pt>
              </c:strCache>
            </c:strRef>
          </c:tx>
          <c:spPr>
            <a:ln w="22225" cap="rnd">
              <a:solidFill>
                <a:schemeClr val="accent5"/>
              </a:solidFill>
              <a:round/>
            </a:ln>
            <a:effectLst/>
          </c:spPr>
          <c:marker>
            <c:symbol val="none"/>
          </c:marker>
          <c:xVal>
            <c:numRef>
              <c:f>Fisc_Year_2014_total_real_stand!$B$2:$B$46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xVal>
          <c:yVal>
            <c:numRef>
              <c:f>Fisc_Year_2014_total_real_stand!$G$2:$G$46</c:f>
              <c:numCache>
                <c:formatCode>General</c:formatCode>
                <c:ptCount val="15"/>
                <c:pt idx="0">
                  <c:v>1287247</c:v>
                </c:pt>
                <c:pt idx="1">
                  <c:v>1279651</c:v>
                </c:pt>
                <c:pt idx="2">
                  <c:v>1272416</c:v>
                </c:pt>
                <c:pt idx="3">
                  <c:v>1265577</c:v>
                </c:pt>
                <c:pt idx="4">
                  <c:v>1258420</c:v>
                </c:pt>
                <c:pt idx="5">
                  <c:v>1247531</c:v>
                </c:pt>
                <c:pt idx="6">
                  <c:v>1234787</c:v>
                </c:pt>
                <c:pt idx="7">
                  <c:v>1226025</c:v>
                </c:pt>
                <c:pt idx="8">
                  <c:v>1222482</c:v>
                </c:pt>
                <c:pt idx="9">
                  <c:v>1221071</c:v>
                </c:pt>
                <c:pt idx="10">
                  <c:v>1222171</c:v>
                </c:pt>
                <c:pt idx="11">
                  <c:v>1223933</c:v>
                </c:pt>
                <c:pt idx="12">
                  <c:v>1227677</c:v>
                </c:pt>
                <c:pt idx="13">
                  <c:v>1230881</c:v>
                </c:pt>
                <c:pt idx="14">
                  <c:v>1233814</c:v>
                </c:pt>
              </c:numCache>
            </c:numRef>
          </c:yVal>
          <c:smooth val="0"/>
          <c:extLst>
            <c:ext xmlns:c16="http://schemas.microsoft.com/office/drawing/2014/chart" uri="{C3380CC4-5D6E-409C-BE32-E72D297353CC}">
              <c16:uniqueId val="{00000004-4299-402F-97BB-CC89C623E4B0}"/>
            </c:ext>
          </c:extLst>
        </c:ser>
        <c:dLbls>
          <c:showLegendKey val="0"/>
          <c:showVal val="0"/>
          <c:showCatName val="0"/>
          <c:showSerName val="0"/>
          <c:showPercent val="0"/>
          <c:showBubbleSize val="0"/>
        </c:dLbls>
        <c:axId val="975103216"/>
        <c:axId val="1335474976"/>
      </c:scatterChart>
      <c:valAx>
        <c:axId val="9751032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lumMod val="65000"/>
                    <a:lumOff val="35000"/>
                  </a:schemeClr>
                </a:solidFill>
                <a:latin typeface="+mn-lt"/>
                <a:ea typeface="+mn-ea"/>
                <a:cs typeface="+mn-cs"/>
              </a:defRPr>
            </a:pPr>
            <a:endParaRPr lang="en-US"/>
          </a:p>
        </c:txPr>
        <c:crossAx val="1335474976"/>
        <c:crosses val="autoZero"/>
        <c:crossBetween val="midCat"/>
      </c:valAx>
      <c:valAx>
        <c:axId val="1335474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5103216"/>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7F729F-2CA0-4BA0-B262-40D0E04B09B6}" type="doc">
      <dgm:prSet loTypeId="urn:microsoft.com/office/officeart/2005/8/layout/hierarchy1" loCatId="Inbox" qsTypeId="urn:microsoft.com/office/officeart/2005/8/quickstyle/simple1" qsCatId="simple" csTypeId="urn:microsoft.com/office/officeart/2005/8/colors/ColorSchemeForSuggestions" csCatId="other" phldr="1"/>
      <dgm:spPr/>
      <dgm:t>
        <a:bodyPr/>
        <a:lstStyle/>
        <a:p>
          <a:endParaRPr lang="en-US"/>
        </a:p>
      </dgm:t>
    </dgm:pt>
    <dgm:pt modelId="{3826AA62-C0F8-40A6-ABE3-ED2C5D702A70}">
      <dgm:prSet/>
      <dgm:spPr/>
      <dgm:t>
        <a:bodyPr/>
        <a:lstStyle/>
        <a:p>
          <a:r>
            <a:rPr lang="en-US" dirty="0"/>
            <a:t>African American and white income gap widened, especially between 2000 and 2011; wiped off the relative advances occurred in the previous decade.</a:t>
          </a:r>
        </a:p>
      </dgm:t>
    </dgm:pt>
    <dgm:pt modelId="{9A4AE6B2-567E-4272-962A-6475F9479A09}" type="parTrans" cxnId="{AC7276E8-AA40-472D-B8FE-7B25DB448FAA}">
      <dgm:prSet/>
      <dgm:spPr/>
      <dgm:t>
        <a:bodyPr/>
        <a:lstStyle/>
        <a:p>
          <a:endParaRPr lang="en-US"/>
        </a:p>
      </dgm:t>
    </dgm:pt>
    <dgm:pt modelId="{139183CD-C6B4-439F-BB18-5D00AB4C2D78}" type="sibTrans" cxnId="{AC7276E8-AA40-472D-B8FE-7B25DB448FAA}">
      <dgm:prSet/>
      <dgm:spPr/>
      <dgm:t>
        <a:bodyPr/>
        <a:lstStyle/>
        <a:p>
          <a:endParaRPr lang="en-US"/>
        </a:p>
      </dgm:t>
    </dgm:pt>
    <dgm:pt modelId="{161D4719-8496-4DD9-A57A-2204B2C6BCA0}">
      <dgm:prSet/>
      <dgm:spPr/>
      <dgm:t>
        <a:bodyPr/>
        <a:lstStyle/>
        <a:p>
          <a:r>
            <a:rPr lang="en-US" dirty="0"/>
            <a:t>Shift away from manufacturing towards new economy built around healthcare and higher education, sectors that require higher education levels, hurt minorities with disproportionate access to education.</a:t>
          </a:r>
        </a:p>
      </dgm:t>
    </dgm:pt>
    <dgm:pt modelId="{3D6FF339-0A22-45AB-9935-FE3343D1F8A8}" type="parTrans" cxnId="{4F968D8F-BD8D-4EBF-A297-974B2770755C}">
      <dgm:prSet/>
      <dgm:spPr/>
      <dgm:t>
        <a:bodyPr/>
        <a:lstStyle/>
        <a:p>
          <a:endParaRPr lang="en-US"/>
        </a:p>
      </dgm:t>
    </dgm:pt>
    <dgm:pt modelId="{5BB8CAA7-8F3C-44A0-A34D-CA863614D1D2}" type="sibTrans" cxnId="{4F968D8F-BD8D-4EBF-A297-974B2770755C}">
      <dgm:prSet/>
      <dgm:spPr/>
      <dgm:t>
        <a:bodyPr/>
        <a:lstStyle/>
        <a:p>
          <a:endParaRPr lang="en-US"/>
        </a:p>
      </dgm:t>
    </dgm:pt>
    <dgm:pt modelId="{3C0963B1-3264-4300-A2CA-99276CBF4AE8}">
      <dgm:prSet/>
      <dgm:spPr/>
      <dgm:t>
        <a:bodyPr/>
        <a:lstStyle/>
        <a:p>
          <a:r>
            <a:rPr lang="en-US"/>
            <a:t>Black migration to suburbs</a:t>
          </a:r>
        </a:p>
      </dgm:t>
    </dgm:pt>
    <dgm:pt modelId="{8F3D3623-ABA7-4F72-A5AD-FF541510EC75}" type="parTrans" cxnId="{3D5B63AA-1C75-4CA2-9708-8271A7971EF0}">
      <dgm:prSet/>
      <dgm:spPr/>
      <dgm:t>
        <a:bodyPr/>
        <a:lstStyle/>
        <a:p>
          <a:endParaRPr lang="en-US"/>
        </a:p>
      </dgm:t>
    </dgm:pt>
    <dgm:pt modelId="{541EB9D4-23E0-4C39-990B-412BFD2CE0BC}" type="sibTrans" cxnId="{3D5B63AA-1C75-4CA2-9708-8271A7971EF0}">
      <dgm:prSet/>
      <dgm:spPr/>
      <dgm:t>
        <a:bodyPr/>
        <a:lstStyle/>
        <a:p>
          <a:endParaRPr lang="en-US"/>
        </a:p>
      </dgm:t>
    </dgm:pt>
    <dgm:pt modelId="{90174A22-4DA6-4C16-83A5-53AEDB04E970}" type="pres">
      <dgm:prSet presAssocID="{4D7F729F-2CA0-4BA0-B262-40D0E04B09B6}" presName="hierChild1" presStyleCnt="0">
        <dgm:presLayoutVars>
          <dgm:chPref val="1"/>
          <dgm:dir/>
          <dgm:animOne val="branch"/>
          <dgm:animLvl val="lvl"/>
          <dgm:resizeHandles/>
        </dgm:presLayoutVars>
      </dgm:prSet>
      <dgm:spPr/>
    </dgm:pt>
    <dgm:pt modelId="{41D1B7C8-6662-487A-882A-E31789588AE4}" type="pres">
      <dgm:prSet presAssocID="{3826AA62-C0F8-40A6-ABE3-ED2C5D702A70}" presName="hierRoot1" presStyleCnt="0"/>
      <dgm:spPr/>
    </dgm:pt>
    <dgm:pt modelId="{8ECCA904-CA46-4C11-B255-3B0FE28DA063}" type="pres">
      <dgm:prSet presAssocID="{3826AA62-C0F8-40A6-ABE3-ED2C5D702A70}" presName="composite" presStyleCnt="0"/>
      <dgm:spPr/>
    </dgm:pt>
    <dgm:pt modelId="{E82AFABE-18CD-4A1E-8F42-2C56383F358F}" type="pres">
      <dgm:prSet presAssocID="{3826AA62-C0F8-40A6-ABE3-ED2C5D702A70}" presName="background" presStyleLbl="node0" presStyleIdx="0" presStyleCnt="3"/>
      <dgm:spPr/>
    </dgm:pt>
    <dgm:pt modelId="{28626022-723D-49BD-AC9C-E8F02CEF700A}" type="pres">
      <dgm:prSet presAssocID="{3826AA62-C0F8-40A6-ABE3-ED2C5D702A70}" presName="text" presStyleLbl="fgAcc0" presStyleIdx="0" presStyleCnt="3">
        <dgm:presLayoutVars>
          <dgm:chPref val="3"/>
        </dgm:presLayoutVars>
      </dgm:prSet>
      <dgm:spPr/>
    </dgm:pt>
    <dgm:pt modelId="{B6AB48AF-E585-4C87-8D85-8B70B1CF740F}" type="pres">
      <dgm:prSet presAssocID="{3826AA62-C0F8-40A6-ABE3-ED2C5D702A70}" presName="hierChild2" presStyleCnt="0"/>
      <dgm:spPr/>
    </dgm:pt>
    <dgm:pt modelId="{529B348A-11CC-47B9-90EE-675A508203C1}" type="pres">
      <dgm:prSet presAssocID="{161D4719-8496-4DD9-A57A-2204B2C6BCA0}" presName="hierRoot1" presStyleCnt="0"/>
      <dgm:spPr/>
    </dgm:pt>
    <dgm:pt modelId="{CE943CF5-9076-4758-979E-4B93E9BEA871}" type="pres">
      <dgm:prSet presAssocID="{161D4719-8496-4DD9-A57A-2204B2C6BCA0}" presName="composite" presStyleCnt="0"/>
      <dgm:spPr/>
    </dgm:pt>
    <dgm:pt modelId="{0BAAD872-FF67-446C-ACD7-D147575DCB93}" type="pres">
      <dgm:prSet presAssocID="{161D4719-8496-4DD9-A57A-2204B2C6BCA0}" presName="background" presStyleLbl="node0" presStyleIdx="1" presStyleCnt="3"/>
      <dgm:spPr/>
    </dgm:pt>
    <dgm:pt modelId="{31F399FB-3A50-4E96-BC65-EF6D38B26619}" type="pres">
      <dgm:prSet presAssocID="{161D4719-8496-4DD9-A57A-2204B2C6BCA0}" presName="text" presStyleLbl="fgAcc0" presStyleIdx="1" presStyleCnt="3">
        <dgm:presLayoutVars>
          <dgm:chPref val="3"/>
        </dgm:presLayoutVars>
      </dgm:prSet>
      <dgm:spPr/>
    </dgm:pt>
    <dgm:pt modelId="{23BE7BC4-C480-4B09-84BB-447C1FA8CDE1}" type="pres">
      <dgm:prSet presAssocID="{161D4719-8496-4DD9-A57A-2204B2C6BCA0}" presName="hierChild2" presStyleCnt="0"/>
      <dgm:spPr/>
    </dgm:pt>
    <dgm:pt modelId="{9E8DB5BA-12CB-497C-B821-C0DECF9BA454}" type="pres">
      <dgm:prSet presAssocID="{3C0963B1-3264-4300-A2CA-99276CBF4AE8}" presName="hierRoot1" presStyleCnt="0"/>
      <dgm:spPr/>
    </dgm:pt>
    <dgm:pt modelId="{F16A25DD-2C5A-43CD-8B0B-81E97C8DDF3E}" type="pres">
      <dgm:prSet presAssocID="{3C0963B1-3264-4300-A2CA-99276CBF4AE8}" presName="composite" presStyleCnt="0"/>
      <dgm:spPr/>
    </dgm:pt>
    <dgm:pt modelId="{DE5CA416-AC76-473F-879F-FFC7211D3FC1}" type="pres">
      <dgm:prSet presAssocID="{3C0963B1-3264-4300-A2CA-99276CBF4AE8}" presName="background" presStyleLbl="node0" presStyleIdx="2" presStyleCnt="3"/>
      <dgm:spPr/>
    </dgm:pt>
    <dgm:pt modelId="{BDD5B956-8737-45EF-83DE-E2EFCC82E1C2}" type="pres">
      <dgm:prSet presAssocID="{3C0963B1-3264-4300-A2CA-99276CBF4AE8}" presName="text" presStyleLbl="fgAcc0" presStyleIdx="2" presStyleCnt="3">
        <dgm:presLayoutVars>
          <dgm:chPref val="3"/>
        </dgm:presLayoutVars>
      </dgm:prSet>
      <dgm:spPr/>
    </dgm:pt>
    <dgm:pt modelId="{9366B513-21C1-4E17-9225-76FAC15B4966}" type="pres">
      <dgm:prSet presAssocID="{3C0963B1-3264-4300-A2CA-99276CBF4AE8}" presName="hierChild2" presStyleCnt="0"/>
      <dgm:spPr/>
    </dgm:pt>
  </dgm:ptLst>
  <dgm:cxnLst>
    <dgm:cxn modelId="{9516234C-5293-47CD-800D-E8B039C75ACF}" type="presOf" srcId="{3C0963B1-3264-4300-A2CA-99276CBF4AE8}" destId="{BDD5B956-8737-45EF-83DE-E2EFCC82E1C2}" srcOrd="0" destOrd="0" presId="urn:microsoft.com/office/officeart/2005/8/layout/hierarchy1"/>
    <dgm:cxn modelId="{082B6274-E067-4BEF-8A2B-A3FEA6304F1C}" type="presOf" srcId="{3826AA62-C0F8-40A6-ABE3-ED2C5D702A70}" destId="{28626022-723D-49BD-AC9C-E8F02CEF700A}" srcOrd="0" destOrd="0" presId="urn:microsoft.com/office/officeart/2005/8/layout/hierarchy1"/>
    <dgm:cxn modelId="{4F968D8F-BD8D-4EBF-A297-974B2770755C}" srcId="{4D7F729F-2CA0-4BA0-B262-40D0E04B09B6}" destId="{161D4719-8496-4DD9-A57A-2204B2C6BCA0}" srcOrd="1" destOrd="0" parTransId="{3D6FF339-0A22-45AB-9935-FE3343D1F8A8}" sibTransId="{5BB8CAA7-8F3C-44A0-A34D-CA863614D1D2}"/>
    <dgm:cxn modelId="{3D5B63AA-1C75-4CA2-9708-8271A7971EF0}" srcId="{4D7F729F-2CA0-4BA0-B262-40D0E04B09B6}" destId="{3C0963B1-3264-4300-A2CA-99276CBF4AE8}" srcOrd="2" destOrd="0" parTransId="{8F3D3623-ABA7-4F72-A5AD-FF541510EC75}" sibTransId="{541EB9D4-23E0-4C39-990B-412BFD2CE0BC}"/>
    <dgm:cxn modelId="{8BDC6FCC-7B9C-4ECC-B990-8D559F9D22C9}" type="presOf" srcId="{4D7F729F-2CA0-4BA0-B262-40D0E04B09B6}" destId="{90174A22-4DA6-4C16-83A5-53AEDB04E970}" srcOrd="0" destOrd="0" presId="urn:microsoft.com/office/officeart/2005/8/layout/hierarchy1"/>
    <dgm:cxn modelId="{AC7276E8-AA40-472D-B8FE-7B25DB448FAA}" srcId="{4D7F729F-2CA0-4BA0-B262-40D0E04B09B6}" destId="{3826AA62-C0F8-40A6-ABE3-ED2C5D702A70}" srcOrd="0" destOrd="0" parTransId="{9A4AE6B2-567E-4272-962A-6475F9479A09}" sibTransId="{139183CD-C6B4-439F-BB18-5D00AB4C2D78}"/>
    <dgm:cxn modelId="{3D6A64E9-D491-44EC-913D-97F3C67888C3}" type="presOf" srcId="{161D4719-8496-4DD9-A57A-2204B2C6BCA0}" destId="{31F399FB-3A50-4E96-BC65-EF6D38B26619}" srcOrd="0" destOrd="0" presId="urn:microsoft.com/office/officeart/2005/8/layout/hierarchy1"/>
    <dgm:cxn modelId="{42A2396F-5175-4CF3-A87C-2AE711E693FB}" type="presParOf" srcId="{90174A22-4DA6-4C16-83A5-53AEDB04E970}" destId="{41D1B7C8-6662-487A-882A-E31789588AE4}" srcOrd="0" destOrd="0" presId="urn:microsoft.com/office/officeart/2005/8/layout/hierarchy1"/>
    <dgm:cxn modelId="{79844834-6BCF-4CAA-8620-97B5AF8248E3}" type="presParOf" srcId="{41D1B7C8-6662-487A-882A-E31789588AE4}" destId="{8ECCA904-CA46-4C11-B255-3B0FE28DA063}" srcOrd="0" destOrd="0" presId="urn:microsoft.com/office/officeart/2005/8/layout/hierarchy1"/>
    <dgm:cxn modelId="{DB31EC85-42ED-4619-B6E0-5AC49FE07121}" type="presParOf" srcId="{8ECCA904-CA46-4C11-B255-3B0FE28DA063}" destId="{E82AFABE-18CD-4A1E-8F42-2C56383F358F}" srcOrd="0" destOrd="0" presId="urn:microsoft.com/office/officeart/2005/8/layout/hierarchy1"/>
    <dgm:cxn modelId="{FF5301CB-5453-41DC-8D6C-CFC43B3AD443}" type="presParOf" srcId="{8ECCA904-CA46-4C11-B255-3B0FE28DA063}" destId="{28626022-723D-49BD-AC9C-E8F02CEF700A}" srcOrd="1" destOrd="0" presId="urn:microsoft.com/office/officeart/2005/8/layout/hierarchy1"/>
    <dgm:cxn modelId="{733B94C8-3AD7-4BF0-918F-2A2FB23EEEF7}" type="presParOf" srcId="{41D1B7C8-6662-487A-882A-E31789588AE4}" destId="{B6AB48AF-E585-4C87-8D85-8B70B1CF740F}" srcOrd="1" destOrd="0" presId="urn:microsoft.com/office/officeart/2005/8/layout/hierarchy1"/>
    <dgm:cxn modelId="{A6C61A9C-5526-4748-B8DC-AE8F561B6591}" type="presParOf" srcId="{90174A22-4DA6-4C16-83A5-53AEDB04E970}" destId="{529B348A-11CC-47B9-90EE-675A508203C1}" srcOrd="1" destOrd="0" presId="urn:microsoft.com/office/officeart/2005/8/layout/hierarchy1"/>
    <dgm:cxn modelId="{7833ED5D-E6AC-42C4-B8B6-1BAA8C7AD886}" type="presParOf" srcId="{529B348A-11CC-47B9-90EE-675A508203C1}" destId="{CE943CF5-9076-4758-979E-4B93E9BEA871}" srcOrd="0" destOrd="0" presId="urn:microsoft.com/office/officeart/2005/8/layout/hierarchy1"/>
    <dgm:cxn modelId="{CD0A589C-B093-45FC-99DE-2CC145078316}" type="presParOf" srcId="{CE943CF5-9076-4758-979E-4B93E9BEA871}" destId="{0BAAD872-FF67-446C-ACD7-D147575DCB93}" srcOrd="0" destOrd="0" presId="urn:microsoft.com/office/officeart/2005/8/layout/hierarchy1"/>
    <dgm:cxn modelId="{101E8F8C-EB06-496C-A1C2-8E5BC5C2EC37}" type="presParOf" srcId="{CE943CF5-9076-4758-979E-4B93E9BEA871}" destId="{31F399FB-3A50-4E96-BC65-EF6D38B26619}" srcOrd="1" destOrd="0" presId="urn:microsoft.com/office/officeart/2005/8/layout/hierarchy1"/>
    <dgm:cxn modelId="{DDC7B1DE-F7FE-47E1-AC89-B9301CD35459}" type="presParOf" srcId="{529B348A-11CC-47B9-90EE-675A508203C1}" destId="{23BE7BC4-C480-4B09-84BB-447C1FA8CDE1}" srcOrd="1" destOrd="0" presId="urn:microsoft.com/office/officeart/2005/8/layout/hierarchy1"/>
    <dgm:cxn modelId="{C0499201-04A7-40F5-AC8C-EC9AB1FF7F9F}" type="presParOf" srcId="{90174A22-4DA6-4C16-83A5-53AEDB04E970}" destId="{9E8DB5BA-12CB-497C-B821-C0DECF9BA454}" srcOrd="2" destOrd="0" presId="urn:microsoft.com/office/officeart/2005/8/layout/hierarchy1"/>
    <dgm:cxn modelId="{74CD3EA4-929F-4E39-898D-5398BF2CA688}" type="presParOf" srcId="{9E8DB5BA-12CB-497C-B821-C0DECF9BA454}" destId="{F16A25DD-2C5A-43CD-8B0B-81E97C8DDF3E}" srcOrd="0" destOrd="0" presId="urn:microsoft.com/office/officeart/2005/8/layout/hierarchy1"/>
    <dgm:cxn modelId="{E5F4AD79-CCAE-46B4-B522-35D5B1B68C53}" type="presParOf" srcId="{F16A25DD-2C5A-43CD-8B0B-81E97C8DDF3E}" destId="{DE5CA416-AC76-473F-879F-FFC7211D3FC1}" srcOrd="0" destOrd="0" presId="urn:microsoft.com/office/officeart/2005/8/layout/hierarchy1"/>
    <dgm:cxn modelId="{75DDB4BA-1818-45CD-A07E-01C785FEDCCB}" type="presParOf" srcId="{F16A25DD-2C5A-43CD-8B0B-81E97C8DDF3E}" destId="{BDD5B956-8737-45EF-83DE-E2EFCC82E1C2}" srcOrd="1" destOrd="0" presId="urn:microsoft.com/office/officeart/2005/8/layout/hierarchy1"/>
    <dgm:cxn modelId="{74EC7E6B-FAC7-4845-BE59-C01FD451DD3F}" type="presParOf" srcId="{9E8DB5BA-12CB-497C-B821-C0DECF9BA454}" destId="{9366B513-21C1-4E17-9225-76FAC15B496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AFABE-18CD-4A1E-8F42-2C56383F358F}">
      <dsp:nvSpPr>
        <dsp:cNvPr id="0" name=""/>
        <dsp:cNvSpPr/>
      </dsp:nvSpPr>
      <dsp:spPr>
        <a:xfrm>
          <a:off x="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626022-723D-49BD-AC9C-E8F02CEF700A}">
      <dsp:nvSpPr>
        <dsp:cNvPr id="0" name=""/>
        <dsp:cNvSpPr/>
      </dsp:nvSpPr>
      <dsp:spPr>
        <a:xfrm>
          <a:off x="344685"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African American and white income gap widened, especially between 2000 and 2011; wiped off the relative advances occurred in the previous decade.</a:t>
          </a:r>
        </a:p>
      </dsp:txBody>
      <dsp:txXfrm>
        <a:off x="402381" y="1075600"/>
        <a:ext cx="2986781" cy="1854488"/>
      </dsp:txXfrm>
    </dsp:sp>
    <dsp:sp modelId="{0BAAD872-FF67-446C-ACD7-D147575DCB93}">
      <dsp:nvSpPr>
        <dsp:cNvPr id="0" name=""/>
        <dsp:cNvSpPr/>
      </dsp:nvSpPr>
      <dsp:spPr>
        <a:xfrm>
          <a:off x="3791545"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F399FB-3A50-4E96-BC65-EF6D38B26619}">
      <dsp:nvSpPr>
        <dsp:cNvPr id="0" name=""/>
        <dsp:cNvSpPr/>
      </dsp:nvSpPr>
      <dsp:spPr>
        <a:xfrm>
          <a:off x="4136231"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Shift away from manufacturing towards new economy built around healthcare and higher education, sectors that require higher education levels, hurt minorities with disproportionate access to education.</a:t>
          </a:r>
        </a:p>
      </dsp:txBody>
      <dsp:txXfrm>
        <a:off x="4193927" y="1075600"/>
        <a:ext cx="2986781" cy="1854488"/>
      </dsp:txXfrm>
    </dsp:sp>
    <dsp:sp modelId="{DE5CA416-AC76-473F-879F-FFC7211D3FC1}">
      <dsp:nvSpPr>
        <dsp:cNvPr id="0" name=""/>
        <dsp:cNvSpPr/>
      </dsp:nvSpPr>
      <dsp:spPr>
        <a:xfrm>
          <a:off x="758309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D5B956-8737-45EF-83DE-E2EFCC82E1C2}">
      <dsp:nvSpPr>
        <dsp:cNvPr id="0" name=""/>
        <dsp:cNvSpPr/>
      </dsp:nvSpPr>
      <dsp:spPr>
        <a:xfrm>
          <a:off x="7927776"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Black migration to suburbs</a:t>
          </a:r>
        </a:p>
      </dsp:txBody>
      <dsp:txXfrm>
        <a:off x="7985472" y="1075600"/>
        <a:ext cx="2986781" cy="18544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8/13/2017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8/13/2017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8/13/2017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8/13/2017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8/13/2017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03576-0132-45C4-B7B5-8B71199F6922}"/>
              </a:ext>
            </a:extLst>
          </p:cNvPr>
          <p:cNvSpPr>
            <a:spLocks noGrp="1"/>
          </p:cNvSpPr>
          <p:nvPr>
            <p:ph type="ctrTitle"/>
          </p:nvPr>
        </p:nvSpPr>
        <p:spPr/>
        <p:txBody>
          <a:bodyPr>
            <a:normAutofit fontScale="90000"/>
          </a:bodyPr>
          <a:lstStyle/>
          <a:p>
            <a:r>
              <a:rPr lang="en-US" b="1" dirty="0"/>
              <a:t>Buffalo’s Economic Development Compared: Buffalo as Part of the Rust Belt</a:t>
            </a:r>
            <a:endParaRPr lang="en-US" dirty="0"/>
          </a:p>
        </p:txBody>
      </p:sp>
      <p:sp>
        <p:nvSpPr>
          <p:cNvPr id="3" name="Subtitle 2">
            <a:extLst>
              <a:ext uri="{FF2B5EF4-FFF2-40B4-BE49-F238E27FC236}">
                <a16:creationId xmlns:a16="http://schemas.microsoft.com/office/drawing/2014/main" id="{A93B9FD0-AF19-4660-BDC7-83BFF4B64D9F}"/>
              </a:ext>
            </a:extLst>
          </p:cNvPr>
          <p:cNvSpPr>
            <a:spLocks noGrp="1"/>
          </p:cNvSpPr>
          <p:nvPr>
            <p:ph type="subTitle" idx="1"/>
          </p:nvPr>
        </p:nvSpPr>
        <p:spPr/>
        <p:txBody>
          <a:bodyPr>
            <a:normAutofit fontScale="92500" lnSpcReduction="10000"/>
          </a:bodyPr>
          <a:lstStyle/>
          <a:p>
            <a:r>
              <a:rPr lang="en-US" b="1" dirty="0"/>
              <a:t>Evren Dincer</a:t>
            </a:r>
            <a:br>
              <a:rPr lang="en-US" b="1" dirty="0"/>
            </a:br>
            <a:r>
              <a:rPr lang="en-US" b="1" dirty="0"/>
              <a:t>Department of Sociology, </a:t>
            </a:r>
            <a:r>
              <a:rPr lang="en-US" b="1" dirty="0" err="1"/>
              <a:t>Uludag</a:t>
            </a:r>
            <a:r>
              <a:rPr lang="en-US" b="1" dirty="0"/>
              <a:t> University</a:t>
            </a:r>
            <a:endParaRPr lang="en-US" dirty="0"/>
          </a:p>
          <a:p>
            <a:endParaRPr lang="en-US" dirty="0"/>
          </a:p>
        </p:txBody>
      </p:sp>
    </p:spTree>
    <p:extLst>
      <p:ext uri="{BB962C8B-B14F-4D97-AF65-F5344CB8AC3E}">
        <p14:creationId xmlns:p14="http://schemas.microsoft.com/office/powerpoint/2010/main" val="2630042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C2795-C8D5-41C1-B644-007AFC2FA114}"/>
              </a:ext>
            </a:extLst>
          </p:cNvPr>
          <p:cNvSpPr>
            <a:spLocks noGrp="1"/>
          </p:cNvSpPr>
          <p:nvPr>
            <p:ph type="title"/>
          </p:nvPr>
        </p:nvSpPr>
        <p:spPr>
          <a:xfrm>
            <a:off x="581192" y="702156"/>
            <a:ext cx="11029616" cy="1013800"/>
          </a:xfrm>
        </p:spPr>
        <p:txBody>
          <a:bodyPr>
            <a:normAutofit/>
          </a:bodyPr>
          <a:lstStyle/>
          <a:p>
            <a:r>
              <a:rPr lang="en-US" b="1">
                <a:solidFill>
                  <a:srgbClr val="FFFEFF"/>
                </a:solidFill>
              </a:rPr>
              <a:t>Racial Segregation</a:t>
            </a:r>
            <a:endParaRPr lang="en-US">
              <a:solidFill>
                <a:srgbClr val="FFFEFF"/>
              </a:solidFill>
            </a:endParaRP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633977259"/>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5592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1" name="Rectangle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06"/>
            <a:ext cx="12192000" cy="62435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1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370747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1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5034" y="619125"/>
            <a:ext cx="7499291" cy="5607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Content Placeholder 4"/>
          <p:cNvPicPr>
            <a:picLocks noChangeAspect="1"/>
          </p:cNvPicPr>
          <p:nvPr/>
        </p:nvPicPr>
        <p:blipFill>
          <a:blip r:embed="rId2"/>
          <a:stretch>
            <a:fillRect/>
          </a:stretch>
        </p:blipFill>
        <p:spPr>
          <a:xfrm>
            <a:off x="4568800" y="1505741"/>
            <a:ext cx="6866506" cy="3845243"/>
          </a:xfrm>
          <a:prstGeom prst="rect">
            <a:avLst/>
          </a:prstGeom>
        </p:spPr>
      </p:pic>
      <p:sp>
        <p:nvSpPr>
          <p:cNvPr id="2" name="Title 1">
            <a:extLst>
              <a:ext uri="{FF2B5EF4-FFF2-40B4-BE49-F238E27FC236}">
                <a16:creationId xmlns:a16="http://schemas.microsoft.com/office/drawing/2014/main" id="{EF334C82-228C-4D4E-A159-E369DCA49418}"/>
              </a:ext>
            </a:extLst>
          </p:cNvPr>
          <p:cNvSpPr>
            <a:spLocks noGrp="1"/>
          </p:cNvSpPr>
          <p:nvPr>
            <p:ph type="title"/>
          </p:nvPr>
        </p:nvSpPr>
        <p:spPr>
          <a:xfrm>
            <a:off x="764110" y="826346"/>
            <a:ext cx="3171905" cy="1013800"/>
          </a:xfrm>
        </p:spPr>
        <p:txBody>
          <a:bodyPr>
            <a:normAutofit fontScale="90000"/>
          </a:bodyPr>
          <a:lstStyle/>
          <a:p>
            <a:r>
              <a:rPr lang="en-US" sz="2400" dirty="0">
                <a:solidFill>
                  <a:srgbClr val="FFFFFF"/>
                </a:solidFill>
              </a:rPr>
              <a:t>widening</a:t>
            </a:r>
            <a:br>
              <a:rPr lang="en-US" sz="2400" dirty="0">
                <a:solidFill>
                  <a:srgbClr val="FFFFFF"/>
                </a:solidFill>
              </a:rPr>
            </a:br>
            <a:r>
              <a:rPr lang="en-US" sz="2400" dirty="0">
                <a:solidFill>
                  <a:srgbClr val="FFFFFF"/>
                </a:solidFill>
              </a:rPr>
              <a:t>Income </a:t>
            </a:r>
            <a:br>
              <a:rPr lang="en-US" sz="2400" dirty="0">
                <a:solidFill>
                  <a:srgbClr val="FFFFFF"/>
                </a:solidFill>
              </a:rPr>
            </a:br>
            <a:r>
              <a:rPr lang="en-US" sz="2400" dirty="0">
                <a:solidFill>
                  <a:srgbClr val="FFFFFF"/>
                </a:solidFill>
              </a:rPr>
              <a:t>gap</a:t>
            </a:r>
          </a:p>
        </p:txBody>
      </p:sp>
      <p:sp>
        <p:nvSpPr>
          <p:cNvPr id="45" name="Content Placeholder 9"/>
          <p:cNvSpPr>
            <a:spLocks noGrp="1"/>
          </p:cNvSpPr>
          <p:nvPr>
            <p:ph idx="1"/>
          </p:nvPr>
        </p:nvSpPr>
        <p:spPr>
          <a:xfrm>
            <a:off x="764110" y="2052084"/>
            <a:ext cx="3033249" cy="3856229"/>
          </a:xfrm>
        </p:spPr>
        <p:txBody>
          <a:bodyPr anchor="t">
            <a:normAutofit/>
          </a:bodyPr>
          <a:lstStyle/>
          <a:p>
            <a:r>
              <a:rPr lang="en-US" sz="1600" dirty="0">
                <a:solidFill>
                  <a:srgbClr val="FFFFFF"/>
                </a:solidFill>
              </a:rPr>
              <a:t>Change in the white/African-American income gap 1990–2000 and 2000–2011</a:t>
            </a: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r>
              <a:rPr lang="en-US" sz="1600" dirty="0">
                <a:solidFill>
                  <a:srgbClr val="FFFFFF"/>
                </a:solidFill>
              </a:rPr>
              <a:t>Source: </a:t>
            </a:r>
            <a:r>
              <a:rPr lang="en-US" sz="1600" dirty="0" err="1">
                <a:solidFill>
                  <a:srgbClr val="FFFFFF"/>
                </a:solidFill>
              </a:rPr>
              <a:t>Mallach</a:t>
            </a:r>
            <a:r>
              <a:rPr lang="en-US" sz="1600" dirty="0">
                <a:solidFill>
                  <a:srgbClr val="FFFFFF"/>
                </a:solidFill>
              </a:rPr>
              <a:t> 2015</a:t>
            </a:r>
          </a:p>
        </p:txBody>
      </p:sp>
    </p:spTree>
    <p:extLst>
      <p:ext uri="{BB962C8B-B14F-4D97-AF65-F5344CB8AC3E}">
        <p14:creationId xmlns:p14="http://schemas.microsoft.com/office/powerpoint/2010/main" val="2270528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8" name="Rectangle 5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06"/>
            <a:ext cx="12192000" cy="62435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370747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6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5034" y="619125"/>
            <a:ext cx="7499291" cy="5607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Content Placeholder 4"/>
          <p:cNvPicPr>
            <a:picLocks noChangeAspect="1"/>
          </p:cNvPicPr>
          <p:nvPr/>
        </p:nvPicPr>
        <p:blipFill>
          <a:blip r:embed="rId2"/>
          <a:stretch>
            <a:fillRect/>
          </a:stretch>
        </p:blipFill>
        <p:spPr>
          <a:xfrm>
            <a:off x="4737674" y="1565250"/>
            <a:ext cx="6866506" cy="4343064"/>
          </a:xfrm>
          <a:prstGeom prst="rect">
            <a:avLst/>
          </a:prstGeom>
        </p:spPr>
      </p:pic>
      <p:sp>
        <p:nvSpPr>
          <p:cNvPr id="44" name="Content Placeholder 30"/>
          <p:cNvSpPr>
            <a:spLocks noGrp="1"/>
          </p:cNvSpPr>
          <p:nvPr>
            <p:ph idx="1"/>
          </p:nvPr>
        </p:nvSpPr>
        <p:spPr>
          <a:xfrm>
            <a:off x="764110" y="810706"/>
            <a:ext cx="3033249" cy="5097608"/>
          </a:xfrm>
        </p:spPr>
        <p:txBody>
          <a:bodyPr anchor="t">
            <a:normAutofit lnSpcReduction="10000"/>
          </a:bodyPr>
          <a:lstStyle/>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r>
              <a:rPr lang="en-US" sz="1600" dirty="0">
                <a:solidFill>
                  <a:srgbClr val="FFFFFF"/>
                </a:solidFill>
              </a:rPr>
              <a:t>Change in Educational Attainment for White and African-American Adults</a:t>
            </a: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a:p>
            <a:r>
              <a:rPr lang="en-US" sz="1600" dirty="0">
                <a:solidFill>
                  <a:srgbClr val="FFFFFF"/>
                </a:solidFill>
              </a:rPr>
              <a:t>Source: </a:t>
            </a:r>
            <a:r>
              <a:rPr lang="en-US" sz="1600" dirty="0" err="1">
                <a:solidFill>
                  <a:srgbClr val="FFFFFF"/>
                </a:solidFill>
              </a:rPr>
              <a:t>Mallach</a:t>
            </a:r>
            <a:r>
              <a:rPr lang="en-US" sz="1600" dirty="0">
                <a:solidFill>
                  <a:srgbClr val="FFFFFF"/>
                </a:solidFill>
              </a:rPr>
              <a:t>, 2015</a:t>
            </a:r>
          </a:p>
        </p:txBody>
      </p:sp>
      <p:sp>
        <p:nvSpPr>
          <p:cNvPr id="47" name="Title 1">
            <a:extLst>
              <a:ext uri="{FF2B5EF4-FFF2-40B4-BE49-F238E27FC236}">
                <a16:creationId xmlns:a16="http://schemas.microsoft.com/office/drawing/2014/main" id="{33EB1EB1-3734-4687-8F42-01CD6B0A2B9A}"/>
              </a:ext>
            </a:extLst>
          </p:cNvPr>
          <p:cNvSpPr>
            <a:spLocks noGrp="1"/>
          </p:cNvSpPr>
          <p:nvPr>
            <p:ph type="title"/>
          </p:nvPr>
        </p:nvSpPr>
        <p:spPr>
          <a:xfrm>
            <a:off x="764110" y="826346"/>
            <a:ext cx="3171905" cy="1013800"/>
          </a:xfrm>
        </p:spPr>
        <p:txBody>
          <a:bodyPr>
            <a:normAutofit fontScale="90000"/>
          </a:bodyPr>
          <a:lstStyle/>
          <a:p>
            <a:r>
              <a:rPr lang="en-US" sz="2400" dirty="0">
                <a:solidFill>
                  <a:srgbClr val="FFFFFF"/>
                </a:solidFill>
              </a:rPr>
              <a:t>Deepening</a:t>
            </a:r>
            <a:br>
              <a:rPr lang="en-US" sz="2400" dirty="0">
                <a:solidFill>
                  <a:srgbClr val="FFFFFF"/>
                </a:solidFill>
              </a:rPr>
            </a:br>
            <a:r>
              <a:rPr lang="en-US" sz="2400" dirty="0">
                <a:solidFill>
                  <a:srgbClr val="FFFFFF"/>
                </a:solidFill>
              </a:rPr>
              <a:t>EDUCATIONAL</a:t>
            </a:r>
            <a:br>
              <a:rPr lang="en-US" sz="2400" dirty="0">
                <a:solidFill>
                  <a:srgbClr val="FFFFFF"/>
                </a:solidFill>
              </a:rPr>
            </a:br>
            <a:r>
              <a:rPr lang="en-US" sz="2400" dirty="0">
                <a:solidFill>
                  <a:srgbClr val="FFFFFF"/>
                </a:solidFill>
              </a:rPr>
              <a:t>gap</a:t>
            </a:r>
          </a:p>
        </p:txBody>
      </p:sp>
    </p:spTree>
    <p:extLst>
      <p:ext uri="{BB962C8B-B14F-4D97-AF65-F5344CB8AC3E}">
        <p14:creationId xmlns:p14="http://schemas.microsoft.com/office/powerpoint/2010/main" val="224770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5367-BEBD-4A89-9A43-35C3734BA558}"/>
              </a:ext>
            </a:extLst>
          </p:cNvPr>
          <p:cNvSpPr>
            <a:spLocks noGrp="1"/>
          </p:cNvSpPr>
          <p:nvPr>
            <p:ph type="title"/>
          </p:nvPr>
        </p:nvSpPr>
        <p:spPr/>
        <p:txBody>
          <a:bodyPr>
            <a:normAutofit/>
          </a:bodyPr>
          <a:lstStyle/>
          <a:p>
            <a:pPr algn="ctr"/>
            <a:r>
              <a:rPr lang="en-US" b="1" dirty="0"/>
              <a:t>Economic development</a:t>
            </a:r>
            <a:endParaRPr lang="en-US" dirty="0"/>
          </a:p>
        </p:txBody>
      </p:sp>
      <p:sp>
        <p:nvSpPr>
          <p:cNvPr id="7" name="Text Placeholder 6">
            <a:extLst>
              <a:ext uri="{FF2B5EF4-FFF2-40B4-BE49-F238E27FC236}">
                <a16:creationId xmlns:a16="http://schemas.microsoft.com/office/drawing/2014/main" id="{45FBA47F-9DBF-445E-9A00-6F1A4F4DC82B}"/>
              </a:ext>
            </a:extLst>
          </p:cNvPr>
          <p:cNvSpPr>
            <a:spLocks noGrp="1"/>
          </p:cNvSpPr>
          <p:nvPr>
            <p:ph type="body" idx="1"/>
          </p:nvPr>
        </p:nvSpPr>
        <p:spPr/>
        <p:txBody>
          <a:bodyPr/>
          <a:lstStyle/>
          <a:p>
            <a:r>
              <a:rPr lang="en-US" dirty="0"/>
              <a:t>Pittsburgh</a:t>
            </a:r>
          </a:p>
        </p:txBody>
      </p:sp>
      <p:sp>
        <p:nvSpPr>
          <p:cNvPr id="4" name="Content Placeholder 3">
            <a:extLst>
              <a:ext uri="{FF2B5EF4-FFF2-40B4-BE49-F238E27FC236}">
                <a16:creationId xmlns:a16="http://schemas.microsoft.com/office/drawing/2014/main" id="{B56D161A-C6CF-43B0-9D96-B1180711CA43}"/>
              </a:ext>
            </a:extLst>
          </p:cNvPr>
          <p:cNvSpPr>
            <a:spLocks noGrp="1"/>
          </p:cNvSpPr>
          <p:nvPr>
            <p:ph sz="half" idx="2"/>
          </p:nvPr>
        </p:nvSpPr>
        <p:spPr/>
        <p:txBody>
          <a:bodyPr>
            <a:normAutofit fontScale="85000" lnSpcReduction="10000"/>
          </a:bodyPr>
          <a:lstStyle/>
          <a:p>
            <a:r>
              <a:rPr lang="en-US" dirty="0"/>
              <a:t>Downtown revitalization</a:t>
            </a:r>
          </a:p>
          <a:p>
            <a:r>
              <a:rPr lang="en-US" dirty="0"/>
              <a:t>Over $4.3 billion in subsidies in PA were allocated in over ten thousand awards since 1976 but mostly since 2009</a:t>
            </a:r>
          </a:p>
          <a:p>
            <a:r>
              <a:rPr lang="en-US" dirty="0"/>
              <a:t>Healthcare and higher education, PITT, &amp; CMU have more than $11 billion research budget </a:t>
            </a:r>
          </a:p>
          <a:p>
            <a:r>
              <a:rPr lang="en-US" dirty="0"/>
              <a:t>Retained finance &amp; insurance sectors; 27% of downtown jobs are in finance sector</a:t>
            </a:r>
          </a:p>
          <a:p>
            <a:r>
              <a:rPr lang="en-US" dirty="0"/>
              <a:t>Pittsburgh Downtown Partnership, Urban Redevelopment Authority (over $334 million in investment in 2014-2016), The Center for Innovation &amp; Entrepreneurship</a:t>
            </a:r>
          </a:p>
          <a:p>
            <a:endParaRPr lang="en-US" dirty="0"/>
          </a:p>
        </p:txBody>
      </p:sp>
      <p:sp>
        <p:nvSpPr>
          <p:cNvPr id="8" name="Text Placeholder 7">
            <a:extLst>
              <a:ext uri="{FF2B5EF4-FFF2-40B4-BE49-F238E27FC236}">
                <a16:creationId xmlns:a16="http://schemas.microsoft.com/office/drawing/2014/main" id="{A801DEE4-20FF-4A66-8F01-40B3ED5EB4D9}"/>
              </a:ext>
            </a:extLst>
          </p:cNvPr>
          <p:cNvSpPr>
            <a:spLocks noGrp="1"/>
          </p:cNvSpPr>
          <p:nvPr>
            <p:ph type="body" sz="quarter" idx="3"/>
          </p:nvPr>
        </p:nvSpPr>
        <p:spPr/>
        <p:txBody>
          <a:bodyPr/>
          <a:lstStyle/>
          <a:p>
            <a:r>
              <a:rPr lang="en-US" dirty="0"/>
              <a:t>St. Louis</a:t>
            </a:r>
          </a:p>
        </p:txBody>
      </p:sp>
      <p:sp>
        <p:nvSpPr>
          <p:cNvPr id="9" name="Content Placeholder 8">
            <a:extLst>
              <a:ext uri="{FF2B5EF4-FFF2-40B4-BE49-F238E27FC236}">
                <a16:creationId xmlns:a16="http://schemas.microsoft.com/office/drawing/2014/main" id="{233C4CBB-A698-465F-BF78-CDC0B1E1DC94}"/>
              </a:ext>
            </a:extLst>
          </p:cNvPr>
          <p:cNvSpPr>
            <a:spLocks noGrp="1"/>
          </p:cNvSpPr>
          <p:nvPr>
            <p:ph sz="quarter" idx="4"/>
          </p:nvPr>
        </p:nvSpPr>
        <p:spPr/>
        <p:txBody>
          <a:bodyPr>
            <a:normAutofit fontScale="85000" lnSpcReduction="20000"/>
          </a:bodyPr>
          <a:lstStyle/>
          <a:p>
            <a:r>
              <a:rPr lang="en-US" dirty="0"/>
              <a:t>Downtown revitalization: over 51% of the jobs are located in St. Louis central corridor which constitutes about 5% of city’s land area (2011)</a:t>
            </a:r>
          </a:p>
          <a:p>
            <a:r>
              <a:rPr lang="en-US" dirty="0"/>
              <a:t>Downtown population rose from 3539 to 8155 between 2000 and 2010, 130% increase</a:t>
            </a:r>
          </a:p>
          <a:p>
            <a:r>
              <a:rPr lang="en-US" dirty="0"/>
              <a:t>University and healthcare employment replacing lost jobs</a:t>
            </a:r>
          </a:p>
          <a:p>
            <a:r>
              <a:rPr lang="en-US" dirty="0"/>
              <a:t>Over $5.5 billion in subsidies in MO were allocated in 3942 awards since 1990, but mostly since 2006</a:t>
            </a:r>
          </a:p>
          <a:p>
            <a:r>
              <a:rPr lang="en-US" dirty="0"/>
              <a:t>Unemployment 3.8 in MO, 4% in St. Louis metro area</a:t>
            </a:r>
          </a:p>
          <a:p>
            <a:r>
              <a:rPr lang="en-US" dirty="0"/>
              <a:t>North (predominantly black) South (predominantly white) divide worsened in the last two decades (Tighe and </a:t>
            </a:r>
            <a:r>
              <a:rPr lang="en-US" dirty="0" err="1"/>
              <a:t>Ganning</a:t>
            </a:r>
            <a:r>
              <a:rPr lang="en-US" dirty="0"/>
              <a:t>)</a:t>
            </a:r>
          </a:p>
        </p:txBody>
      </p:sp>
    </p:spTree>
    <p:extLst>
      <p:ext uri="{BB962C8B-B14F-4D97-AF65-F5344CB8AC3E}">
        <p14:creationId xmlns:p14="http://schemas.microsoft.com/office/powerpoint/2010/main" val="89085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5367-BEBD-4A89-9A43-35C3734BA558}"/>
              </a:ext>
            </a:extLst>
          </p:cNvPr>
          <p:cNvSpPr>
            <a:spLocks noGrp="1"/>
          </p:cNvSpPr>
          <p:nvPr>
            <p:ph type="title"/>
          </p:nvPr>
        </p:nvSpPr>
        <p:spPr/>
        <p:txBody>
          <a:bodyPr>
            <a:normAutofit/>
          </a:bodyPr>
          <a:lstStyle/>
          <a:p>
            <a:pPr algn="ctr"/>
            <a:r>
              <a:rPr lang="en-US" b="1" dirty="0"/>
              <a:t>Economic development</a:t>
            </a:r>
            <a:endParaRPr lang="en-US" dirty="0"/>
          </a:p>
        </p:txBody>
      </p:sp>
      <p:sp>
        <p:nvSpPr>
          <p:cNvPr id="7" name="Text Placeholder 6">
            <a:extLst>
              <a:ext uri="{FF2B5EF4-FFF2-40B4-BE49-F238E27FC236}">
                <a16:creationId xmlns:a16="http://schemas.microsoft.com/office/drawing/2014/main" id="{45FBA47F-9DBF-445E-9A00-6F1A4F4DC82B}"/>
              </a:ext>
            </a:extLst>
          </p:cNvPr>
          <p:cNvSpPr>
            <a:spLocks noGrp="1"/>
          </p:cNvSpPr>
          <p:nvPr>
            <p:ph type="body" idx="1"/>
          </p:nvPr>
        </p:nvSpPr>
        <p:spPr/>
        <p:txBody>
          <a:bodyPr/>
          <a:lstStyle/>
          <a:p>
            <a:r>
              <a:rPr lang="en-US" dirty="0"/>
              <a:t>Cleveland</a:t>
            </a:r>
          </a:p>
        </p:txBody>
      </p:sp>
      <p:sp>
        <p:nvSpPr>
          <p:cNvPr id="4" name="Content Placeholder 3">
            <a:extLst>
              <a:ext uri="{FF2B5EF4-FFF2-40B4-BE49-F238E27FC236}">
                <a16:creationId xmlns:a16="http://schemas.microsoft.com/office/drawing/2014/main" id="{B56D161A-C6CF-43B0-9D96-B1180711CA43}"/>
              </a:ext>
            </a:extLst>
          </p:cNvPr>
          <p:cNvSpPr>
            <a:spLocks noGrp="1"/>
          </p:cNvSpPr>
          <p:nvPr>
            <p:ph sz="half" idx="2"/>
          </p:nvPr>
        </p:nvSpPr>
        <p:spPr/>
        <p:txBody>
          <a:bodyPr>
            <a:normAutofit fontScale="85000" lnSpcReduction="10000"/>
          </a:bodyPr>
          <a:lstStyle/>
          <a:p>
            <a:r>
              <a:rPr lang="en-US" dirty="0"/>
              <a:t>Downtown revitalization limited</a:t>
            </a:r>
          </a:p>
          <a:p>
            <a:r>
              <a:rPr lang="en-US" dirty="0"/>
              <a:t>Over $4.1 billion in subsidies in MI were allocated in over seventeen thousand awards since 1983 but mostly since 2011</a:t>
            </a:r>
          </a:p>
          <a:p>
            <a:r>
              <a:rPr lang="en-US" dirty="0"/>
              <a:t>$8 billion between 2011 and 2015 invested in the city (CED)</a:t>
            </a:r>
          </a:p>
          <a:p>
            <a:r>
              <a:rPr lang="en-US" dirty="0"/>
              <a:t>The Health-Tech Corridor Attraction Fund, Job Creation Incentive Program, Municipal Small Business Program, Brownfield Redevelopment, JOBS Ohio and Revitalization Grant (Department of Economic Development)</a:t>
            </a:r>
          </a:p>
          <a:p>
            <a:r>
              <a:rPr lang="en-US" dirty="0"/>
              <a:t>Unemployment rate 5% in OH, and 6.4% for Cleveland Metro </a:t>
            </a:r>
          </a:p>
          <a:p>
            <a:endParaRPr lang="en-US" dirty="0"/>
          </a:p>
        </p:txBody>
      </p:sp>
      <p:sp>
        <p:nvSpPr>
          <p:cNvPr id="8" name="Text Placeholder 7">
            <a:extLst>
              <a:ext uri="{FF2B5EF4-FFF2-40B4-BE49-F238E27FC236}">
                <a16:creationId xmlns:a16="http://schemas.microsoft.com/office/drawing/2014/main" id="{A801DEE4-20FF-4A66-8F01-40B3ED5EB4D9}"/>
              </a:ext>
            </a:extLst>
          </p:cNvPr>
          <p:cNvSpPr>
            <a:spLocks noGrp="1"/>
          </p:cNvSpPr>
          <p:nvPr>
            <p:ph type="body" sz="quarter" idx="3"/>
          </p:nvPr>
        </p:nvSpPr>
        <p:spPr/>
        <p:txBody>
          <a:bodyPr/>
          <a:lstStyle/>
          <a:p>
            <a:r>
              <a:rPr lang="en-US" dirty="0"/>
              <a:t>Detroit</a:t>
            </a:r>
          </a:p>
        </p:txBody>
      </p:sp>
      <p:sp>
        <p:nvSpPr>
          <p:cNvPr id="9" name="Content Placeholder 8">
            <a:extLst>
              <a:ext uri="{FF2B5EF4-FFF2-40B4-BE49-F238E27FC236}">
                <a16:creationId xmlns:a16="http://schemas.microsoft.com/office/drawing/2014/main" id="{233C4CBB-A698-465F-BF78-CDC0B1E1DC94}"/>
              </a:ext>
            </a:extLst>
          </p:cNvPr>
          <p:cNvSpPr>
            <a:spLocks noGrp="1"/>
          </p:cNvSpPr>
          <p:nvPr>
            <p:ph sz="quarter" idx="4"/>
          </p:nvPr>
        </p:nvSpPr>
        <p:spPr/>
        <p:txBody>
          <a:bodyPr>
            <a:normAutofit fontScale="92500" lnSpcReduction="20000"/>
          </a:bodyPr>
          <a:lstStyle/>
          <a:p>
            <a:r>
              <a:rPr lang="en-US" dirty="0"/>
              <a:t>Move towards service economy, shrinking manufacturing employment</a:t>
            </a:r>
          </a:p>
          <a:p>
            <a:r>
              <a:rPr lang="en-US" dirty="0"/>
              <a:t>Detroit Economic Development Corporation</a:t>
            </a:r>
          </a:p>
          <a:p>
            <a:r>
              <a:rPr lang="en-US" dirty="0"/>
              <a:t>Downtown revitalization</a:t>
            </a:r>
          </a:p>
          <a:p>
            <a:r>
              <a:rPr lang="en-US" dirty="0"/>
              <a:t>Both downtown and outer circles declined, but the latter decline much faster highlighting the spatial divide</a:t>
            </a:r>
          </a:p>
          <a:p>
            <a:r>
              <a:rPr lang="en-US" dirty="0"/>
              <a:t>Over $14.1 billion in subsidies in MI were allocated in over seventeen thousand awards since 1975 but mostly since 2004</a:t>
            </a:r>
          </a:p>
          <a:p>
            <a:r>
              <a:rPr lang="en-US" dirty="0"/>
              <a:t>Unemployment rate 3.8% in MI, 3.7 in Detroit</a:t>
            </a:r>
          </a:p>
          <a:p>
            <a:endParaRPr lang="en-US" dirty="0"/>
          </a:p>
        </p:txBody>
      </p:sp>
    </p:spTree>
    <p:extLst>
      <p:ext uri="{BB962C8B-B14F-4D97-AF65-F5344CB8AC3E}">
        <p14:creationId xmlns:p14="http://schemas.microsoft.com/office/powerpoint/2010/main" val="3997760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F609D-1526-42FC-8A95-E5B2AE0EB5BA}"/>
              </a:ext>
            </a:extLst>
          </p:cNvPr>
          <p:cNvSpPr>
            <a:spLocks noGrp="1"/>
          </p:cNvSpPr>
          <p:nvPr>
            <p:ph type="title"/>
          </p:nvPr>
        </p:nvSpPr>
        <p:spPr/>
        <p:txBody>
          <a:bodyPr/>
          <a:lstStyle/>
          <a:p>
            <a:pPr algn="ctr"/>
            <a:r>
              <a:rPr lang="en-US" dirty="0" err="1"/>
              <a:t>ConclusionS</a:t>
            </a:r>
            <a:endParaRPr lang="en-US" dirty="0"/>
          </a:p>
        </p:txBody>
      </p:sp>
      <p:sp>
        <p:nvSpPr>
          <p:cNvPr id="3" name="Content Placeholder 2">
            <a:extLst>
              <a:ext uri="{FF2B5EF4-FFF2-40B4-BE49-F238E27FC236}">
                <a16:creationId xmlns:a16="http://schemas.microsoft.com/office/drawing/2014/main" id="{950BD998-A2D0-40CC-9B67-100FC2B26250}"/>
              </a:ext>
            </a:extLst>
          </p:cNvPr>
          <p:cNvSpPr>
            <a:spLocks noGrp="1"/>
          </p:cNvSpPr>
          <p:nvPr>
            <p:ph idx="1"/>
          </p:nvPr>
        </p:nvSpPr>
        <p:spPr/>
        <p:txBody>
          <a:bodyPr>
            <a:normAutofit fontScale="92500"/>
          </a:bodyPr>
          <a:lstStyle/>
          <a:p>
            <a:r>
              <a:rPr lang="en-US" sz="2400" dirty="0"/>
              <a:t>Economic revitalization exists but it is distributed among certain sectors and locations while excluding others</a:t>
            </a:r>
          </a:p>
          <a:p>
            <a:r>
              <a:rPr lang="en-US" sz="2400" dirty="0"/>
              <a:t>It does not yield city-wide results, instead deepening existing racial and economic divides</a:t>
            </a:r>
          </a:p>
          <a:p>
            <a:r>
              <a:rPr lang="en-US" sz="2400" dirty="0"/>
              <a:t>City vs suburb divide is also on the rise as commuters benefit more from economic revitalization than urban residents</a:t>
            </a:r>
          </a:p>
          <a:p>
            <a:r>
              <a:rPr lang="en-US" sz="2400" dirty="0"/>
              <a:t>Economic revitalization policies do not directly target educational attainment gap, though there is some interest in workforce development</a:t>
            </a:r>
          </a:p>
          <a:p>
            <a:r>
              <a:rPr lang="en-US" sz="2400" dirty="0"/>
              <a:t>Education is a major problem; STEM focused investments have not been successful yet</a:t>
            </a:r>
          </a:p>
          <a:p>
            <a:endParaRPr lang="en-US" sz="2400" dirty="0"/>
          </a:p>
        </p:txBody>
      </p:sp>
    </p:spTree>
    <p:extLst>
      <p:ext uri="{BB962C8B-B14F-4D97-AF65-F5344CB8AC3E}">
        <p14:creationId xmlns:p14="http://schemas.microsoft.com/office/powerpoint/2010/main" val="2583832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F609D-1526-42FC-8A95-E5B2AE0EB5BA}"/>
              </a:ext>
            </a:extLst>
          </p:cNvPr>
          <p:cNvSpPr>
            <a:spLocks noGrp="1"/>
          </p:cNvSpPr>
          <p:nvPr>
            <p:ph type="title"/>
          </p:nvPr>
        </p:nvSpPr>
        <p:spPr/>
        <p:txBody>
          <a:bodyPr/>
          <a:lstStyle/>
          <a:p>
            <a:pPr algn="ctr"/>
            <a:r>
              <a:rPr lang="en-US" dirty="0" err="1"/>
              <a:t>ConclusionS</a:t>
            </a:r>
            <a:endParaRPr lang="en-US" dirty="0"/>
          </a:p>
        </p:txBody>
      </p:sp>
      <p:sp>
        <p:nvSpPr>
          <p:cNvPr id="3" name="Content Placeholder 2">
            <a:extLst>
              <a:ext uri="{FF2B5EF4-FFF2-40B4-BE49-F238E27FC236}">
                <a16:creationId xmlns:a16="http://schemas.microsoft.com/office/drawing/2014/main" id="{950BD998-A2D0-40CC-9B67-100FC2B26250}"/>
              </a:ext>
            </a:extLst>
          </p:cNvPr>
          <p:cNvSpPr>
            <a:spLocks noGrp="1"/>
          </p:cNvSpPr>
          <p:nvPr>
            <p:ph idx="1"/>
          </p:nvPr>
        </p:nvSpPr>
        <p:spPr/>
        <p:txBody>
          <a:bodyPr>
            <a:normAutofit/>
          </a:bodyPr>
          <a:lstStyle/>
          <a:p>
            <a:r>
              <a:rPr lang="en-US" sz="2400" dirty="0"/>
              <a:t>“A tale of two cities,” “divergent city theory,” “uncoupling of economic city”</a:t>
            </a:r>
          </a:p>
          <a:p>
            <a:r>
              <a:rPr lang="en-US" sz="2400" dirty="0"/>
              <a:t>Public funds play a key role in promoting and sustaining development in all Rust Belt cities</a:t>
            </a:r>
          </a:p>
          <a:p>
            <a:r>
              <a:rPr lang="en-US" sz="2400" dirty="0"/>
              <a:t>Revitalization efforts focusing on select sectors give negative results</a:t>
            </a:r>
          </a:p>
          <a:p>
            <a:r>
              <a:rPr lang="en-US" sz="2400" dirty="0"/>
              <a:t>Buffalo &amp; the metro area shares many characteristics with other major Rust Belt cities &amp; metro areas</a:t>
            </a:r>
          </a:p>
          <a:p>
            <a:endParaRPr lang="en-US" sz="2400" dirty="0"/>
          </a:p>
        </p:txBody>
      </p:sp>
    </p:spTree>
    <p:extLst>
      <p:ext uri="{BB962C8B-B14F-4D97-AF65-F5344CB8AC3E}">
        <p14:creationId xmlns:p14="http://schemas.microsoft.com/office/powerpoint/2010/main" val="209958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ABB8-7B91-4DEB-84A9-5F1CA4A66D30}"/>
              </a:ext>
            </a:extLst>
          </p:cNvPr>
          <p:cNvSpPr>
            <a:spLocks noGrp="1"/>
          </p:cNvSpPr>
          <p:nvPr>
            <p:ph type="title"/>
          </p:nvPr>
        </p:nvSpPr>
        <p:spPr/>
        <p:txBody>
          <a:bodyPr/>
          <a:lstStyle/>
          <a:p>
            <a:pPr algn="ctr"/>
            <a:r>
              <a:rPr lang="en-US" dirty="0"/>
              <a:t>Rust belt </a:t>
            </a:r>
          </a:p>
        </p:txBody>
      </p:sp>
      <p:sp>
        <p:nvSpPr>
          <p:cNvPr id="3" name="Content Placeholder 2">
            <a:extLst>
              <a:ext uri="{FF2B5EF4-FFF2-40B4-BE49-F238E27FC236}">
                <a16:creationId xmlns:a16="http://schemas.microsoft.com/office/drawing/2014/main" id="{F1DF9620-CD39-441C-941F-E4A260A715C5}"/>
              </a:ext>
            </a:extLst>
          </p:cNvPr>
          <p:cNvSpPr>
            <a:spLocks noGrp="1"/>
          </p:cNvSpPr>
          <p:nvPr>
            <p:ph idx="1"/>
          </p:nvPr>
        </p:nvSpPr>
        <p:spPr/>
        <p:txBody>
          <a:bodyPr/>
          <a:lstStyle/>
          <a:p>
            <a:r>
              <a:rPr lang="en-US" dirty="0"/>
              <a:t>Played a major role in 2016 presidential elections, PA, OH, MI, WI, IN, IO, MO, KY have all voted for Trump; MN, NY, and Il were the only ones voted for Clinton in the wider Rust Belt region. Results in WI, MI and PA were very close.</a:t>
            </a:r>
          </a:p>
          <a:p>
            <a:r>
              <a:rPr lang="en-US" dirty="0"/>
              <a:t>Core Rust Belt regions continue to suffer from manufacturing decline</a:t>
            </a:r>
          </a:p>
          <a:p>
            <a:r>
              <a:rPr lang="en-US" dirty="0"/>
              <a:t>Economic revitalization is promoted by all states and cities across Rust Belt </a:t>
            </a:r>
          </a:p>
          <a:p>
            <a:r>
              <a:rPr lang="en-US" dirty="0"/>
              <a:t>Providing incentives in various forms is key economic development policy</a:t>
            </a:r>
          </a:p>
          <a:p>
            <a:r>
              <a:rPr lang="en-US" dirty="0"/>
              <a:t>Increasing spatial and economic polarization across the board</a:t>
            </a:r>
          </a:p>
          <a:p>
            <a:r>
              <a:rPr lang="en-US" dirty="0"/>
              <a:t>“Uncoupling of the economic city” (</a:t>
            </a:r>
            <a:r>
              <a:rPr lang="en-US" dirty="0" err="1"/>
              <a:t>Mallach</a:t>
            </a:r>
            <a:r>
              <a:rPr lang="en-US" dirty="0"/>
              <a:t> 2015) is one of many concepts describing the deepening divide</a:t>
            </a:r>
          </a:p>
          <a:p>
            <a:r>
              <a:rPr lang="en-US" dirty="0"/>
              <a:t>Buffalo &amp; WNY share many of the main characteristics with other Rust Belt cities and regions</a:t>
            </a:r>
          </a:p>
          <a:p>
            <a:endParaRPr lang="en-US" dirty="0"/>
          </a:p>
          <a:p>
            <a:endParaRPr lang="en-US" dirty="0"/>
          </a:p>
        </p:txBody>
      </p:sp>
    </p:spTree>
    <p:extLst>
      <p:ext uri="{BB962C8B-B14F-4D97-AF65-F5344CB8AC3E}">
        <p14:creationId xmlns:p14="http://schemas.microsoft.com/office/powerpoint/2010/main" val="1314267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118D-38CC-4D97-866E-00CE11965F0A}"/>
              </a:ext>
            </a:extLst>
          </p:cNvPr>
          <p:cNvSpPr>
            <a:spLocks noGrp="1"/>
          </p:cNvSpPr>
          <p:nvPr>
            <p:ph type="title"/>
          </p:nvPr>
        </p:nvSpPr>
        <p:spPr>
          <a:xfrm>
            <a:off x="581192" y="702156"/>
            <a:ext cx="11029616" cy="1013800"/>
          </a:xfrm>
        </p:spPr>
        <p:txBody>
          <a:bodyPr>
            <a:normAutofit/>
          </a:bodyPr>
          <a:lstStyle/>
          <a:p>
            <a:pPr algn="ctr"/>
            <a:r>
              <a:rPr lang="en-US" dirty="0">
                <a:solidFill>
                  <a:srgbClr val="FFFEFF"/>
                </a:solidFill>
              </a:rPr>
              <a:t>Population Dynamics</a:t>
            </a:r>
          </a:p>
        </p:txBody>
      </p:sp>
      <p:sp>
        <p:nvSpPr>
          <p:cNvPr id="3" name="Content Placeholder 2">
            <a:extLst>
              <a:ext uri="{FF2B5EF4-FFF2-40B4-BE49-F238E27FC236}">
                <a16:creationId xmlns:a16="http://schemas.microsoft.com/office/drawing/2014/main" id="{C7D2CC8D-D0A7-47F2-B33A-4D4AEAEE7DAA}"/>
              </a:ext>
            </a:extLst>
          </p:cNvPr>
          <p:cNvSpPr>
            <a:spLocks noGrp="1"/>
          </p:cNvSpPr>
          <p:nvPr>
            <p:ph idx="1"/>
          </p:nvPr>
        </p:nvSpPr>
        <p:spPr/>
        <p:txBody>
          <a:bodyPr>
            <a:normAutofit/>
          </a:bodyPr>
          <a:lstStyle/>
          <a:p>
            <a:r>
              <a:rPr lang="en-US" sz="2400" dirty="0"/>
              <a:t>Sustained population loss between1950-2000</a:t>
            </a:r>
          </a:p>
          <a:p>
            <a:r>
              <a:rPr lang="en-US" sz="2400" dirty="0"/>
              <a:t>At least 25% population loss since decline started</a:t>
            </a:r>
          </a:p>
          <a:p>
            <a:r>
              <a:rPr lang="en-US" sz="2400" dirty="0"/>
              <a:t>Detroit and Cleveland continue to lose population on a faster pace</a:t>
            </a:r>
          </a:p>
          <a:p>
            <a:r>
              <a:rPr lang="en-US" sz="2400" dirty="0"/>
              <a:t>Pittsburgh is stable, Buffalo &amp; St. Louis are closer to Pittsburgh than Detroit &amp; Cleveland</a:t>
            </a:r>
          </a:p>
        </p:txBody>
      </p:sp>
    </p:spTree>
    <p:extLst>
      <p:ext uri="{BB962C8B-B14F-4D97-AF65-F5344CB8AC3E}">
        <p14:creationId xmlns:p14="http://schemas.microsoft.com/office/powerpoint/2010/main" val="4127245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118D-38CC-4D97-866E-00CE11965F0A}"/>
              </a:ext>
            </a:extLst>
          </p:cNvPr>
          <p:cNvSpPr>
            <a:spLocks noGrp="1"/>
          </p:cNvSpPr>
          <p:nvPr>
            <p:ph type="title"/>
          </p:nvPr>
        </p:nvSpPr>
        <p:spPr>
          <a:xfrm>
            <a:off x="581192" y="702156"/>
            <a:ext cx="11029616" cy="1013800"/>
          </a:xfrm>
        </p:spPr>
        <p:txBody>
          <a:bodyPr>
            <a:normAutofit/>
          </a:bodyPr>
          <a:lstStyle/>
          <a:p>
            <a:pPr algn="ctr"/>
            <a:r>
              <a:rPr lang="en-US" dirty="0">
                <a:solidFill>
                  <a:srgbClr val="FFFEFF"/>
                </a:solidFill>
              </a:rPr>
              <a:t>Population Dynamics</a:t>
            </a:r>
          </a:p>
        </p:txBody>
      </p:sp>
      <p:graphicFrame>
        <p:nvGraphicFramePr>
          <p:cNvPr id="4" name="Content Placeholder 3">
            <a:extLst>
              <a:ext uri="{FF2B5EF4-FFF2-40B4-BE49-F238E27FC236}">
                <a16:creationId xmlns:a16="http://schemas.microsoft.com/office/drawing/2014/main" id="{5E85F49B-F1F3-4E67-926B-8E916C5F2418}"/>
              </a:ext>
            </a:extLst>
          </p:cNvPr>
          <p:cNvGraphicFramePr>
            <a:graphicFrameLocks noGrp="1"/>
          </p:cNvGraphicFramePr>
          <p:nvPr>
            <p:ph idx="1"/>
            <p:extLst>
              <p:ext uri="{D42A27DB-BD31-4B8C-83A1-F6EECF244321}">
                <p14:modId xmlns:p14="http://schemas.microsoft.com/office/powerpoint/2010/main" val="4185317855"/>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937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118D-38CC-4D97-866E-00CE11965F0A}"/>
              </a:ext>
            </a:extLst>
          </p:cNvPr>
          <p:cNvSpPr>
            <a:spLocks noGrp="1"/>
          </p:cNvSpPr>
          <p:nvPr>
            <p:ph type="title"/>
          </p:nvPr>
        </p:nvSpPr>
        <p:spPr>
          <a:xfrm>
            <a:off x="581192" y="702156"/>
            <a:ext cx="11029616" cy="1013800"/>
          </a:xfrm>
        </p:spPr>
        <p:txBody>
          <a:bodyPr>
            <a:normAutofit/>
          </a:bodyPr>
          <a:lstStyle/>
          <a:p>
            <a:pPr algn="ctr"/>
            <a:r>
              <a:rPr lang="en-US" dirty="0">
                <a:solidFill>
                  <a:srgbClr val="FFFEFF"/>
                </a:solidFill>
              </a:rPr>
              <a:t>Population Dynamics</a:t>
            </a:r>
          </a:p>
        </p:txBody>
      </p:sp>
      <p:graphicFrame>
        <p:nvGraphicFramePr>
          <p:cNvPr id="9" name="Content Placeholder 5">
            <a:extLst>
              <a:ext uri="{FF2B5EF4-FFF2-40B4-BE49-F238E27FC236}">
                <a16:creationId xmlns:a16="http://schemas.microsoft.com/office/drawing/2014/main" id="{944B5DE4-CE29-485E-A34A-1B68B0E6299F}"/>
              </a:ext>
            </a:extLst>
          </p:cNvPr>
          <p:cNvGraphicFramePr>
            <a:graphicFrameLocks noGrp="1"/>
          </p:cNvGraphicFramePr>
          <p:nvPr>
            <p:ph idx="1"/>
            <p:extLst>
              <p:ext uri="{D42A27DB-BD31-4B8C-83A1-F6EECF244321}">
                <p14:modId xmlns:p14="http://schemas.microsoft.com/office/powerpoint/2010/main" val="720602990"/>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798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F609D-1526-42FC-8A95-E5B2AE0EB5BA}"/>
              </a:ext>
            </a:extLst>
          </p:cNvPr>
          <p:cNvSpPr>
            <a:spLocks noGrp="1"/>
          </p:cNvSpPr>
          <p:nvPr>
            <p:ph type="title"/>
          </p:nvPr>
        </p:nvSpPr>
        <p:spPr/>
        <p:txBody>
          <a:bodyPr/>
          <a:lstStyle/>
          <a:p>
            <a:pPr algn="ctr"/>
            <a:r>
              <a:rPr lang="en-US" dirty="0"/>
              <a:t>City vs Suburb</a:t>
            </a:r>
          </a:p>
        </p:txBody>
      </p:sp>
      <p:sp>
        <p:nvSpPr>
          <p:cNvPr id="3" name="Content Placeholder 2">
            <a:extLst>
              <a:ext uri="{FF2B5EF4-FFF2-40B4-BE49-F238E27FC236}">
                <a16:creationId xmlns:a16="http://schemas.microsoft.com/office/drawing/2014/main" id="{950BD998-A2D0-40CC-9B67-100FC2B26250}"/>
              </a:ext>
            </a:extLst>
          </p:cNvPr>
          <p:cNvSpPr>
            <a:spLocks noGrp="1"/>
          </p:cNvSpPr>
          <p:nvPr>
            <p:ph sz="half" idx="1"/>
          </p:nvPr>
        </p:nvSpPr>
        <p:spPr/>
        <p:txBody>
          <a:bodyPr>
            <a:normAutofit/>
          </a:bodyPr>
          <a:lstStyle/>
          <a:p>
            <a:r>
              <a:rPr lang="en-US" dirty="0"/>
              <a:t>Central city areas see some increase in employment opportunities (Buffalo, Pittsburgh and St. Louis) and relatively less shrinkage than outer circles of the city (Detroit and Cleveland) however studies show these jobs are held primarily by commuters.  A trend started in the 1980s and hasn’t changed since.</a:t>
            </a:r>
          </a:p>
          <a:p>
            <a:r>
              <a:rPr lang="en-US" dirty="0"/>
              <a:t>The chart shows percentage of city jobs held by city residents over time.</a:t>
            </a:r>
          </a:p>
          <a:p>
            <a:r>
              <a:rPr lang="en-US" dirty="0"/>
              <a:t>The number of commuters holding jobs in the cities has grown by an average of greater than 10% since 2002. (</a:t>
            </a:r>
            <a:r>
              <a:rPr lang="en-US" dirty="0" err="1"/>
              <a:t>Mallach</a:t>
            </a:r>
            <a:r>
              <a:rPr lang="en-US" dirty="0"/>
              <a:t> 2015)</a:t>
            </a:r>
          </a:p>
          <a:p>
            <a:endParaRPr lang="en-US" dirty="0"/>
          </a:p>
        </p:txBody>
      </p:sp>
      <p:graphicFrame>
        <p:nvGraphicFramePr>
          <p:cNvPr id="7" name="Content Placeholder 6">
            <a:extLst>
              <a:ext uri="{FF2B5EF4-FFF2-40B4-BE49-F238E27FC236}">
                <a16:creationId xmlns:a16="http://schemas.microsoft.com/office/drawing/2014/main" id="{8D7FF9B5-A54A-4CE2-AC99-16CDA4A2A8D6}"/>
              </a:ext>
            </a:extLst>
          </p:cNvPr>
          <p:cNvGraphicFramePr>
            <a:graphicFrameLocks noGrp="1"/>
          </p:cNvGraphicFramePr>
          <p:nvPr>
            <p:ph sz="half" idx="2"/>
            <p:extLst>
              <p:ext uri="{D42A27DB-BD31-4B8C-83A1-F6EECF244321}">
                <p14:modId xmlns:p14="http://schemas.microsoft.com/office/powerpoint/2010/main" val="2122310162"/>
              </p:ext>
            </p:extLst>
          </p:nvPr>
        </p:nvGraphicFramePr>
        <p:xfrm>
          <a:off x="6003583" y="2516957"/>
          <a:ext cx="5252020" cy="2705490"/>
        </p:xfrm>
        <a:graphic>
          <a:graphicData uri="http://schemas.openxmlformats.org/drawingml/2006/table">
            <a:tbl>
              <a:tblPr>
                <a:tableStyleId>{5C22544A-7EE6-4342-B048-85BDC9FD1C3A}</a:tableStyleId>
              </a:tblPr>
              <a:tblGrid>
                <a:gridCol w="1313005">
                  <a:extLst>
                    <a:ext uri="{9D8B030D-6E8A-4147-A177-3AD203B41FA5}">
                      <a16:colId xmlns:a16="http://schemas.microsoft.com/office/drawing/2014/main" val="2529335415"/>
                    </a:ext>
                  </a:extLst>
                </a:gridCol>
                <a:gridCol w="1313005">
                  <a:extLst>
                    <a:ext uri="{9D8B030D-6E8A-4147-A177-3AD203B41FA5}">
                      <a16:colId xmlns:a16="http://schemas.microsoft.com/office/drawing/2014/main" val="340153934"/>
                    </a:ext>
                  </a:extLst>
                </a:gridCol>
                <a:gridCol w="1313005">
                  <a:extLst>
                    <a:ext uri="{9D8B030D-6E8A-4147-A177-3AD203B41FA5}">
                      <a16:colId xmlns:a16="http://schemas.microsoft.com/office/drawing/2014/main" val="4215424593"/>
                    </a:ext>
                  </a:extLst>
                </a:gridCol>
                <a:gridCol w="1313005">
                  <a:extLst>
                    <a:ext uri="{9D8B030D-6E8A-4147-A177-3AD203B41FA5}">
                      <a16:colId xmlns:a16="http://schemas.microsoft.com/office/drawing/2014/main" val="566169742"/>
                    </a:ext>
                  </a:extLst>
                </a:gridCol>
              </a:tblGrid>
              <a:tr h="541098">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1960</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1980</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2011</a:t>
                      </a:r>
                      <a:endParaRPr lang="en-US"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93024849"/>
                  </a:ext>
                </a:extLst>
              </a:tr>
              <a:tr h="541098">
                <a:tc>
                  <a:txBody>
                    <a:bodyPr/>
                    <a:lstStyle/>
                    <a:p>
                      <a:pPr algn="l" fontAlgn="b"/>
                      <a:r>
                        <a:rPr lang="en-US" sz="1600" b="1" u="none" strike="noStrike" dirty="0">
                          <a:effectLst/>
                        </a:rPr>
                        <a:t>Cleveland</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62.4</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40.5</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24.2</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53197119"/>
                  </a:ext>
                </a:extLst>
              </a:tr>
              <a:tr h="541098">
                <a:tc>
                  <a:txBody>
                    <a:bodyPr/>
                    <a:lstStyle/>
                    <a:p>
                      <a:pPr algn="l" fontAlgn="b"/>
                      <a:r>
                        <a:rPr lang="en-US" sz="1600" b="1" u="none" strike="noStrike">
                          <a:effectLst/>
                        </a:rPr>
                        <a:t>Detroit</a:t>
                      </a:r>
                      <a:endParaRPr lang="en-US" sz="16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65.8</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51.2</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28</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95007625"/>
                  </a:ext>
                </a:extLst>
              </a:tr>
              <a:tr h="541098">
                <a:tc>
                  <a:txBody>
                    <a:bodyPr/>
                    <a:lstStyle/>
                    <a:p>
                      <a:pPr algn="l" fontAlgn="b"/>
                      <a:r>
                        <a:rPr lang="en-US" sz="1600" b="1" u="none" strike="noStrike">
                          <a:effectLst/>
                        </a:rPr>
                        <a:t>Pittsburgh</a:t>
                      </a:r>
                      <a:endParaRPr lang="en-US" sz="16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64.1</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40.8</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25.1</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97430480"/>
                  </a:ext>
                </a:extLst>
              </a:tr>
              <a:tr h="541098">
                <a:tc>
                  <a:txBody>
                    <a:bodyPr/>
                    <a:lstStyle/>
                    <a:p>
                      <a:pPr algn="l" fontAlgn="b"/>
                      <a:r>
                        <a:rPr lang="en-US" sz="1600" b="1" u="none" strike="noStrike" dirty="0">
                          <a:effectLst/>
                        </a:rPr>
                        <a:t>St. Louis</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58.7</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37.1</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24.7</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37881655"/>
                  </a:ext>
                </a:extLst>
              </a:tr>
            </a:tbl>
          </a:graphicData>
        </a:graphic>
      </p:graphicFrame>
    </p:spTree>
    <p:extLst>
      <p:ext uri="{BB962C8B-B14F-4D97-AF65-F5344CB8AC3E}">
        <p14:creationId xmlns:p14="http://schemas.microsoft.com/office/powerpoint/2010/main" val="2534865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F609D-1526-42FC-8A95-E5B2AE0EB5BA}"/>
              </a:ext>
            </a:extLst>
          </p:cNvPr>
          <p:cNvSpPr>
            <a:spLocks noGrp="1"/>
          </p:cNvSpPr>
          <p:nvPr>
            <p:ph type="title"/>
          </p:nvPr>
        </p:nvSpPr>
        <p:spPr/>
        <p:txBody>
          <a:bodyPr/>
          <a:lstStyle/>
          <a:p>
            <a:pPr algn="ctr"/>
            <a:r>
              <a:rPr lang="en-US" dirty="0"/>
              <a:t>City vs Suburb cont’d</a:t>
            </a:r>
          </a:p>
        </p:txBody>
      </p:sp>
      <p:sp>
        <p:nvSpPr>
          <p:cNvPr id="3" name="Content Placeholder 2">
            <a:extLst>
              <a:ext uri="{FF2B5EF4-FFF2-40B4-BE49-F238E27FC236}">
                <a16:creationId xmlns:a16="http://schemas.microsoft.com/office/drawing/2014/main" id="{950BD998-A2D0-40CC-9B67-100FC2B26250}"/>
              </a:ext>
            </a:extLst>
          </p:cNvPr>
          <p:cNvSpPr>
            <a:spLocks noGrp="1"/>
          </p:cNvSpPr>
          <p:nvPr>
            <p:ph sz="half" idx="1"/>
          </p:nvPr>
        </p:nvSpPr>
        <p:spPr/>
        <p:txBody>
          <a:bodyPr>
            <a:normAutofit/>
          </a:bodyPr>
          <a:lstStyle/>
          <a:p>
            <a:r>
              <a:rPr lang="en-US" dirty="0"/>
              <a:t>As cities lost population the ratio of city residents working in the city shrank significantly in the Rust Belt cities. The ratio of suburban population holding city jobs increased in a steady fashion.</a:t>
            </a:r>
          </a:p>
          <a:p>
            <a:r>
              <a:rPr lang="en-US" dirty="0"/>
              <a:t>The chart shows percentage of city residents working in the city over time. </a:t>
            </a:r>
          </a:p>
          <a:p>
            <a:r>
              <a:rPr lang="en-US" dirty="0"/>
              <a:t>Reverse commuters (city residents working in suburbs) mostly work in low-skill low wage jobs. </a:t>
            </a:r>
          </a:p>
        </p:txBody>
      </p:sp>
      <p:graphicFrame>
        <p:nvGraphicFramePr>
          <p:cNvPr id="5" name="Content Placeholder 4">
            <a:extLst>
              <a:ext uri="{FF2B5EF4-FFF2-40B4-BE49-F238E27FC236}">
                <a16:creationId xmlns:a16="http://schemas.microsoft.com/office/drawing/2014/main" id="{C6782944-8CD8-4966-8A1A-42B000029840}"/>
              </a:ext>
            </a:extLst>
          </p:cNvPr>
          <p:cNvGraphicFramePr>
            <a:graphicFrameLocks noGrp="1"/>
          </p:cNvGraphicFramePr>
          <p:nvPr>
            <p:ph sz="half" idx="2"/>
            <p:extLst>
              <p:ext uri="{D42A27DB-BD31-4B8C-83A1-F6EECF244321}">
                <p14:modId xmlns:p14="http://schemas.microsoft.com/office/powerpoint/2010/main" val="2931581116"/>
              </p:ext>
            </p:extLst>
          </p:nvPr>
        </p:nvGraphicFramePr>
        <p:xfrm>
          <a:off x="5929460" y="2507529"/>
          <a:ext cx="5307291" cy="2738992"/>
        </p:xfrm>
        <a:graphic>
          <a:graphicData uri="http://schemas.openxmlformats.org/drawingml/2006/table">
            <a:tbl>
              <a:tblPr>
                <a:tableStyleId>{5C22544A-7EE6-4342-B048-85BDC9FD1C3A}</a:tableStyleId>
              </a:tblPr>
              <a:tblGrid>
                <a:gridCol w="1304709">
                  <a:extLst>
                    <a:ext uri="{9D8B030D-6E8A-4147-A177-3AD203B41FA5}">
                      <a16:colId xmlns:a16="http://schemas.microsoft.com/office/drawing/2014/main" val="3639998293"/>
                    </a:ext>
                  </a:extLst>
                </a:gridCol>
                <a:gridCol w="1334194">
                  <a:extLst>
                    <a:ext uri="{9D8B030D-6E8A-4147-A177-3AD203B41FA5}">
                      <a16:colId xmlns:a16="http://schemas.microsoft.com/office/drawing/2014/main" val="2274047695"/>
                    </a:ext>
                  </a:extLst>
                </a:gridCol>
                <a:gridCol w="1334194">
                  <a:extLst>
                    <a:ext uri="{9D8B030D-6E8A-4147-A177-3AD203B41FA5}">
                      <a16:colId xmlns:a16="http://schemas.microsoft.com/office/drawing/2014/main" val="1501116759"/>
                    </a:ext>
                  </a:extLst>
                </a:gridCol>
                <a:gridCol w="1334194">
                  <a:extLst>
                    <a:ext uri="{9D8B030D-6E8A-4147-A177-3AD203B41FA5}">
                      <a16:colId xmlns:a16="http://schemas.microsoft.com/office/drawing/2014/main" val="65294965"/>
                    </a:ext>
                  </a:extLst>
                </a:gridCol>
              </a:tblGrid>
              <a:tr h="493603">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1960</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1980</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b="1" u="none" strike="noStrike" dirty="0">
                          <a:effectLst/>
                        </a:rPr>
                        <a:t>2011</a:t>
                      </a:r>
                      <a:endParaRPr lang="en-US"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03384935"/>
                  </a:ext>
                </a:extLst>
              </a:tr>
              <a:tr h="493603">
                <a:tc>
                  <a:txBody>
                    <a:bodyPr/>
                    <a:lstStyle/>
                    <a:p>
                      <a:pPr algn="l" fontAlgn="b"/>
                      <a:r>
                        <a:rPr lang="en-US" sz="1600" b="1" u="none" strike="noStrike" dirty="0">
                          <a:effectLst/>
                        </a:rPr>
                        <a:t>Cleveland</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92.3</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63.1</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46.9</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01202996"/>
                  </a:ext>
                </a:extLst>
              </a:tr>
              <a:tr h="493603">
                <a:tc>
                  <a:txBody>
                    <a:bodyPr/>
                    <a:lstStyle/>
                    <a:p>
                      <a:pPr algn="l" fontAlgn="b"/>
                      <a:r>
                        <a:rPr lang="en-US" sz="1600" b="1" u="none" strike="noStrike">
                          <a:effectLst/>
                        </a:rPr>
                        <a:t>Detroit</a:t>
                      </a:r>
                      <a:endParaRPr lang="en-US" sz="16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81.8</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57.1</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38</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48906915"/>
                  </a:ext>
                </a:extLst>
              </a:tr>
              <a:tr h="640223">
                <a:tc>
                  <a:txBody>
                    <a:bodyPr/>
                    <a:lstStyle/>
                    <a:p>
                      <a:pPr algn="l" fontAlgn="b"/>
                      <a:r>
                        <a:rPr lang="en-US" sz="1600" b="1" u="none" strike="noStrike">
                          <a:effectLst/>
                        </a:rPr>
                        <a:t>Pittsburgh</a:t>
                      </a:r>
                      <a:endParaRPr lang="en-US" sz="16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88.1</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73.6</a:t>
                      </a:r>
                      <a:endParaRPr lang="en-US"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56.6</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23799960"/>
                  </a:ext>
                </a:extLst>
              </a:tr>
              <a:tr h="617960">
                <a:tc>
                  <a:txBody>
                    <a:bodyPr/>
                    <a:lstStyle/>
                    <a:p>
                      <a:pPr algn="l" fontAlgn="b"/>
                      <a:r>
                        <a:rPr lang="en-US" sz="1600" b="1" u="none" strike="noStrike" dirty="0">
                          <a:effectLst/>
                        </a:rPr>
                        <a:t>St. Louis</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91.2</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67</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dirty="0">
                          <a:effectLst/>
                        </a:rPr>
                        <a:t>44.1</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09064290"/>
                  </a:ext>
                </a:extLst>
              </a:tr>
            </a:tbl>
          </a:graphicData>
        </a:graphic>
      </p:graphicFrame>
    </p:spTree>
    <p:extLst>
      <p:ext uri="{BB962C8B-B14F-4D97-AF65-F5344CB8AC3E}">
        <p14:creationId xmlns:p14="http://schemas.microsoft.com/office/powerpoint/2010/main" val="2214556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F609D-1526-42FC-8A95-E5B2AE0EB5BA}"/>
              </a:ext>
            </a:extLst>
          </p:cNvPr>
          <p:cNvSpPr>
            <a:spLocks noGrp="1"/>
          </p:cNvSpPr>
          <p:nvPr>
            <p:ph type="title"/>
          </p:nvPr>
        </p:nvSpPr>
        <p:spPr/>
        <p:txBody>
          <a:bodyPr/>
          <a:lstStyle/>
          <a:p>
            <a:pPr algn="ctr"/>
            <a:r>
              <a:rPr lang="en-US" dirty="0"/>
              <a:t>City vs Suburb cont’d</a:t>
            </a:r>
          </a:p>
        </p:txBody>
      </p:sp>
      <p:sp>
        <p:nvSpPr>
          <p:cNvPr id="3" name="Content Placeholder 2">
            <a:extLst>
              <a:ext uri="{FF2B5EF4-FFF2-40B4-BE49-F238E27FC236}">
                <a16:creationId xmlns:a16="http://schemas.microsoft.com/office/drawing/2014/main" id="{950BD998-A2D0-40CC-9B67-100FC2B26250}"/>
              </a:ext>
            </a:extLst>
          </p:cNvPr>
          <p:cNvSpPr>
            <a:spLocks noGrp="1"/>
          </p:cNvSpPr>
          <p:nvPr>
            <p:ph idx="1"/>
          </p:nvPr>
        </p:nvSpPr>
        <p:spPr/>
        <p:txBody>
          <a:bodyPr>
            <a:normAutofit/>
          </a:bodyPr>
          <a:lstStyle/>
          <a:p>
            <a:r>
              <a:rPr lang="en-US" sz="2400" dirty="0"/>
              <a:t>The number of total jobs in the city decreased in Cleveland, Buffalo and Detroit: remained stable in St. Louis and slightly increased in Pittsburgh</a:t>
            </a:r>
          </a:p>
          <a:p>
            <a:r>
              <a:rPr lang="en-US" sz="2400" dirty="0"/>
              <a:t>However, the ratio of commuters holding city jobs increased in all five cities. </a:t>
            </a:r>
          </a:p>
        </p:txBody>
      </p:sp>
    </p:spTree>
    <p:extLst>
      <p:ext uri="{BB962C8B-B14F-4D97-AF65-F5344CB8AC3E}">
        <p14:creationId xmlns:p14="http://schemas.microsoft.com/office/powerpoint/2010/main" val="351130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6337364-279C-4732-9604-A7D718892B2F}"/>
              </a:ext>
            </a:extLst>
          </p:cNvPr>
          <p:cNvSpPr>
            <a:spLocks noGrp="1"/>
          </p:cNvSpPr>
          <p:nvPr>
            <p:ph type="title"/>
          </p:nvPr>
        </p:nvSpPr>
        <p:spPr/>
        <p:txBody>
          <a:bodyPr/>
          <a:lstStyle/>
          <a:p>
            <a:pPr algn="ctr"/>
            <a:r>
              <a:rPr lang="en-US" dirty="0"/>
              <a:t>City centers vs outer Circles: 2002-2011</a:t>
            </a:r>
            <a:br>
              <a:rPr lang="en-US" dirty="0"/>
            </a:br>
            <a:r>
              <a:rPr lang="en-US" dirty="0"/>
              <a:t>Cleveland, Detroit, and St. Louis</a:t>
            </a:r>
          </a:p>
        </p:txBody>
      </p:sp>
      <p:graphicFrame>
        <p:nvGraphicFramePr>
          <p:cNvPr id="9" name="Content Placeholder 8">
            <a:extLst>
              <a:ext uri="{FF2B5EF4-FFF2-40B4-BE49-F238E27FC236}">
                <a16:creationId xmlns:a16="http://schemas.microsoft.com/office/drawing/2014/main" id="{495BA2C1-0C39-430A-9ECC-911079EE96BA}"/>
              </a:ext>
            </a:extLst>
          </p:cNvPr>
          <p:cNvGraphicFramePr>
            <a:graphicFrameLocks noGrp="1"/>
          </p:cNvGraphicFramePr>
          <p:nvPr>
            <p:ph idx="1"/>
            <p:extLst/>
          </p:nvPr>
        </p:nvGraphicFramePr>
        <p:xfrm>
          <a:off x="581191" y="2032000"/>
          <a:ext cx="10840340" cy="3810000"/>
        </p:xfrm>
        <a:graphic>
          <a:graphicData uri="http://schemas.openxmlformats.org/drawingml/2006/table">
            <a:tbl>
              <a:tblPr>
                <a:tableStyleId>{5C22544A-7EE6-4342-B048-85BDC9FD1C3A}</a:tableStyleId>
              </a:tblPr>
              <a:tblGrid>
                <a:gridCol w="1010542">
                  <a:extLst>
                    <a:ext uri="{9D8B030D-6E8A-4147-A177-3AD203B41FA5}">
                      <a16:colId xmlns:a16="http://schemas.microsoft.com/office/drawing/2014/main" val="2085917154"/>
                    </a:ext>
                  </a:extLst>
                </a:gridCol>
                <a:gridCol w="2336476">
                  <a:extLst>
                    <a:ext uri="{9D8B030D-6E8A-4147-A177-3AD203B41FA5}">
                      <a16:colId xmlns:a16="http://schemas.microsoft.com/office/drawing/2014/main" val="2454385085"/>
                    </a:ext>
                  </a:extLst>
                </a:gridCol>
                <a:gridCol w="2564381">
                  <a:extLst>
                    <a:ext uri="{9D8B030D-6E8A-4147-A177-3AD203B41FA5}">
                      <a16:colId xmlns:a16="http://schemas.microsoft.com/office/drawing/2014/main" val="710769877"/>
                    </a:ext>
                  </a:extLst>
                </a:gridCol>
                <a:gridCol w="2864114">
                  <a:extLst>
                    <a:ext uri="{9D8B030D-6E8A-4147-A177-3AD203B41FA5}">
                      <a16:colId xmlns:a16="http://schemas.microsoft.com/office/drawing/2014/main" val="2029358505"/>
                    </a:ext>
                  </a:extLst>
                </a:gridCol>
                <a:gridCol w="2064827">
                  <a:extLst>
                    <a:ext uri="{9D8B030D-6E8A-4147-A177-3AD203B41FA5}">
                      <a16:colId xmlns:a16="http://schemas.microsoft.com/office/drawing/2014/main" val="575508216"/>
                    </a:ext>
                  </a:extLst>
                </a:gridCol>
              </a:tblGrid>
              <a:tr h="952500">
                <a:tc>
                  <a:txBody>
                    <a:bodyPr/>
                    <a:lstStyle/>
                    <a:p>
                      <a:pPr algn="ctr" fontAlgn="b"/>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Citywide Job Change: 2002-2011</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Central Core % of City Land Area</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Central Core Job Change: 2002-2011</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Balance of city job change</a:t>
                      </a:r>
                      <a:endParaRPr lang="en-US" sz="1500" b="1" i="0" u="none" strike="noStrike">
                        <a:solidFill>
                          <a:srgbClr val="000000"/>
                        </a:solidFill>
                        <a:effectLst/>
                        <a:latin typeface="Georgia" panose="02040502050405020303" pitchFamily="18" charset="0"/>
                      </a:endParaRPr>
                    </a:p>
                  </a:txBody>
                  <a:tcPr marL="6350" marR="6350" marT="6350" marB="0" anchor="b"/>
                </a:tc>
                <a:extLst>
                  <a:ext uri="{0D108BD9-81ED-4DB2-BD59-A6C34878D82A}">
                    <a16:rowId xmlns:a16="http://schemas.microsoft.com/office/drawing/2014/main" val="3077555719"/>
                  </a:ext>
                </a:extLst>
              </a:tr>
              <a:tr h="952500">
                <a:tc>
                  <a:txBody>
                    <a:bodyPr/>
                    <a:lstStyle/>
                    <a:p>
                      <a:pPr algn="ctr" fontAlgn="b"/>
                      <a:r>
                        <a:rPr lang="en-US" sz="1500" b="1" u="none" strike="noStrike">
                          <a:effectLst/>
                          <a:latin typeface="Georgia" panose="02040502050405020303" pitchFamily="18" charset="0"/>
                        </a:rPr>
                        <a:t>Cleveland</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-6,106</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5</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11288</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-17394</a:t>
                      </a:r>
                      <a:endParaRPr lang="en-US" sz="1500" b="1" i="0" u="none" strike="noStrike">
                        <a:solidFill>
                          <a:srgbClr val="000000"/>
                        </a:solidFill>
                        <a:effectLst/>
                        <a:latin typeface="Georgia" panose="02040502050405020303" pitchFamily="18" charset="0"/>
                      </a:endParaRPr>
                    </a:p>
                  </a:txBody>
                  <a:tcPr marL="6350" marR="6350" marT="6350" marB="0" anchor="b"/>
                </a:tc>
                <a:extLst>
                  <a:ext uri="{0D108BD9-81ED-4DB2-BD59-A6C34878D82A}">
                    <a16:rowId xmlns:a16="http://schemas.microsoft.com/office/drawing/2014/main" val="1122369263"/>
                  </a:ext>
                </a:extLst>
              </a:tr>
              <a:tr h="952500">
                <a:tc>
                  <a:txBody>
                    <a:bodyPr/>
                    <a:lstStyle/>
                    <a:p>
                      <a:pPr algn="ctr" fontAlgn="b"/>
                      <a:r>
                        <a:rPr lang="en-US" sz="1500" b="1" u="none" strike="noStrike">
                          <a:effectLst/>
                          <a:latin typeface="Georgia" panose="02040502050405020303" pitchFamily="18" charset="0"/>
                        </a:rPr>
                        <a:t>Detroit</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-44278</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2</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-8014</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-36264</a:t>
                      </a:r>
                      <a:endParaRPr lang="en-US" sz="1500" b="1" i="0" u="none" strike="noStrike">
                        <a:solidFill>
                          <a:srgbClr val="000000"/>
                        </a:solidFill>
                        <a:effectLst/>
                        <a:latin typeface="Georgia" panose="02040502050405020303" pitchFamily="18" charset="0"/>
                      </a:endParaRPr>
                    </a:p>
                  </a:txBody>
                  <a:tcPr marL="6350" marR="6350" marT="6350" marB="0" anchor="b"/>
                </a:tc>
                <a:extLst>
                  <a:ext uri="{0D108BD9-81ED-4DB2-BD59-A6C34878D82A}">
                    <a16:rowId xmlns:a16="http://schemas.microsoft.com/office/drawing/2014/main" val="1543388510"/>
                  </a:ext>
                </a:extLst>
              </a:tr>
              <a:tr h="952500">
                <a:tc>
                  <a:txBody>
                    <a:bodyPr/>
                    <a:lstStyle/>
                    <a:p>
                      <a:pPr algn="ctr" fontAlgn="b"/>
                      <a:r>
                        <a:rPr lang="en-US" sz="1500" b="1" u="none" strike="noStrike">
                          <a:effectLst/>
                          <a:latin typeface="Georgia" panose="02040502050405020303" pitchFamily="18" charset="0"/>
                        </a:rPr>
                        <a:t>St. Louis</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1757</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a:effectLst/>
                          <a:latin typeface="Georgia" panose="02040502050405020303" pitchFamily="18" charset="0"/>
                        </a:rPr>
                        <a:t>5</a:t>
                      </a:r>
                      <a:endParaRPr lang="en-US" sz="1500" b="1" i="0" u="none" strike="noStrike">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13326</a:t>
                      </a:r>
                      <a:endParaRPr lang="en-US" sz="1500" b="1" i="0" u="none" strike="noStrike" dirty="0">
                        <a:solidFill>
                          <a:srgbClr val="000000"/>
                        </a:solidFill>
                        <a:effectLst/>
                        <a:latin typeface="Georgia" panose="02040502050405020303" pitchFamily="18" charset="0"/>
                      </a:endParaRPr>
                    </a:p>
                  </a:txBody>
                  <a:tcPr marL="6350" marR="6350" marT="6350" marB="0" anchor="b"/>
                </a:tc>
                <a:tc>
                  <a:txBody>
                    <a:bodyPr/>
                    <a:lstStyle/>
                    <a:p>
                      <a:pPr algn="ctr" fontAlgn="b"/>
                      <a:r>
                        <a:rPr lang="en-US" sz="1500" b="1" u="none" strike="noStrike" dirty="0">
                          <a:effectLst/>
                          <a:latin typeface="Georgia" panose="02040502050405020303" pitchFamily="18" charset="0"/>
                        </a:rPr>
                        <a:t>-11569</a:t>
                      </a:r>
                      <a:endParaRPr lang="en-US" sz="1500" b="1" i="0" u="none" strike="noStrike" dirty="0">
                        <a:solidFill>
                          <a:srgbClr val="000000"/>
                        </a:solidFill>
                        <a:effectLst/>
                        <a:latin typeface="Georgia" panose="02040502050405020303" pitchFamily="18" charset="0"/>
                      </a:endParaRPr>
                    </a:p>
                  </a:txBody>
                  <a:tcPr marL="6350" marR="6350" marT="6350" marB="0" anchor="b"/>
                </a:tc>
                <a:extLst>
                  <a:ext uri="{0D108BD9-81ED-4DB2-BD59-A6C34878D82A}">
                    <a16:rowId xmlns:a16="http://schemas.microsoft.com/office/drawing/2014/main" val="892560383"/>
                  </a:ext>
                </a:extLst>
              </a:tr>
            </a:tbl>
          </a:graphicData>
        </a:graphic>
      </p:graphicFrame>
    </p:spTree>
    <p:extLst>
      <p:ext uri="{BB962C8B-B14F-4D97-AF65-F5344CB8AC3E}">
        <p14:creationId xmlns:p14="http://schemas.microsoft.com/office/powerpoint/2010/main" val="57538437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678</TotalTime>
  <Words>1088</Words>
  <Application>Microsoft Office PowerPoint</Application>
  <PresentationFormat>Widescreen</PresentationFormat>
  <Paragraphs>155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Georgia</vt:lpstr>
      <vt:lpstr>Gill Sans MT</vt:lpstr>
      <vt:lpstr>Wingdings 2</vt:lpstr>
      <vt:lpstr>Dividend</vt:lpstr>
      <vt:lpstr>Buffalo’s Economic Development Compared: Buffalo as Part of the Rust Belt</vt:lpstr>
      <vt:lpstr>Rust belt </vt:lpstr>
      <vt:lpstr>Population Dynamics</vt:lpstr>
      <vt:lpstr>Population Dynamics</vt:lpstr>
      <vt:lpstr>Population Dynamics</vt:lpstr>
      <vt:lpstr>City vs Suburb</vt:lpstr>
      <vt:lpstr>City vs Suburb cont’d</vt:lpstr>
      <vt:lpstr>City vs Suburb cont’d</vt:lpstr>
      <vt:lpstr>City centers vs outer Circles: 2002-2011 Cleveland, Detroit, and St. Louis</vt:lpstr>
      <vt:lpstr>Racial Segregation</vt:lpstr>
      <vt:lpstr>widening Income  gap</vt:lpstr>
      <vt:lpstr>Deepening EDUCATIONAL gap</vt:lpstr>
      <vt:lpstr>Economic development</vt:lpstr>
      <vt:lpstr>Economic development</vt:lpstr>
      <vt:lpstr>ConclusionS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Reindustrialization of the U.S.: Tonawanda Engine Plant since the Great Recession</dc:title>
  <dc:creator>Evren Dincer</dc:creator>
  <cp:lastModifiedBy>Evren Dincer</cp:lastModifiedBy>
  <cp:revision>256</cp:revision>
  <dcterms:created xsi:type="dcterms:W3CDTF">2017-08-12T21:26:39Z</dcterms:created>
  <dcterms:modified xsi:type="dcterms:W3CDTF">2017-08-14T01:41:15Z</dcterms:modified>
</cp:coreProperties>
</file>