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1" r:id="rId4"/>
    <p:sldId id="260" r:id="rId5"/>
    <p:sldId id="270" r:id="rId6"/>
    <p:sldId id="258" r:id="rId7"/>
    <p:sldId id="268" r:id="rId8"/>
    <p:sldId id="265" r:id="rId9"/>
    <p:sldId id="272" r:id="rId10"/>
    <p:sldId id="269" r:id="rId11"/>
    <p:sldId id="271" r:id="rId12"/>
    <p:sldId id="259" r:id="rId13"/>
    <p:sldId id="263" r:id="rId14"/>
    <p:sldId id="266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87010-C10A-674A-93DE-D9E01AD443C2}" type="datetimeFigureOut">
              <a:rPr lang="fr-FR" smtClean="0"/>
              <a:t>15/08/2017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4D699-AAC0-0440-AC38-FD12972591E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479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D86AF-14DD-AE41-A62C-954BEDB85C08}" type="datetimeFigureOut">
              <a:rPr lang="fr-FR" smtClean="0"/>
              <a:t>15/08/2017</a:t>
            </a:fld>
            <a:endParaRPr lang="en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D76EB-98D9-104E-9BBE-0AA040C3CC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729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07981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5808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8324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7529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89949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91306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mtClean="0"/>
              <a:t>As the Financial Post stated, the industry is in existential crisis.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8545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5349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2243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4591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5009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9727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7440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3999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7D76EB-98D9-104E-9BBE-0AA040C3CC9B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1137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CA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CA" smtClean="0"/>
              <a:t>Cliquez pour modifier les styles du texte du masque</a:t>
            </a:r>
          </a:p>
          <a:p>
            <a:pPr lvl="1" eaLnBrk="1" latinLnBrk="0" hangingPunct="1"/>
            <a:r>
              <a:rPr lang="fr-CA" smtClean="0"/>
              <a:t>Deuxième niveau</a:t>
            </a:r>
          </a:p>
          <a:p>
            <a:pPr lvl="2" eaLnBrk="1" latinLnBrk="0" hangingPunct="1"/>
            <a:r>
              <a:rPr lang="fr-CA" smtClean="0"/>
              <a:t>Troisième niveau</a:t>
            </a:r>
          </a:p>
          <a:p>
            <a:pPr lvl="3" eaLnBrk="1" latinLnBrk="0" hangingPunct="1"/>
            <a:r>
              <a:rPr lang="fr-CA" smtClean="0"/>
              <a:t>Quatrième niveau</a:t>
            </a:r>
          </a:p>
          <a:p>
            <a:pPr lvl="4" eaLnBrk="1" latinLnBrk="0" hangingPunct="1"/>
            <a:r>
              <a:rPr lang="fr-CA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CA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8/15/2017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8/15/2017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CA" smtClean="0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CA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CA" smtClean="0"/>
              <a:t>Deuxième niveau</a:t>
            </a:r>
          </a:p>
          <a:p>
            <a:pPr lvl="2" eaLnBrk="1" latinLnBrk="0" hangingPunct="1"/>
            <a:r>
              <a:rPr kumimoji="0" lang="fr-CA" smtClean="0"/>
              <a:t>Troisième niveau</a:t>
            </a:r>
          </a:p>
          <a:p>
            <a:pPr lvl="3" eaLnBrk="1" latinLnBrk="0" hangingPunct="1"/>
            <a:r>
              <a:rPr kumimoji="0" lang="fr-CA" smtClean="0"/>
              <a:t>Quatrième niveau</a:t>
            </a:r>
          </a:p>
          <a:p>
            <a:pPr lvl="4" eaLnBrk="1" latinLnBrk="0" hangingPunct="1"/>
            <a:r>
              <a:rPr kumimoji="0" lang="fr-CA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082120"/>
          </a:xfrm>
        </p:spPr>
        <p:txBody>
          <a:bodyPr>
            <a:normAutofit/>
          </a:bodyPr>
          <a:lstStyle/>
          <a:p>
            <a:r>
              <a:rPr lang="en-CA" dirty="0" smtClean="0"/>
              <a:t>By </a:t>
            </a:r>
            <a:r>
              <a:rPr lang="en-CA" dirty="0" err="1" smtClean="0"/>
              <a:t>mathieu</a:t>
            </a:r>
            <a:r>
              <a:rPr lang="en-CA" dirty="0" smtClean="0"/>
              <a:t> </a:t>
            </a:r>
            <a:r>
              <a:rPr lang="en-CA" dirty="0" err="1" smtClean="0"/>
              <a:t>dupuis</a:t>
            </a:r>
            <a:r>
              <a:rPr lang="en-CA" dirty="0" smtClean="0"/>
              <a:t>, in collaboration with </a:t>
            </a:r>
            <a:r>
              <a:rPr lang="en-CA" dirty="0" err="1" smtClean="0"/>
              <a:t>brendan</a:t>
            </a:r>
            <a:r>
              <a:rPr lang="en-CA" dirty="0" smtClean="0"/>
              <a:t> </a:t>
            </a:r>
            <a:r>
              <a:rPr lang="en-CA" dirty="0" err="1" smtClean="0"/>
              <a:t>sweeney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Postdoctoral researcher,</a:t>
            </a:r>
          </a:p>
          <a:p>
            <a:endParaRPr lang="en-CA" dirty="0"/>
          </a:p>
          <a:p>
            <a:r>
              <a:rPr lang="en-CA" dirty="0" smtClean="0"/>
              <a:t>Automotive policy research centre, </a:t>
            </a:r>
            <a:r>
              <a:rPr lang="en-CA" dirty="0" err="1" smtClean="0"/>
              <a:t>mcmaster</a:t>
            </a:r>
            <a:r>
              <a:rPr lang="en-CA" dirty="0" smtClean="0"/>
              <a:t> university,</a:t>
            </a:r>
          </a:p>
          <a:p>
            <a:r>
              <a:rPr lang="en-CA" dirty="0" err="1" smtClean="0"/>
              <a:t>Crimt</a:t>
            </a:r>
            <a:r>
              <a:rPr lang="en-CA" dirty="0" smtClean="0"/>
              <a:t>, university of </a:t>
            </a:r>
            <a:r>
              <a:rPr lang="en-CA" dirty="0" err="1" smtClean="0"/>
              <a:t>montreal</a:t>
            </a:r>
            <a:endParaRPr lang="en-CA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685800" y="226104"/>
            <a:ext cx="7772400" cy="1752600"/>
          </a:xfrm>
        </p:spPr>
        <p:txBody>
          <a:bodyPr>
            <a:noAutofit/>
          </a:bodyPr>
          <a:lstStyle/>
          <a:p>
            <a:r>
              <a:rPr lang="en-CA" sz="3200" dirty="0" smtClean="0"/>
              <a:t>The Canadian </a:t>
            </a:r>
            <a:r>
              <a:rPr lang="en-CA" sz="3200" dirty="0"/>
              <a:t>Auto Industry B</a:t>
            </a:r>
            <a:r>
              <a:rPr lang="en-CA" sz="3200" dirty="0" smtClean="0"/>
              <a:t>efore and After the </a:t>
            </a:r>
            <a:r>
              <a:rPr lang="en-CA" sz="3200" dirty="0"/>
              <a:t>Great Recession: A Look at Buffalo from the </a:t>
            </a:r>
            <a:r>
              <a:rPr lang="en-CA" sz="3200" dirty="0" smtClean="0"/>
              <a:t>Other </a:t>
            </a:r>
            <a:r>
              <a:rPr lang="en-CA" sz="3200" dirty="0"/>
              <a:t>S</a:t>
            </a:r>
            <a:r>
              <a:rPr lang="en-CA" sz="3200" dirty="0" smtClean="0"/>
              <a:t>ide </a:t>
            </a:r>
            <a:r>
              <a:rPr lang="en-CA" sz="3200" dirty="0"/>
              <a:t>of the B</a:t>
            </a:r>
            <a:r>
              <a:rPr lang="en-CA" sz="3200" dirty="0" smtClean="0"/>
              <a:t>order </a:t>
            </a:r>
            <a:endParaRPr lang="en-CA" sz="3200" dirty="0"/>
          </a:p>
        </p:txBody>
      </p:sp>
      <p:pic>
        <p:nvPicPr>
          <p:cNvPr id="5" name="Image 4" descr="Capture d’écran 2017-08-01 à 16.18.3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003" y="5097612"/>
            <a:ext cx="27432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Espace réservé du contenu 3" descr="Capture d’écran 2017-08-03 à 12.36.03.pn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706" r="-16706"/>
          <a:stretch>
            <a:fillRect/>
          </a:stretch>
        </p:blipFill>
        <p:spPr>
          <a:xfrm>
            <a:off x="-1158749" y="511047"/>
            <a:ext cx="11493373" cy="5918327"/>
          </a:xfrm>
        </p:spPr>
      </p:pic>
    </p:spTree>
    <p:extLst>
      <p:ext uri="{BB962C8B-B14F-4D97-AF65-F5344CB8AC3E}">
        <p14:creationId xmlns:p14="http://schemas.microsoft.com/office/powerpoint/2010/main" val="166421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50927"/>
            <a:ext cx="8534400" cy="758952"/>
          </a:xfrm>
        </p:spPr>
        <p:txBody>
          <a:bodyPr/>
          <a:lstStyle/>
          <a:p>
            <a:endParaRPr lang="en-CA" dirty="0"/>
          </a:p>
        </p:txBody>
      </p:sp>
      <p:pic>
        <p:nvPicPr>
          <p:cNvPr id="4" name="Espace réservé du contenu 3" descr="Capture d’écran 2017-08-02 à 08.45.05.pn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32" b="-2332"/>
          <a:stretch>
            <a:fillRect/>
          </a:stretch>
        </p:blipFill>
        <p:spPr>
          <a:xfrm>
            <a:off x="173175" y="809879"/>
            <a:ext cx="8788629" cy="5127371"/>
          </a:xfrm>
        </p:spPr>
      </p:pic>
      <p:sp>
        <p:nvSpPr>
          <p:cNvPr id="6" name="ZoneTexte 5"/>
          <p:cNvSpPr txBox="1"/>
          <p:nvPr/>
        </p:nvSpPr>
        <p:spPr>
          <a:xfrm>
            <a:off x="3270249" y="5937250"/>
            <a:ext cx="250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Source: Sweeney,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807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Recent trends in collective bargaining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934077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The CAW identity has long been associated with militancy.</a:t>
            </a:r>
          </a:p>
          <a:p>
            <a:r>
              <a:rPr lang="en-CA" dirty="0" smtClean="0"/>
              <a:t>As some scholars have noted at the end of the 1990s, this militancy has somehow faded.</a:t>
            </a:r>
          </a:p>
          <a:p>
            <a:r>
              <a:rPr lang="en-CA" dirty="0" smtClean="0"/>
              <a:t>The great recession: a turning point in terms of </a:t>
            </a:r>
            <a:r>
              <a:rPr lang="en-CA" dirty="0" err="1" smtClean="0"/>
              <a:t>labor</a:t>
            </a:r>
            <a:r>
              <a:rPr lang="en-CA" dirty="0" smtClean="0"/>
              <a:t> relations. (E.g. Grow-in, shedding of several bonuses, contributions on pension plans and insurances). Factors: “retreat” of the state, aging workforce, old plants, the US concessions. </a:t>
            </a:r>
          </a:p>
          <a:p>
            <a:r>
              <a:rPr lang="en-CA" dirty="0" smtClean="0"/>
              <a:t>The 2016 round: “Invest in Canada” has become the new mantra for </a:t>
            </a:r>
            <a:r>
              <a:rPr lang="en-CA" dirty="0" err="1" smtClean="0"/>
              <a:t>Unifor</a:t>
            </a:r>
            <a:r>
              <a:rPr lang="en-CA" dirty="0" smtClean="0"/>
              <a:t>. Concessions in the pension plan for new hires (DB to DC).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804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Success?... 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GM: Investments in Oshawa, St-</a:t>
            </a:r>
            <a:r>
              <a:rPr lang="en-CA" dirty="0" err="1" smtClean="0"/>
              <a:t>Catharines</a:t>
            </a:r>
            <a:r>
              <a:rPr lang="en-CA" dirty="0" smtClean="0"/>
              <a:t>, and Woodstock. Was in line for Government aid, refused in February. ($554-million)</a:t>
            </a:r>
            <a:r>
              <a:rPr lang="en-CA" dirty="0"/>
              <a:t>.</a:t>
            </a:r>
            <a:endParaRPr lang="en-CA" dirty="0" smtClean="0"/>
          </a:p>
          <a:p>
            <a:r>
              <a:rPr lang="en-CA" dirty="0" smtClean="0"/>
              <a:t>FCA: Investments in Brampton, still in line for Government aid. ($325-million, Government aid not yet disclosed).</a:t>
            </a:r>
          </a:p>
          <a:p>
            <a:r>
              <a:rPr lang="en-CA" dirty="0" smtClean="0"/>
              <a:t>Ford: Investments in Essex engine (Windsor) and Oakville (Toronto) for a new research and engineering center. Both projects are co-financed by </a:t>
            </a:r>
            <a:r>
              <a:rPr lang="en-CA" dirty="0"/>
              <a:t>government. ($</a:t>
            </a:r>
            <a:r>
              <a:rPr lang="en-CA" dirty="0" smtClean="0"/>
              <a:t>1.2-billion, $204-million from Ontario and Federal)</a:t>
            </a:r>
            <a:r>
              <a:rPr lang="en-C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43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fr-CA" dirty="0" smtClean="0"/>
              <a:t> </a:t>
            </a:r>
            <a:r>
              <a:rPr lang="fr-CA" dirty="0" err="1" smtClean="0"/>
              <a:t>Compared</a:t>
            </a:r>
            <a:r>
              <a:rPr lang="fr-CA" dirty="0" smtClean="0"/>
              <a:t> to </a:t>
            </a:r>
            <a:r>
              <a:rPr lang="fr-CA" dirty="0" err="1" smtClean="0"/>
              <a:t>other</a:t>
            </a:r>
            <a:r>
              <a:rPr lang="fr-CA" dirty="0" smtClean="0"/>
              <a:t> </a:t>
            </a:r>
            <a:r>
              <a:rPr lang="fr-CA" dirty="0" err="1" smtClean="0"/>
              <a:t>jurisdictions</a:t>
            </a:r>
            <a:r>
              <a:rPr lang="fr-CA" dirty="0" smtClean="0"/>
              <a:t>?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2014, before the auto negotiations, Mexico and the US were attracting the lion’s share of investments.</a:t>
            </a:r>
          </a:p>
          <a:p>
            <a:r>
              <a:rPr lang="en-CA" dirty="0" smtClean="0"/>
              <a:t>According to the Centre for Automotive Research:</a:t>
            </a:r>
          </a:p>
          <a:p>
            <a:r>
              <a:rPr lang="en-CA" dirty="0" smtClean="0"/>
              <a:t>$18,25-billion in new investments,</a:t>
            </a:r>
          </a:p>
          <a:p>
            <a:r>
              <a:rPr lang="en-CA" dirty="0" smtClean="0"/>
              <a:t>US: $10,5-billion.</a:t>
            </a:r>
          </a:p>
          <a:p>
            <a:r>
              <a:rPr lang="en-CA" dirty="0" smtClean="0"/>
              <a:t>Mexico: $7-billion.</a:t>
            </a:r>
          </a:p>
          <a:p>
            <a:r>
              <a:rPr lang="en-CA" dirty="0" smtClean="0"/>
              <a:t>Canada: $750-million.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9435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Prospects for the Industry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5029327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There is sign of a slow decline of the Canadian auto industry: no new plant, low investments, and the industry has not yet recovered from the Great recession. </a:t>
            </a:r>
            <a:endParaRPr lang="en-CA" dirty="0" smtClean="0"/>
          </a:p>
          <a:p>
            <a:r>
              <a:rPr lang="en-CA" dirty="0" smtClean="0"/>
              <a:t>What will happen to the industry in the Trump’s era?</a:t>
            </a:r>
          </a:p>
          <a:p>
            <a:r>
              <a:rPr lang="en-CA" dirty="0" smtClean="0"/>
              <a:t>Is the renegotiation of the NAFTA will impact the industry?</a:t>
            </a:r>
          </a:p>
          <a:p>
            <a:r>
              <a:rPr lang="en-CA" dirty="0" smtClean="0"/>
              <a:t>Canada’s Share of North American sales (9%) </a:t>
            </a:r>
            <a:r>
              <a:rPr lang="en-CA" dirty="0" err="1" smtClean="0"/>
              <a:t>vs</a:t>
            </a:r>
            <a:r>
              <a:rPr lang="en-CA" dirty="0" smtClean="0"/>
              <a:t> Auto jobs (6%). Return to the “Fair Share” argument? </a:t>
            </a:r>
          </a:p>
          <a:p>
            <a:r>
              <a:rPr lang="en-CA" dirty="0" smtClean="0"/>
              <a:t>The industry is highly integrated and several states in the US have interest to strike a good deal.</a:t>
            </a:r>
          </a:p>
          <a:p>
            <a:r>
              <a:rPr lang="en-CA" dirty="0" smtClean="0"/>
              <a:t>Challenges for business, unions, and certainly policy-makers in Canada.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74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Context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The auto industry in Canada is a major and strategic industry. 14.8% of all Canadian exportations in 2012 (97.8% go to the US). In 2016, the sector represented 10.88% of the manufacturing GDP.</a:t>
            </a:r>
          </a:p>
          <a:p>
            <a:r>
              <a:rPr lang="en-CA" dirty="0" smtClean="0"/>
              <a:t>Historically, the industry has been dependent on the US Big Three for investment. E.g. First plant in Windsor (1904) was producing the Ford Model C.</a:t>
            </a:r>
          </a:p>
          <a:p>
            <a:r>
              <a:rPr lang="en-CA" dirty="0" smtClean="0"/>
              <a:t>Policy-makers aimed at fostering investment while strengthening the suppliers base.</a:t>
            </a:r>
          </a:p>
          <a:p>
            <a:r>
              <a:rPr lang="en-CA" dirty="0" smtClean="0"/>
              <a:t>The </a:t>
            </a:r>
            <a:r>
              <a:rPr lang="en-CA" i="1" dirty="0" err="1" smtClean="0"/>
              <a:t>Autopact</a:t>
            </a:r>
            <a:r>
              <a:rPr lang="en-CA" i="1" dirty="0" smtClean="0"/>
              <a:t> </a:t>
            </a:r>
            <a:r>
              <a:rPr lang="en-CA" dirty="0" smtClean="0"/>
              <a:t>period (1965-2001) has been marked by growth. The </a:t>
            </a:r>
            <a:r>
              <a:rPr lang="en-CA" i="1" dirty="0" smtClean="0"/>
              <a:t>Free trade</a:t>
            </a:r>
            <a:r>
              <a:rPr lang="en-CA" dirty="0" smtClean="0"/>
              <a:t> and </a:t>
            </a:r>
            <a:r>
              <a:rPr lang="en-CA" i="1" dirty="0" smtClean="0"/>
              <a:t>Post-crisis </a:t>
            </a:r>
            <a:r>
              <a:rPr lang="en-CA" dirty="0" smtClean="0"/>
              <a:t>era (2001-…) has been characterized by a slow shrinking of the industry.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857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Espace réservé du contenu 3" descr="Capture d’écran 2017-08-01 à 16.15.40.pn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068" r="-15068"/>
          <a:stretch>
            <a:fillRect/>
          </a:stretch>
        </p:blipFill>
        <p:spPr>
          <a:xfrm>
            <a:off x="-1014769" y="368006"/>
            <a:ext cx="11012601" cy="5920753"/>
          </a:xfrm>
        </p:spPr>
      </p:pic>
      <p:sp>
        <p:nvSpPr>
          <p:cNvPr id="5" name="ZoneTexte 4"/>
          <p:cNvSpPr txBox="1"/>
          <p:nvPr/>
        </p:nvSpPr>
        <p:spPr>
          <a:xfrm>
            <a:off x="3238499" y="6407139"/>
            <a:ext cx="250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Source: Sweeney,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684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Espace réservé du contenu 3" descr="Canadian vehicles production, 1999-2016 .png"/>
          <p:cNvPicPr>
            <a:picLocks noGrp="1" noChangeAspect="1"/>
          </p:cNvPicPr>
          <p:nvPr>
            <p:ph sz="quarter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4" r="-1734"/>
          <a:stretch>
            <a:fillRect/>
          </a:stretch>
        </p:blipFill>
        <p:spPr>
          <a:xfrm>
            <a:off x="-108419" y="440332"/>
            <a:ext cx="9252419" cy="5281938"/>
          </a:xfrm>
        </p:spPr>
      </p:pic>
      <p:sp>
        <p:nvSpPr>
          <p:cNvPr id="5" name="ZoneTexte 4"/>
          <p:cNvSpPr txBox="1"/>
          <p:nvPr/>
        </p:nvSpPr>
        <p:spPr>
          <a:xfrm>
            <a:off x="3254374" y="5937774"/>
            <a:ext cx="250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Source: </a:t>
            </a:r>
            <a:r>
              <a:rPr lang="en-CA" dirty="0" err="1" smtClean="0"/>
              <a:t>StatCan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231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Production by OEM</a:t>
            </a:r>
            <a:endParaRPr lang="en-CA" dirty="0"/>
          </a:p>
        </p:txBody>
      </p:sp>
      <p:pic>
        <p:nvPicPr>
          <p:cNvPr id="4" name="Espace réservé du contenu 3" descr="Capture d’écran 2017-08-11 à 11.11.46.pn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686" r="-8686"/>
          <a:stretch>
            <a:fillRect/>
          </a:stretch>
        </p:blipFill>
        <p:spPr>
          <a:xfrm>
            <a:off x="-412624" y="987552"/>
            <a:ext cx="9858249" cy="5300134"/>
          </a:xfrm>
        </p:spPr>
      </p:pic>
      <p:sp>
        <p:nvSpPr>
          <p:cNvPr id="5" name="ZoneTexte 4"/>
          <p:cNvSpPr txBox="1"/>
          <p:nvPr/>
        </p:nvSpPr>
        <p:spPr>
          <a:xfrm>
            <a:off x="3317874" y="6288872"/>
            <a:ext cx="250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Source: Sweeney,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16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" name="Espace réservé du contenu 3" descr="Employment Can 2001-2016.png"/>
          <p:cNvPicPr>
            <a:picLocks noGrp="1" noChangeAspect="1"/>
          </p:cNvPicPr>
          <p:nvPr>
            <p:ph sz="quarter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102" b="-2102"/>
          <a:stretch>
            <a:fillRect/>
          </a:stretch>
        </p:blipFill>
        <p:spPr>
          <a:xfrm>
            <a:off x="301752" y="228600"/>
            <a:ext cx="8534400" cy="5607219"/>
          </a:xfrm>
        </p:spPr>
      </p:pic>
      <p:sp>
        <p:nvSpPr>
          <p:cNvPr id="5" name="ZoneTexte 4"/>
          <p:cNvSpPr txBox="1"/>
          <p:nvPr/>
        </p:nvSpPr>
        <p:spPr>
          <a:xfrm>
            <a:off x="3016248" y="5904440"/>
            <a:ext cx="312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Source: </a:t>
            </a:r>
            <a:r>
              <a:rPr lang="en-CA" dirty="0" err="1" smtClean="0"/>
              <a:t>StatCan</a:t>
            </a:r>
            <a:r>
              <a:rPr lang="en-CA" dirty="0" smtClean="0"/>
              <a:t>, 281-0023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463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ZoneTexte 4"/>
          <p:cNvSpPr txBox="1"/>
          <p:nvPr/>
        </p:nvSpPr>
        <p:spPr>
          <a:xfrm>
            <a:off x="3349624" y="6016624"/>
            <a:ext cx="2444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Source: Stat Can, BLS</a:t>
            </a:r>
            <a:endParaRPr lang="en-CA" dirty="0"/>
          </a:p>
        </p:txBody>
      </p:sp>
      <p:pic>
        <p:nvPicPr>
          <p:cNvPr id="7" name="Espace réservé du contenu 6" descr="Employment US Can.png"/>
          <p:cNvPicPr>
            <a:picLocks noGrp="1" noChangeAspect="1"/>
          </p:cNvPicPr>
          <p:nvPr>
            <p:ph sz="quarter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91" r="-8091"/>
          <a:stretch>
            <a:fillRect/>
          </a:stretch>
        </p:blipFill>
        <p:spPr>
          <a:xfrm>
            <a:off x="-413431" y="463422"/>
            <a:ext cx="10033681" cy="5553201"/>
          </a:xfrm>
        </p:spPr>
      </p:pic>
      <p:sp>
        <p:nvSpPr>
          <p:cNvPr id="8" name="ZoneTexte 7"/>
          <p:cNvSpPr txBox="1"/>
          <p:nvPr/>
        </p:nvSpPr>
        <p:spPr>
          <a:xfrm>
            <a:off x="-1238250" y="5588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08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IAP sector in a glance</a:t>
            </a:r>
            <a:endParaRPr lang="en-CA" dirty="0"/>
          </a:p>
        </p:txBody>
      </p:sp>
      <p:pic>
        <p:nvPicPr>
          <p:cNvPr id="4" name="Espace réservé du contenu 3" descr="Capture d’écran 2017-08-02 à 08.42.45.pn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248" b="-6248"/>
          <a:stretch>
            <a:fillRect/>
          </a:stretch>
        </p:blipFill>
        <p:spPr>
          <a:xfrm>
            <a:off x="144313" y="1527048"/>
            <a:ext cx="8817492" cy="4572000"/>
          </a:xfrm>
        </p:spPr>
      </p:pic>
      <p:sp>
        <p:nvSpPr>
          <p:cNvPr id="5" name="ZoneTexte 4"/>
          <p:cNvSpPr txBox="1"/>
          <p:nvPr/>
        </p:nvSpPr>
        <p:spPr>
          <a:xfrm>
            <a:off x="3317874" y="5866757"/>
            <a:ext cx="2508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Source: Sweeney, 2016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28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about the Japanese?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Three auto plants in Canada, and one truck plant. </a:t>
            </a:r>
            <a:r>
              <a:rPr lang="en-CA" dirty="0" err="1" smtClean="0"/>
              <a:t>Toyoto</a:t>
            </a:r>
            <a:r>
              <a:rPr lang="en-CA" dirty="0" smtClean="0"/>
              <a:t> (2), Honda, and Hino.</a:t>
            </a:r>
          </a:p>
          <a:p>
            <a:r>
              <a:rPr lang="en-CA" dirty="0" smtClean="0"/>
              <a:t>2016: 44% of total production in Canada. Surpassed the 1 million units produced. </a:t>
            </a:r>
          </a:p>
          <a:p>
            <a:r>
              <a:rPr lang="en-CA" dirty="0" smtClean="0"/>
              <a:t>13 308 direct employees in manufacturing, 35% of all jobs in the industry </a:t>
            </a:r>
            <a:r>
              <a:rPr lang="en-CA" dirty="0" err="1" smtClean="0"/>
              <a:t>vs</a:t>
            </a:r>
            <a:r>
              <a:rPr lang="en-CA" dirty="0" smtClean="0"/>
              <a:t> 17% in 2001.</a:t>
            </a:r>
          </a:p>
          <a:p>
            <a:r>
              <a:rPr lang="en-CA" dirty="0" smtClean="0"/>
              <a:t>Almost 20% of the parts industry is Japanese-owned.</a:t>
            </a:r>
          </a:p>
          <a:p>
            <a:r>
              <a:rPr lang="en-CA" dirty="0" smtClean="0"/>
              <a:t>No plants are unionized.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32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qu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Civique.thmx</Template>
  <TotalTime>6608</TotalTime>
  <Words>680</Words>
  <Application>Microsoft Office PowerPoint</Application>
  <PresentationFormat>On-screen Show (4:3)</PresentationFormat>
  <Paragraphs>66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Georgia</vt:lpstr>
      <vt:lpstr>Mangal</vt:lpstr>
      <vt:lpstr>Wingdings</vt:lpstr>
      <vt:lpstr>Wingdings 2</vt:lpstr>
      <vt:lpstr>Civique</vt:lpstr>
      <vt:lpstr>The Canadian Auto Industry Before and After the Great Recession: A Look at Buffalo from the Other Side of the Border </vt:lpstr>
      <vt:lpstr>Context</vt:lpstr>
      <vt:lpstr>PowerPoint Presentation</vt:lpstr>
      <vt:lpstr>PowerPoint Presentation</vt:lpstr>
      <vt:lpstr>Production by OEM</vt:lpstr>
      <vt:lpstr>PowerPoint Presentation</vt:lpstr>
      <vt:lpstr>PowerPoint Presentation</vt:lpstr>
      <vt:lpstr>The IAP sector in a glance</vt:lpstr>
      <vt:lpstr>What about the Japanese?</vt:lpstr>
      <vt:lpstr>PowerPoint Presentation</vt:lpstr>
      <vt:lpstr>PowerPoint Presentation</vt:lpstr>
      <vt:lpstr>Recent trends in collective bargaining</vt:lpstr>
      <vt:lpstr>Success?... </vt:lpstr>
      <vt:lpstr>… Compared to other jurisdictions?</vt:lpstr>
      <vt:lpstr>Prospects for the Industry</vt:lpstr>
    </vt:vector>
  </TitlesOfParts>
  <Company>CRIMT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Auto Industry before and after the Great Recession: A Look at Buffalo from the other side of the Border</dc:title>
  <dc:creator>Mathieu Dupuis</dc:creator>
  <cp:lastModifiedBy>Arthur C. Wheaton</cp:lastModifiedBy>
  <cp:revision>43</cp:revision>
  <cp:lastPrinted>2017-08-11T15:17:14Z</cp:lastPrinted>
  <dcterms:created xsi:type="dcterms:W3CDTF">2017-08-01T19:56:56Z</dcterms:created>
  <dcterms:modified xsi:type="dcterms:W3CDTF">2017-08-15T13:10:39Z</dcterms:modified>
</cp:coreProperties>
</file>