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20"/>
  </p:notesMasterIdLst>
  <p:sldIdLst>
    <p:sldId id="502" r:id="rId2"/>
    <p:sldId id="531" r:id="rId3"/>
    <p:sldId id="523" r:id="rId4"/>
    <p:sldId id="528" r:id="rId5"/>
    <p:sldId id="522" r:id="rId6"/>
    <p:sldId id="524" r:id="rId7"/>
    <p:sldId id="504" r:id="rId8"/>
    <p:sldId id="525" r:id="rId9"/>
    <p:sldId id="526" r:id="rId10"/>
    <p:sldId id="527" r:id="rId11"/>
    <p:sldId id="520" r:id="rId12"/>
    <p:sldId id="518" r:id="rId13"/>
    <p:sldId id="517" r:id="rId14"/>
    <p:sldId id="519" r:id="rId15"/>
    <p:sldId id="530" r:id="rId16"/>
    <p:sldId id="521" r:id="rId17"/>
    <p:sldId id="515" r:id="rId18"/>
    <p:sldId id="52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71"/>
    <p:restoredTop sz="94628"/>
  </p:normalViewPr>
  <p:slideViewPr>
    <p:cSldViewPr>
      <p:cViewPr>
        <p:scale>
          <a:sx n="95" d="100"/>
          <a:sy n="95" d="100"/>
        </p:scale>
        <p:origin x="648" y="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33A47-7973-45D9-8591-A99CE6A7631B}" type="datetimeFigureOut">
              <a:rPr lang="en-US" smtClean="0"/>
              <a:t>8/14/17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6288B-005B-4CF7-9580-5C83823FF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57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6288B-005B-4CF7-9580-5C83823FFB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67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one </a:t>
            </a:r>
            <a:r>
              <a:rPr lang="en-US" dirty="0" err="1" smtClean="0"/>
              <a:t>charrette</a:t>
            </a:r>
            <a:r>
              <a:rPr lang="en-US" dirty="0" smtClean="0"/>
              <a:t>, Hester Street helped design a few exercises to engage participants. In one, people thought</a:t>
            </a:r>
            <a:r>
              <a:rPr lang="en-US" baseline="0" dirty="0" smtClean="0"/>
              <a:t> threw how the building would be used by role playing different users of the building. In another, they used game pieces on a site plan to indicate needed parking, play areas, and landscaping.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D25F2-7A98-E545-BFD0-26D821030D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40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Clarke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6288B-005B-4CF7-9580-5C83823FFB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29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35F6C912-9ADD-4F1A-A6CB-8687E8CEE499}" type="datetimeFigureOut">
              <a:rPr lang="en-US" smtClean="0"/>
              <a:pPr/>
              <a:t>8/14/17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492D2397-65AC-4B71-BA5C-B8F853697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C912-9ADD-4F1A-A6CB-8687E8CEE499}" type="datetimeFigureOut">
              <a:rPr lang="en-US" smtClean="0"/>
              <a:pPr/>
              <a:t>8/14/17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2397-65AC-4B71-BA5C-B8F8536977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C912-9ADD-4F1A-A6CB-8687E8CEE499}" type="datetimeFigureOut">
              <a:rPr lang="en-US" smtClean="0"/>
              <a:pPr/>
              <a:t>8/14/17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2397-65AC-4B71-BA5C-B8F853697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C912-9ADD-4F1A-A6CB-8687E8CEE499}" type="datetimeFigureOut">
              <a:rPr lang="en-US" smtClean="0"/>
              <a:pPr/>
              <a:t>8/14/17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2397-65AC-4B71-BA5C-B8F853697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35F6C912-9ADD-4F1A-A6CB-8687E8CEE499}" type="datetimeFigureOut">
              <a:rPr lang="en-US" smtClean="0"/>
              <a:pPr/>
              <a:t>8/14/17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492D2397-65AC-4B71-BA5C-B8F853697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C912-9ADD-4F1A-A6CB-8687E8CEE499}" type="datetimeFigureOut">
              <a:rPr lang="en-US" smtClean="0"/>
              <a:pPr/>
              <a:t>8/14/17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2397-65AC-4B71-BA5C-B8F853697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C912-9ADD-4F1A-A6CB-8687E8CEE499}" type="datetimeFigureOut">
              <a:rPr lang="en-US" smtClean="0"/>
              <a:pPr/>
              <a:t>8/14/17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2397-65AC-4B71-BA5C-B8F853697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C912-9ADD-4F1A-A6CB-8687E8CEE499}" type="datetimeFigureOut">
              <a:rPr lang="en-US" smtClean="0"/>
              <a:pPr/>
              <a:t>8/14/17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2397-65AC-4B71-BA5C-B8F853697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C912-9ADD-4F1A-A6CB-8687E8CEE499}" type="datetimeFigureOut">
              <a:rPr lang="en-US" smtClean="0"/>
              <a:pPr/>
              <a:t>8/14/17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2397-65AC-4B71-BA5C-B8F853697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C912-9ADD-4F1A-A6CB-8687E8CEE499}" type="datetimeFigureOut">
              <a:rPr lang="en-US" smtClean="0"/>
              <a:pPr/>
              <a:t>8/14/17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2397-65AC-4B71-BA5C-B8F853697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C912-9ADD-4F1A-A6CB-8687E8CEE499}" type="datetimeFigureOut">
              <a:rPr lang="en-US" smtClean="0"/>
              <a:pPr/>
              <a:t>8/14/17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2397-65AC-4B71-BA5C-B8F853697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5F6C912-9ADD-4F1A-A6CB-8687E8CEE499}" type="datetimeFigureOut">
              <a:rPr lang="en-US" smtClean="0"/>
              <a:pPr/>
              <a:t>8/14/17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92D2397-65AC-4B71-BA5C-B8F8536977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g"/><Relationship Id="rId5" Type="http://schemas.openxmlformats.org/officeDocument/2006/relationships/image" Target="../media/image20.jpeg"/><Relationship Id="rId6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606369"/>
            <a:ext cx="2380584" cy="2743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6724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People United for Sustainable Housing</a:t>
            </a:r>
            <a:br>
              <a:rPr lang="en-US" dirty="0"/>
            </a:br>
            <a:r>
              <a:rPr lang="en-US" dirty="0" smtClean="0"/>
              <a:t>A Just Transition Story 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0"/>
            <a:ext cx="4343400" cy="289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02"/>
          <a:stretch/>
        </p:blipFill>
        <p:spPr>
          <a:xfrm>
            <a:off x="685801" y="4364015"/>
            <a:ext cx="4343399" cy="17838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64008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Buffalo, New York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190445"/>
            <a:ext cx="1565059" cy="241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7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Mobilizing for Energy Affordability and Energy Democracy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52" y="1219200"/>
            <a:ext cx="7407495" cy="4937125"/>
          </a:xfrm>
        </p:spPr>
      </p:pic>
    </p:spTree>
    <p:extLst>
      <p:ext uri="{BB962C8B-B14F-4D97-AF65-F5344CB8AC3E}">
        <p14:creationId xmlns:p14="http://schemas.microsoft.com/office/powerpoint/2010/main" val="583570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PUSH Green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/>
              <a:t>Connecting People to Energy and Power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1" y="1295401"/>
            <a:ext cx="2700058" cy="4800600"/>
          </a:xfrm>
        </p:spPr>
      </p:pic>
      <p:sp>
        <p:nvSpPr>
          <p:cNvPr id="5" name="TextBox 4"/>
          <p:cNvSpPr txBox="1"/>
          <p:nvPr/>
        </p:nvSpPr>
        <p:spPr>
          <a:xfrm>
            <a:off x="3581400" y="1295401"/>
            <a:ext cx="533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Energy Efficiency Arm of PUSH Buffalo contracted by NYSERDA to implement State- Wide Energy Efficiency and Solar Initiatives.</a:t>
            </a:r>
          </a:p>
          <a:p>
            <a:endParaRPr lang="en-US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Advocacy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Community Benefit Agreements with local contractors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High road job creation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Alliance to address policy change surrounding energy efficiency and renewable energy (solar).</a:t>
            </a:r>
          </a:p>
        </p:txBody>
      </p:sp>
    </p:spTree>
    <p:extLst>
      <p:ext uri="{BB962C8B-B14F-4D97-AF65-F5344CB8AC3E}">
        <p14:creationId xmlns:p14="http://schemas.microsoft.com/office/powerpoint/2010/main" val="234421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Infrastructure to Address CSOs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3702843" cy="4937125"/>
          </a:xfrm>
        </p:spPr>
      </p:pic>
      <p:sp>
        <p:nvSpPr>
          <p:cNvPr id="5" name="TextBox 4"/>
          <p:cNvSpPr txBox="1"/>
          <p:nvPr/>
        </p:nvSpPr>
        <p:spPr>
          <a:xfrm>
            <a:off x="4648200" y="1295400"/>
            <a:ext cx="3886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To address Combined Sewer Overflow and promote ecologically sound practices, PUSH Blue carries out design, installation, and maintenance of:</a:t>
            </a:r>
          </a:p>
          <a:p>
            <a:endParaRPr lang="en-US" dirty="0">
              <a:latin typeface="+mj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Rain Gardens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Green Roofs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Vegetated Swales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+mj-lt"/>
              </a:rPr>
              <a:t>Stormwater</a:t>
            </a:r>
            <a:r>
              <a:rPr lang="en-US" dirty="0">
                <a:latin typeface="+mj-lt"/>
              </a:rPr>
              <a:t> Planters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Permeable Pavement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Pollinator Gardens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Community Gardens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Riparian Buffers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Vegetated Filter Strips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Soil Amendment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Native Plant Landscaping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Water Storage Cisterns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38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GI Installations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3200400" cy="24003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1295400"/>
            <a:ext cx="3200400" cy="240030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4" y="3899694"/>
            <a:ext cx="3215216" cy="241141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3838575"/>
            <a:ext cx="3296708" cy="24725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6200" y="1295400"/>
            <a:ext cx="1219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Left: Permeable parking pad</a:t>
            </a:r>
          </a:p>
          <a:p>
            <a:endParaRPr lang="en-US" dirty="0"/>
          </a:p>
          <a:p>
            <a:r>
              <a:rPr lang="en-US" dirty="0"/>
              <a:t>Right: Raingarden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6200" y="3899694"/>
            <a:ext cx="134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Left: Cistern</a:t>
            </a:r>
          </a:p>
          <a:p>
            <a:endParaRPr lang="en-US" dirty="0"/>
          </a:p>
          <a:p>
            <a:r>
              <a:rPr lang="en-US" dirty="0"/>
              <a:t>Right: 14</a:t>
            </a:r>
            <a:r>
              <a:rPr lang="en-US" baseline="30000" dirty="0"/>
              <a:t>th</a:t>
            </a:r>
            <a:r>
              <a:rPr lang="en-US" dirty="0"/>
              <a:t> Street Community Garden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886200" y="3733800"/>
            <a:ext cx="1219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07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Composting and Native Plants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219200"/>
            <a:ext cx="3962400" cy="237744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3125" b="3125"/>
          <a:stretch/>
        </p:blipFill>
        <p:spPr>
          <a:xfrm>
            <a:off x="330200" y="3733800"/>
            <a:ext cx="39624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9200"/>
            <a:ext cx="3810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33800"/>
            <a:ext cx="3810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4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Green Infrastructure Team Members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7779543" cy="5186362"/>
          </a:xfrm>
        </p:spPr>
      </p:pic>
    </p:spTree>
    <p:extLst>
      <p:ext uri="{BB962C8B-B14F-4D97-AF65-F5344CB8AC3E}">
        <p14:creationId xmlns:p14="http://schemas.microsoft.com/office/powerpoint/2010/main" val="249624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Black" panose="020B0A04020102020204" pitchFamily="34" charset="0"/>
              </a:rPr>
              <a:t>Systems Impact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0" indent="-3810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$19 million invested in green affordable housing, green infrastructure and stormwater management in the Green Development Zone</a:t>
            </a:r>
          </a:p>
          <a:p>
            <a:pPr marL="457200" lvl="0" indent="-3810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than 500 homes transformed through weatherization or green retrofit</a:t>
            </a:r>
          </a:p>
          <a:p>
            <a:pPr marL="457200" lvl="0" indent="-3810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 60 green jobs created and over 200 workers trained in training programs</a:t>
            </a:r>
          </a:p>
          <a:p>
            <a:pPr marL="457200" lvl="0" indent="-3810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than $90 million new investment in weatherization across the state</a:t>
            </a:r>
          </a:p>
          <a:p>
            <a:pPr marL="457200" lvl="0" indent="-3810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Housing policy focused on rehabilitation of vacant structures and neighborhood revitalization</a:t>
            </a:r>
          </a:p>
          <a:p>
            <a:pPr marL="457200" lvl="0" indent="-3810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Approximately 200 metric tons of CO2 reduced on annual basis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61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Educating Future </a:t>
            </a:r>
            <a:r>
              <a:rPr lang="en-US" dirty="0" smtClean="0"/>
              <a:t>Generations towards a Just Transition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00"/>
            <a:ext cx="4739217" cy="355441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24000"/>
            <a:ext cx="3200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3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Mycelium, Worms and Composting = FUN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64279"/>
            <a:ext cx="7391400" cy="5236521"/>
          </a:xfrm>
        </p:spPr>
      </p:pic>
    </p:spTree>
    <p:extLst>
      <p:ext uri="{BB962C8B-B14F-4D97-AF65-F5344CB8AC3E}">
        <p14:creationId xmlns:p14="http://schemas.microsoft.com/office/powerpoint/2010/main" val="1485128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0776" y="5927452"/>
            <a:ext cx="105229" cy="1099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/>
            <a:r>
              <a:rPr sz="714" spc="-57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endParaRPr sz="714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1718" y="1391421"/>
            <a:ext cx="4300281" cy="34869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4" name="object 4"/>
          <p:cNvSpPr txBox="1"/>
          <p:nvPr/>
        </p:nvSpPr>
        <p:spPr>
          <a:xfrm>
            <a:off x="1550842" y="3941037"/>
            <a:ext cx="431800" cy="93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/>
            <a:r>
              <a:rPr sz="607" spc="7" dirty="0">
                <a:latin typeface="Arial"/>
                <a:cs typeface="Arial"/>
              </a:rPr>
              <a:t>Exploitation</a:t>
            </a:r>
            <a:endParaRPr sz="60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72591" y="2586672"/>
            <a:ext cx="594179" cy="1868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 marR="3629" indent="21772"/>
            <a:r>
              <a:rPr sz="607" spc="-14" dirty="0">
                <a:latin typeface="Arial"/>
                <a:cs typeface="Arial"/>
              </a:rPr>
              <a:t>Consumerism </a:t>
            </a:r>
            <a:r>
              <a:rPr sz="607" spc="-21" dirty="0">
                <a:latin typeface="Arial"/>
                <a:cs typeface="Arial"/>
              </a:rPr>
              <a:t>&amp;  </a:t>
            </a:r>
            <a:r>
              <a:rPr sz="607" spc="-7" dirty="0">
                <a:latin typeface="Arial"/>
                <a:cs typeface="Arial"/>
              </a:rPr>
              <a:t>Colonial</a:t>
            </a:r>
            <a:r>
              <a:rPr sz="607" spc="-54" dirty="0">
                <a:latin typeface="Arial"/>
                <a:cs typeface="Arial"/>
              </a:rPr>
              <a:t> </a:t>
            </a:r>
            <a:r>
              <a:rPr sz="607" spc="7" dirty="0">
                <a:latin typeface="Arial"/>
                <a:cs typeface="Arial"/>
              </a:rPr>
              <a:t>Mindset</a:t>
            </a:r>
            <a:endParaRPr sz="607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73247" y="2167246"/>
            <a:ext cx="147411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/>
            <a:r>
              <a:rPr sz="500" b="1" spc="-57" dirty="0">
                <a:solidFill>
                  <a:srgbClr val="FFFFFF"/>
                </a:solidFill>
                <a:latin typeface="Arial"/>
                <a:cs typeface="Arial"/>
              </a:rPr>
              <a:t>BUY!</a:t>
            </a:r>
            <a:endParaRPr sz="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87744" y="4876764"/>
            <a:ext cx="360136" cy="93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/>
            <a:r>
              <a:rPr sz="607" spc="11" dirty="0">
                <a:latin typeface="Arial"/>
                <a:cs typeface="Arial"/>
              </a:rPr>
              <a:t>Mili</a:t>
            </a:r>
            <a:r>
              <a:rPr sz="607" spc="68" dirty="0">
                <a:latin typeface="Arial"/>
                <a:cs typeface="Arial"/>
              </a:rPr>
              <a:t>t</a:t>
            </a:r>
            <a:r>
              <a:rPr sz="607" spc="-25" dirty="0">
                <a:latin typeface="Arial"/>
                <a:cs typeface="Arial"/>
              </a:rPr>
              <a:t>a</a:t>
            </a:r>
            <a:r>
              <a:rPr sz="607" spc="39" dirty="0">
                <a:latin typeface="Arial"/>
                <a:cs typeface="Arial"/>
              </a:rPr>
              <a:t>r</a:t>
            </a:r>
            <a:r>
              <a:rPr sz="607" spc="7" dirty="0">
                <a:latin typeface="Arial"/>
                <a:cs typeface="Arial"/>
              </a:rPr>
              <a:t>i</a:t>
            </a:r>
            <a:r>
              <a:rPr sz="607" spc="-18" dirty="0">
                <a:latin typeface="Arial"/>
                <a:cs typeface="Arial"/>
              </a:rPr>
              <a:t>sm</a:t>
            </a:r>
            <a:endParaRPr sz="60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2791" y="3768970"/>
            <a:ext cx="571046" cy="1868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 marR="3629" indent="97066"/>
            <a:r>
              <a:rPr sz="607" spc="11" dirty="0">
                <a:latin typeface="Arial"/>
                <a:cs typeface="Arial"/>
              </a:rPr>
              <a:t>Extraction  </a:t>
            </a:r>
            <a:r>
              <a:rPr sz="607" spc="-18" dirty="0">
                <a:latin typeface="Arial"/>
                <a:cs typeface="Arial"/>
              </a:rPr>
              <a:t>Dig, </a:t>
            </a:r>
            <a:r>
              <a:rPr sz="607" spc="-4" dirty="0">
                <a:latin typeface="Arial"/>
                <a:cs typeface="Arial"/>
              </a:rPr>
              <a:t>Burn,</a:t>
            </a:r>
            <a:r>
              <a:rPr sz="607" spc="-86" dirty="0">
                <a:latin typeface="Arial"/>
                <a:cs typeface="Arial"/>
              </a:rPr>
              <a:t> </a:t>
            </a:r>
            <a:r>
              <a:rPr sz="607" spc="-11" dirty="0">
                <a:latin typeface="Arial"/>
                <a:cs typeface="Arial"/>
              </a:rPr>
              <a:t>Dump</a:t>
            </a:r>
            <a:endParaRPr sz="60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74761" y="3769233"/>
            <a:ext cx="567418" cy="1868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 marR="3629" indent="60780"/>
            <a:r>
              <a:rPr sz="607" spc="-18" dirty="0">
                <a:latin typeface="Arial"/>
                <a:cs typeface="Arial"/>
              </a:rPr>
              <a:t>Enclosure </a:t>
            </a:r>
            <a:r>
              <a:rPr sz="607" spc="14" dirty="0">
                <a:latin typeface="Arial"/>
                <a:cs typeface="Arial"/>
              </a:rPr>
              <a:t>of  </a:t>
            </a:r>
            <a:r>
              <a:rPr sz="607" spc="4" dirty="0">
                <a:latin typeface="Arial"/>
                <a:cs typeface="Arial"/>
              </a:rPr>
              <a:t>Wealth </a:t>
            </a:r>
            <a:r>
              <a:rPr sz="607" spc="-21" dirty="0">
                <a:latin typeface="Arial"/>
                <a:cs typeface="Arial"/>
              </a:rPr>
              <a:t>&amp;</a:t>
            </a:r>
            <a:r>
              <a:rPr sz="607" spc="-125" dirty="0">
                <a:latin typeface="Arial"/>
                <a:cs typeface="Arial"/>
              </a:rPr>
              <a:t> </a:t>
            </a:r>
            <a:r>
              <a:rPr sz="607" dirty="0">
                <a:latin typeface="Arial"/>
                <a:cs typeface="Arial"/>
              </a:rPr>
              <a:t>Power</a:t>
            </a:r>
            <a:endParaRPr sz="60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5613" y="1422300"/>
            <a:ext cx="1279071" cy="170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/>
            <a:r>
              <a:rPr sz="1107" spc="29" dirty="0">
                <a:solidFill>
                  <a:srgbClr val="FFFFFF"/>
                </a:solidFill>
                <a:latin typeface="Arial"/>
                <a:cs typeface="Arial"/>
              </a:rPr>
              <a:t>Extractive</a:t>
            </a:r>
            <a:r>
              <a:rPr sz="1107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7" spc="-14" dirty="0">
                <a:solidFill>
                  <a:srgbClr val="FFFFFF"/>
                </a:solidFill>
                <a:latin typeface="Arial"/>
                <a:cs typeface="Arial"/>
              </a:rPr>
              <a:t>Economy</a:t>
            </a:r>
            <a:endParaRPr sz="1107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45309" y="5029518"/>
            <a:ext cx="626690" cy="4619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2" name="object 12"/>
          <p:cNvSpPr/>
          <p:nvPr/>
        </p:nvSpPr>
        <p:spPr>
          <a:xfrm>
            <a:off x="4133243" y="2235744"/>
            <a:ext cx="181409" cy="2243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3" name="object 13"/>
          <p:cNvSpPr/>
          <p:nvPr/>
        </p:nvSpPr>
        <p:spPr>
          <a:xfrm>
            <a:off x="4082923" y="4459324"/>
            <a:ext cx="273504" cy="236764"/>
          </a:xfrm>
          <a:custGeom>
            <a:avLst/>
            <a:gdLst/>
            <a:ahLst/>
            <a:cxnLst/>
            <a:rect l="l" t="t" r="r" b="b"/>
            <a:pathLst>
              <a:path w="382904" h="331470">
                <a:moveTo>
                  <a:pt x="382587" y="0"/>
                </a:moveTo>
                <a:lnTo>
                  <a:pt x="0" y="0"/>
                </a:lnTo>
                <a:lnTo>
                  <a:pt x="191262" y="331279"/>
                </a:lnTo>
                <a:lnTo>
                  <a:pt x="3825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4" name="object 14"/>
          <p:cNvSpPr/>
          <p:nvPr/>
        </p:nvSpPr>
        <p:spPr>
          <a:xfrm>
            <a:off x="4068961" y="1511758"/>
            <a:ext cx="4764380" cy="39797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5" name="object 15"/>
          <p:cNvSpPr txBox="1"/>
          <p:nvPr/>
        </p:nvSpPr>
        <p:spPr>
          <a:xfrm rot="19680000">
            <a:off x="2951399" y="2011235"/>
            <a:ext cx="102060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54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679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 rot="19740000">
            <a:off x="2994627" y="1984591"/>
            <a:ext cx="101378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679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 rot="19800000">
            <a:off x="3037998" y="1957077"/>
            <a:ext cx="107201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5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679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 rot="19860000">
            <a:off x="3089751" y="1928651"/>
            <a:ext cx="103466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32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679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 rot="19920000">
            <a:off x="3148265" y="1897097"/>
            <a:ext cx="101378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679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 rot="19980000">
            <a:off x="3194182" y="1871477"/>
            <a:ext cx="106943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21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endParaRPr sz="679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 rot="20040000">
            <a:off x="3245895" y="1846685"/>
            <a:ext cx="101378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68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679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 rot="20100000">
            <a:off x="3307129" y="1816157"/>
            <a:ext cx="104431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18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endParaRPr sz="679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 rot="20160000">
            <a:off x="3357375" y="1792382"/>
            <a:ext cx="106686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1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679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 rot="20220000">
            <a:off x="3411767" y="1768402"/>
            <a:ext cx="106175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29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679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252784" y="2006881"/>
            <a:ext cx="54429" cy="69396"/>
          </a:xfrm>
          <a:custGeom>
            <a:avLst/>
            <a:gdLst/>
            <a:ahLst/>
            <a:cxnLst/>
            <a:rect l="l" t="t" r="r" b="b"/>
            <a:pathLst>
              <a:path w="76200" h="97155">
                <a:moveTo>
                  <a:pt x="46448" y="7010"/>
                </a:moveTo>
                <a:lnTo>
                  <a:pt x="45915" y="3162"/>
                </a:lnTo>
                <a:lnTo>
                  <a:pt x="44416" y="0"/>
                </a:lnTo>
                <a:lnTo>
                  <a:pt x="42591" y="284"/>
                </a:lnTo>
                <a:lnTo>
                  <a:pt x="1885" y="24177"/>
                </a:lnTo>
                <a:lnTo>
                  <a:pt x="0" y="33728"/>
                </a:lnTo>
                <a:lnTo>
                  <a:pt x="2658" y="43624"/>
                </a:lnTo>
                <a:lnTo>
                  <a:pt x="10083" y="52248"/>
                </a:lnTo>
                <a:lnTo>
                  <a:pt x="12614" y="53036"/>
                </a:lnTo>
                <a:lnTo>
                  <a:pt x="12614" y="31613"/>
                </a:lnTo>
                <a:lnTo>
                  <a:pt x="14119" y="26130"/>
                </a:lnTo>
                <a:lnTo>
                  <a:pt x="18640" y="21018"/>
                </a:lnTo>
                <a:lnTo>
                  <a:pt x="26268" y="16357"/>
                </a:lnTo>
                <a:lnTo>
                  <a:pt x="36237" y="11569"/>
                </a:lnTo>
                <a:lnTo>
                  <a:pt x="45254" y="10210"/>
                </a:lnTo>
                <a:lnTo>
                  <a:pt x="46448" y="7010"/>
                </a:lnTo>
                <a:close/>
              </a:path>
              <a:path w="76200" h="97155">
                <a:moveTo>
                  <a:pt x="75968" y="63528"/>
                </a:moveTo>
                <a:lnTo>
                  <a:pt x="73258" y="52997"/>
                </a:lnTo>
                <a:lnTo>
                  <a:pt x="67143" y="44884"/>
                </a:lnTo>
                <a:lnTo>
                  <a:pt x="59299" y="40989"/>
                </a:lnTo>
                <a:lnTo>
                  <a:pt x="50414" y="40084"/>
                </a:lnTo>
                <a:lnTo>
                  <a:pt x="41177" y="40944"/>
                </a:lnTo>
                <a:lnTo>
                  <a:pt x="32379" y="42289"/>
                </a:lnTo>
                <a:lnTo>
                  <a:pt x="24569" y="42929"/>
                </a:lnTo>
                <a:lnTo>
                  <a:pt x="18278" y="41687"/>
                </a:lnTo>
                <a:lnTo>
                  <a:pt x="14038" y="37388"/>
                </a:lnTo>
                <a:lnTo>
                  <a:pt x="12614" y="31613"/>
                </a:lnTo>
                <a:lnTo>
                  <a:pt x="12614" y="53036"/>
                </a:lnTo>
                <a:lnTo>
                  <a:pt x="19675" y="55232"/>
                </a:lnTo>
                <a:lnTo>
                  <a:pt x="29848" y="54806"/>
                </a:lnTo>
                <a:lnTo>
                  <a:pt x="30698" y="54729"/>
                </a:lnTo>
                <a:lnTo>
                  <a:pt x="41177" y="53089"/>
                </a:lnTo>
                <a:lnTo>
                  <a:pt x="49940" y="51765"/>
                </a:lnTo>
                <a:lnTo>
                  <a:pt x="57840" y="51295"/>
                </a:lnTo>
                <a:lnTo>
                  <a:pt x="61485" y="58978"/>
                </a:lnTo>
                <a:lnTo>
                  <a:pt x="62965" y="64830"/>
                </a:lnTo>
                <a:lnTo>
                  <a:pt x="62965" y="84389"/>
                </a:lnTo>
                <a:lnTo>
                  <a:pt x="66977" y="81834"/>
                </a:lnTo>
                <a:lnTo>
                  <a:pt x="73859" y="73204"/>
                </a:lnTo>
                <a:lnTo>
                  <a:pt x="75968" y="63528"/>
                </a:lnTo>
                <a:close/>
              </a:path>
              <a:path w="76200" h="97155">
                <a:moveTo>
                  <a:pt x="62965" y="84389"/>
                </a:moveTo>
                <a:lnTo>
                  <a:pt x="62965" y="64830"/>
                </a:lnTo>
                <a:lnTo>
                  <a:pt x="61588" y="70215"/>
                </a:lnTo>
                <a:lnTo>
                  <a:pt x="57290" y="75137"/>
                </a:lnTo>
                <a:lnTo>
                  <a:pt x="49940" y="79634"/>
                </a:lnTo>
                <a:lnTo>
                  <a:pt x="39425" y="84696"/>
                </a:lnTo>
                <a:lnTo>
                  <a:pt x="27106" y="86588"/>
                </a:lnTo>
                <a:lnTo>
                  <a:pt x="26611" y="89890"/>
                </a:lnTo>
                <a:lnTo>
                  <a:pt x="27106" y="93813"/>
                </a:lnTo>
                <a:lnTo>
                  <a:pt x="28630" y="96634"/>
                </a:lnTo>
                <a:lnTo>
                  <a:pt x="30698" y="96491"/>
                </a:lnTo>
                <a:lnTo>
                  <a:pt x="36372" y="95637"/>
                </a:lnTo>
                <a:lnTo>
                  <a:pt x="44859" y="93430"/>
                </a:lnTo>
                <a:lnTo>
                  <a:pt x="55363" y="89230"/>
                </a:lnTo>
                <a:lnTo>
                  <a:pt x="62965" y="843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6" name="object 26"/>
          <p:cNvSpPr/>
          <p:nvPr/>
        </p:nvSpPr>
        <p:spPr>
          <a:xfrm>
            <a:off x="3311751" y="1982176"/>
            <a:ext cx="55336" cy="63500"/>
          </a:xfrm>
          <a:custGeom>
            <a:avLst/>
            <a:gdLst/>
            <a:ahLst/>
            <a:cxnLst/>
            <a:rect l="l" t="t" r="r" b="b"/>
            <a:pathLst>
              <a:path w="77470" h="88900">
                <a:moveTo>
                  <a:pt x="77229" y="48888"/>
                </a:moveTo>
                <a:lnTo>
                  <a:pt x="71387" y="29596"/>
                </a:lnTo>
                <a:lnTo>
                  <a:pt x="61002" y="12311"/>
                </a:lnTo>
                <a:lnTo>
                  <a:pt x="48819" y="2634"/>
                </a:lnTo>
                <a:lnTo>
                  <a:pt x="35163" y="0"/>
                </a:lnTo>
                <a:lnTo>
                  <a:pt x="20422" y="3827"/>
                </a:lnTo>
                <a:lnTo>
                  <a:pt x="7814" y="12410"/>
                </a:lnTo>
                <a:lnTo>
                  <a:pt x="795" y="24446"/>
                </a:lnTo>
                <a:lnTo>
                  <a:pt x="0" y="39996"/>
                </a:lnTo>
                <a:lnTo>
                  <a:pt x="6058" y="59123"/>
                </a:lnTo>
                <a:lnTo>
                  <a:pt x="12743" y="69901"/>
                </a:lnTo>
                <a:lnTo>
                  <a:pt x="12743" y="26356"/>
                </a:lnTo>
                <a:lnTo>
                  <a:pt x="16872" y="18388"/>
                </a:lnTo>
                <a:lnTo>
                  <a:pt x="24613" y="13098"/>
                </a:lnTo>
                <a:lnTo>
                  <a:pt x="33745" y="10753"/>
                </a:lnTo>
                <a:lnTo>
                  <a:pt x="42448" y="12916"/>
                </a:lnTo>
                <a:lnTo>
                  <a:pt x="50825" y="20672"/>
                </a:lnTo>
                <a:lnTo>
                  <a:pt x="58979" y="35107"/>
                </a:lnTo>
                <a:lnTo>
                  <a:pt x="64266" y="50807"/>
                </a:lnTo>
                <a:lnTo>
                  <a:pt x="64502" y="62187"/>
                </a:lnTo>
                <a:lnTo>
                  <a:pt x="64502" y="79469"/>
                </a:lnTo>
                <a:lnTo>
                  <a:pt x="69403" y="76160"/>
                </a:lnTo>
                <a:lnTo>
                  <a:pt x="76370" y="64335"/>
                </a:lnTo>
                <a:lnTo>
                  <a:pt x="77229" y="48888"/>
                </a:lnTo>
                <a:close/>
              </a:path>
              <a:path w="77470" h="88900">
                <a:moveTo>
                  <a:pt x="64502" y="79469"/>
                </a:moveTo>
                <a:lnTo>
                  <a:pt x="64502" y="62187"/>
                </a:lnTo>
                <a:lnTo>
                  <a:pt x="60420" y="70076"/>
                </a:lnTo>
                <a:lnTo>
                  <a:pt x="52756" y="75303"/>
                </a:lnTo>
                <a:lnTo>
                  <a:pt x="43806" y="77588"/>
                </a:lnTo>
                <a:lnTo>
                  <a:pt x="35163" y="75451"/>
                </a:lnTo>
                <a:lnTo>
                  <a:pt x="26735" y="67772"/>
                </a:lnTo>
                <a:lnTo>
                  <a:pt x="18428" y="53434"/>
                </a:lnTo>
                <a:lnTo>
                  <a:pt x="13002" y="37778"/>
                </a:lnTo>
                <a:lnTo>
                  <a:pt x="12743" y="26356"/>
                </a:lnTo>
                <a:lnTo>
                  <a:pt x="12743" y="69901"/>
                </a:lnTo>
                <a:lnTo>
                  <a:pt x="16684" y="76255"/>
                </a:lnTo>
                <a:lnTo>
                  <a:pt x="28861" y="85814"/>
                </a:lnTo>
                <a:lnTo>
                  <a:pt x="42352" y="88393"/>
                </a:lnTo>
                <a:lnTo>
                  <a:pt x="56921" y="84587"/>
                </a:lnTo>
                <a:lnTo>
                  <a:pt x="64502" y="794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7" name="object 27"/>
          <p:cNvSpPr/>
          <p:nvPr/>
        </p:nvSpPr>
        <p:spPr>
          <a:xfrm>
            <a:off x="3371369" y="1962912"/>
            <a:ext cx="57604" cy="59871"/>
          </a:xfrm>
          <a:custGeom>
            <a:avLst/>
            <a:gdLst/>
            <a:ahLst/>
            <a:cxnLst/>
            <a:rect l="l" t="t" r="r" b="b"/>
            <a:pathLst>
              <a:path w="80645" h="83819">
                <a:moveTo>
                  <a:pt x="80137" y="63919"/>
                </a:moveTo>
                <a:lnTo>
                  <a:pt x="76085" y="54190"/>
                </a:lnTo>
                <a:lnTo>
                  <a:pt x="58754" y="61447"/>
                </a:lnTo>
                <a:lnTo>
                  <a:pt x="41452" y="68808"/>
                </a:lnTo>
                <a:lnTo>
                  <a:pt x="12001" y="0"/>
                </a:lnTo>
                <a:lnTo>
                  <a:pt x="9664" y="88"/>
                </a:lnTo>
                <a:lnTo>
                  <a:pt x="1651" y="3543"/>
                </a:lnTo>
                <a:lnTo>
                  <a:pt x="0" y="5181"/>
                </a:lnTo>
                <a:lnTo>
                  <a:pt x="33820" y="83553"/>
                </a:lnTo>
                <a:lnTo>
                  <a:pt x="46248" y="78201"/>
                </a:lnTo>
                <a:lnTo>
                  <a:pt x="56954" y="73636"/>
                </a:lnTo>
                <a:lnTo>
                  <a:pt x="67672" y="69121"/>
                </a:lnTo>
                <a:lnTo>
                  <a:pt x="80137" y="639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8" name="object 28"/>
          <p:cNvSpPr/>
          <p:nvPr/>
        </p:nvSpPr>
        <p:spPr>
          <a:xfrm>
            <a:off x="3421099" y="1928576"/>
            <a:ext cx="59418" cy="68036"/>
          </a:xfrm>
          <a:custGeom>
            <a:avLst/>
            <a:gdLst/>
            <a:ahLst/>
            <a:cxnLst/>
            <a:rect l="l" t="t" r="r" b="b"/>
            <a:pathLst>
              <a:path w="83185" h="95250">
                <a:moveTo>
                  <a:pt x="70913" y="87008"/>
                </a:moveTo>
                <a:lnTo>
                  <a:pt x="70913" y="66336"/>
                </a:lnTo>
                <a:lnTo>
                  <a:pt x="69607" y="72996"/>
                </a:lnTo>
                <a:lnTo>
                  <a:pt x="65393" y="78498"/>
                </a:lnTo>
                <a:lnTo>
                  <a:pt x="58331" y="82638"/>
                </a:lnTo>
                <a:lnTo>
                  <a:pt x="50384" y="84501"/>
                </a:lnTo>
                <a:lnTo>
                  <a:pt x="43487" y="83440"/>
                </a:lnTo>
                <a:lnTo>
                  <a:pt x="37882" y="79543"/>
                </a:lnTo>
                <a:lnTo>
                  <a:pt x="33807" y="72897"/>
                </a:lnTo>
                <a:lnTo>
                  <a:pt x="11976" y="19088"/>
                </a:lnTo>
                <a:lnTo>
                  <a:pt x="9639" y="19138"/>
                </a:lnTo>
                <a:lnTo>
                  <a:pt x="1689" y="22364"/>
                </a:lnTo>
                <a:lnTo>
                  <a:pt x="0" y="23964"/>
                </a:lnTo>
                <a:lnTo>
                  <a:pt x="21285" y="75945"/>
                </a:lnTo>
                <a:lnTo>
                  <a:pt x="28231" y="87020"/>
                </a:lnTo>
                <a:lnTo>
                  <a:pt x="37718" y="93457"/>
                </a:lnTo>
                <a:lnTo>
                  <a:pt x="49149" y="95225"/>
                </a:lnTo>
                <a:lnTo>
                  <a:pt x="61925" y="92290"/>
                </a:lnTo>
                <a:lnTo>
                  <a:pt x="70913" y="87008"/>
                </a:lnTo>
                <a:close/>
              </a:path>
              <a:path w="83185" h="95250">
                <a:moveTo>
                  <a:pt x="82920" y="65248"/>
                </a:moveTo>
                <a:lnTo>
                  <a:pt x="80302" y="52336"/>
                </a:lnTo>
                <a:lnTo>
                  <a:pt x="59855" y="0"/>
                </a:lnTo>
                <a:lnTo>
                  <a:pt x="57391" y="76"/>
                </a:lnTo>
                <a:lnTo>
                  <a:pt x="49542" y="3149"/>
                </a:lnTo>
                <a:lnTo>
                  <a:pt x="47955" y="4698"/>
                </a:lnTo>
                <a:lnTo>
                  <a:pt x="69253" y="58724"/>
                </a:lnTo>
                <a:lnTo>
                  <a:pt x="70913" y="66336"/>
                </a:lnTo>
                <a:lnTo>
                  <a:pt x="70913" y="87008"/>
                </a:lnTo>
                <a:lnTo>
                  <a:pt x="73294" y="85608"/>
                </a:lnTo>
                <a:lnTo>
                  <a:pt x="80438" y="76466"/>
                </a:lnTo>
                <a:lnTo>
                  <a:pt x="82920" y="652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9" name="object 29"/>
          <p:cNvSpPr/>
          <p:nvPr/>
        </p:nvSpPr>
        <p:spPr>
          <a:xfrm>
            <a:off x="3482150" y="1905544"/>
            <a:ext cx="46718" cy="66675"/>
          </a:xfrm>
          <a:custGeom>
            <a:avLst/>
            <a:gdLst/>
            <a:ahLst/>
            <a:cxnLst/>
            <a:rect l="l" t="t" r="r" b="b"/>
            <a:pathLst>
              <a:path w="65404" h="93344">
                <a:moveTo>
                  <a:pt x="61226" y="7429"/>
                </a:moveTo>
                <a:lnTo>
                  <a:pt x="59131" y="1676"/>
                </a:lnTo>
                <a:lnTo>
                  <a:pt x="57429" y="0"/>
                </a:lnTo>
                <a:lnTo>
                  <a:pt x="42007" y="5649"/>
                </a:lnTo>
                <a:lnTo>
                  <a:pt x="28752" y="10561"/>
                </a:lnTo>
                <a:lnTo>
                  <a:pt x="15517" y="15543"/>
                </a:lnTo>
                <a:lnTo>
                  <a:pt x="152" y="21399"/>
                </a:lnTo>
                <a:lnTo>
                  <a:pt x="0" y="23901"/>
                </a:lnTo>
                <a:lnTo>
                  <a:pt x="2235" y="29718"/>
                </a:lnTo>
                <a:lnTo>
                  <a:pt x="3911" y="31254"/>
                </a:lnTo>
                <a:lnTo>
                  <a:pt x="13004" y="27762"/>
                </a:lnTo>
                <a:lnTo>
                  <a:pt x="26657" y="22631"/>
                </a:lnTo>
                <a:lnTo>
                  <a:pt x="38811" y="54998"/>
                </a:lnTo>
                <a:lnTo>
                  <a:pt x="38811" y="18084"/>
                </a:lnTo>
                <a:lnTo>
                  <a:pt x="47701" y="14782"/>
                </a:lnTo>
                <a:lnTo>
                  <a:pt x="61036" y="9893"/>
                </a:lnTo>
                <a:lnTo>
                  <a:pt x="61226" y="7429"/>
                </a:lnTo>
                <a:close/>
              </a:path>
              <a:path w="65404" h="93344">
                <a:moveTo>
                  <a:pt x="64896" y="88226"/>
                </a:moveTo>
                <a:lnTo>
                  <a:pt x="38811" y="18084"/>
                </a:lnTo>
                <a:lnTo>
                  <a:pt x="38811" y="54998"/>
                </a:lnTo>
                <a:lnTo>
                  <a:pt x="52971" y="92710"/>
                </a:lnTo>
                <a:lnTo>
                  <a:pt x="55003" y="92824"/>
                </a:lnTo>
                <a:lnTo>
                  <a:pt x="63080" y="89801"/>
                </a:lnTo>
                <a:lnTo>
                  <a:pt x="64896" y="882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30" name="object 30"/>
          <p:cNvSpPr/>
          <p:nvPr/>
        </p:nvSpPr>
        <p:spPr>
          <a:xfrm>
            <a:off x="3542519" y="1896047"/>
            <a:ext cx="29029" cy="60325"/>
          </a:xfrm>
          <a:custGeom>
            <a:avLst/>
            <a:gdLst/>
            <a:ahLst/>
            <a:cxnLst/>
            <a:rect l="l" t="t" r="r" b="b"/>
            <a:pathLst>
              <a:path w="40639" h="84455">
                <a:moveTo>
                  <a:pt x="40398" y="79781"/>
                </a:moveTo>
                <a:lnTo>
                  <a:pt x="12268" y="63"/>
                </a:lnTo>
                <a:lnTo>
                  <a:pt x="9918" y="0"/>
                </a:lnTo>
                <a:lnTo>
                  <a:pt x="1752" y="2895"/>
                </a:lnTo>
                <a:lnTo>
                  <a:pt x="0" y="4406"/>
                </a:lnTo>
                <a:lnTo>
                  <a:pt x="28409" y="84035"/>
                </a:lnTo>
                <a:lnTo>
                  <a:pt x="30467" y="84188"/>
                </a:lnTo>
                <a:lnTo>
                  <a:pt x="38569" y="81305"/>
                </a:lnTo>
                <a:lnTo>
                  <a:pt x="40398" y="797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31" name="object 31"/>
          <p:cNvSpPr/>
          <p:nvPr/>
        </p:nvSpPr>
        <p:spPr>
          <a:xfrm>
            <a:off x="3579421" y="1877450"/>
            <a:ext cx="53975" cy="63500"/>
          </a:xfrm>
          <a:custGeom>
            <a:avLst/>
            <a:gdLst/>
            <a:ahLst/>
            <a:cxnLst/>
            <a:rect l="l" t="t" r="r" b="b"/>
            <a:pathLst>
              <a:path w="75564" h="88900">
                <a:moveTo>
                  <a:pt x="75312" y="52968"/>
                </a:moveTo>
                <a:lnTo>
                  <a:pt x="71438" y="33197"/>
                </a:lnTo>
                <a:lnTo>
                  <a:pt x="62888" y="14939"/>
                </a:lnTo>
                <a:lnTo>
                  <a:pt x="51820" y="4050"/>
                </a:lnTo>
                <a:lnTo>
                  <a:pt x="38624" y="0"/>
                </a:lnTo>
                <a:lnTo>
                  <a:pt x="23977" y="2215"/>
                </a:lnTo>
                <a:lnTo>
                  <a:pt x="23636" y="2287"/>
                </a:lnTo>
                <a:lnTo>
                  <a:pt x="10411" y="9459"/>
                </a:lnTo>
                <a:lnTo>
                  <a:pt x="2311" y="20684"/>
                </a:lnTo>
                <a:lnTo>
                  <a:pt x="0" y="36056"/>
                </a:lnTo>
                <a:lnTo>
                  <a:pt x="4090" y="55701"/>
                </a:lnTo>
                <a:lnTo>
                  <a:pt x="12901" y="73829"/>
                </a:lnTo>
                <a:lnTo>
                  <a:pt x="13025" y="35218"/>
                </a:lnTo>
                <a:lnTo>
                  <a:pt x="13895" y="23838"/>
                </a:lnTo>
                <a:lnTo>
                  <a:pt x="18756" y="16357"/>
                </a:lnTo>
                <a:lnTo>
                  <a:pt x="26912" y="11924"/>
                </a:lnTo>
                <a:lnTo>
                  <a:pt x="36150" y="10539"/>
                </a:lnTo>
                <a:lnTo>
                  <a:pt x="44526" y="13588"/>
                </a:lnTo>
                <a:lnTo>
                  <a:pt x="52031" y="22161"/>
                </a:lnTo>
                <a:lnTo>
                  <a:pt x="58662" y="37349"/>
                </a:lnTo>
                <a:lnTo>
                  <a:pt x="62342" y="53503"/>
                </a:lnTo>
                <a:lnTo>
                  <a:pt x="62342" y="80615"/>
                </a:lnTo>
                <a:lnTo>
                  <a:pt x="64914" y="79233"/>
                </a:lnTo>
                <a:lnTo>
                  <a:pt x="72948" y="68218"/>
                </a:lnTo>
                <a:lnTo>
                  <a:pt x="75312" y="52968"/>
                </a:lnTo>
                <a:close/>
              </a:path>
              <a:path w="75564" h="88900">
                <a:moveTo>
                  <a:pt x="62342" y="80615"/>
                </a:moveTo>
                <a:lnTo>
                  <a:pt x="62342" y="53503"/>
                </a:lnTo>
                <a:lnTo>
                  <a:pt x="61453" y="64842"/>
                </a:lnTo>
                <a:lnTo>
                  <a:pt x="56644" y="72261"/>
                </a:lnTo>
                <a:lnTo>
                  <a:pt x="48566" y="76656"/>
                </a:lnTo>
                <a:lnTo>
                  <a:pt x="39521" y="77991"/>
                </a:lnTo>
                <a:lnTo>
                  <a:pt x="31203" y="74964"/>
                </a:lnTo>
                <a:lnTo>
                  <a:pt x="23636" y="66455"/>
                </a:lnTo>
                <a:lnTo>
                  <a:pt x="16841" y="51345"/>
                </a:lnTo>
                <a:lnTo>
                  <a:pt x="13025" y="35218"/>
                </a:lnTo>
                <a:lnTo>
                  <a:pt x="13025" y="73950"/>
                </a:lnTo>
                <a:lnTo>
                  <a:pt x="23977" y="84590"/>
                </a:lnTo>
                <a:lnTo>
                  <a:pt x="37032" y="88555"/>
                </a:lnTo>
                <a:lnTo>
                  <a:pt x="51779" y="86295"/>
                </a:lnTo>
                <a:lnTo>
                  <a:pt x="62342" y="806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32" name="object 32"/>
          <p:cNvSpPr/>
          <p:nvPr/>
        </p:nvSpPr>
        <p:spPr>
          <a:xfrm>
            <a:off x="3642569" y="1851487"/>
            <a:ext cx="62593" cy="72118"/>
          </a:xfrm>
          <a:custGeom>
            <a:avLst/>
            <a:gdLst/>
            <a:ahLst/>
            <a:cxnLst/>
            <a:rect l="l" t="t" r="r" b="b"/>
            <a:pathLst>
              <a:path w="87629" h="100964">
                <a:moveTo>
                  <a:pt x="72910" y="85395"/>
                </a:moveTo>
                <a:lnTo>
                  <a:pt x="72910" y="70459"/>
                </a:lnTo>
                <a:lnTo>
                  <a:pt x="72542" y="70573"/>
                </a:lnTo>
                <a:lnTo>
                  <a:pt x="67106" y="63703"/>
                </a:lnTo>
                <a:lnTo>
                  <a:pt x="37719" y="36277"/>
                </a:lnTo>
                <a:lnTo>
                  <a:pt x="27083" y="26486"/>
                </a:lnTo>
                <a:lnTo>
                  <a:pt x="14668" y="15138"/>
                </a:lnTo>
                <a:lnTo>
                  <a:pt x="11976" y="15100"/>
                </a:lnTo>
                <a:lnTo>
                  <a:pt x="2273" y="18148"/>
                </a:lnTo>
                <a:lnTo>
                  <a:pt x="0" y="19723"/>
                </a:lnTo>
                <a:lnTo>
                  <a:pt x="14897" y="66997"/>
                </a:lnTo>
                <a:lnTo>
                  <a:pt x="14897" y="30365"/>
                </a:lnTo>
                <a:lnTo>
                  <a:pt x="15379" y="30225"/>
                </a:lnTo>
                <a:lnTo>
                  <a:pt x="20332" y="36702"/>
                </a:lnTo>
                <a:lnTo>
                  <a:pt x="27101" y="42748"/>
                </a:lnTo>
                <a:lnTo>
                  <a:pt x="50250" y="64109"/>
                </a:lnTo>
                <a:lnTo>
                  <a:pt x="72910" y="85395"/>
                </a:lnTo>
                <a:close/>
              </a:path>
              <a:path w="87629" h="100964">
                <a:moveTo>
                  <a:pt x="36576" y="96850"/>
                </a:moveTo>
                <a:lnTo>
                  <a:pt x="18122" y="37757"/>
                </a:lnTo>
                <a:lnTo>
                  <a:pt x="14897" y="30365"/>
                </a:lnTo>
                <a:lnTo>
                  <a:pt x="14897" y="66997"/>
                </a:lnTo>
                <a:lnTo>
                  <a:pt x="25412" y="100368"/>
                </a:lnTo>
                <a:lnTo>
                  <a:pt x="27343" y="100622"/>
                </a:lnTo>
                <a:lnTo>
                  <a:pt x="35039" y="98209"/>
                </a:lnTo>
                <a:lnTo>
                  <a:pt x="36576" y="96850"/>
                </a:lnTo>
                <a:close/>
              </a:path>
              <a:path w="87629" h="100964">
                <a:moveTo>
                  <a:pt x="87477" y="81356"/>
                </a:moveTo>
                <a:lnTo>
                  <a:pt x="63385" y="317"/>
                </a:lnTo>
                <a:lnTo>
                  <a:pt x="61556" y="0"/>
                </a:lnTo>
                <a:lnTo>
                  <a:pt x="53530" y="2400"/>
                </a:lnTo>
                <a:lnTo>
                  <a:pt x="51968" y="3746"/>
                </a:lnTo>
                <a:lnTo>
                  <a:pt x="69532" y="62217"/>
                </a:lnTo>
                <a:lnTo>
                  <a:pt x="72910" y="70459"/>
                </a:lnTo>
                <a:lnTo>
                  <a:pt x="72910" y="85395"/>
                </a:lnTo>
                <a:lnTo>
                  <a:pt x="73152" y="85623"/>
                </a:lnTo>
                <a:lnTo>
                  <a:pt x="75907" y="85686"/>
                </a:lnTo>
                <a:lnTo>
                  <a:pt x="85432" y="82829"/>
                </a:lnTo>
                <a:lnTo>
                  <a:pt x="87477" y="813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33" name="object 33"/>
          <p:cNvSpPr/>
          <p:nvPr/>
        </p:nvSpPr>
        <p:spPr>
          <a:xfrm>
            <a:off x="3712916" y="1835105"/>
            <a:ext cx="49439" cy="66675"/>
          </a:xfrm>
          <a:custGeom>
            <a:avLst/>
            <a:gdLst/>
            <a:ahLst/>
            <a:cxnLst/>
            <a:rect l="l" t="t" r="r" b="b"/>
            <a:pathLst>
              <a:path w="69214" h="93344">
                <a:moveTo>
                  <a:pt x="49673" y="4063"/>
                </a:moveTo>
                <a:lnTo>
                  <a:pt x="48745" y="698"/>
                </a:lnTo>
                <a:lnTo>
                  <a:pt x="38560" y="0"/>
                </a:lnTo>
                <a:lnTo>
                  <a:pt x="23904" y="4102"/>
                </a:lnTo>
                <a:lnTo>
                  <a:pt x="11340" y="9473"/>
                </a:lnTo>
                <a:lnTo>
                  <a:pt x="3421" y="16916"/>
                </a:lnTo>
                <a:lnTo>
                  <a:pt x="0" y="25969"/>
                </a:lnTo>
                <a:lnTo>
                  <a:pt x="930" y="36169"/>
                </a:lnTo>
                <a:lnTo>
                  <a:pt x="6695" y="45956"/>
                </a:lnTo>
                <a:lnTo>
                  <a:pt x="12582" y="49053"/>
                </a:lnTo>
                <a:lnTo>
                  <a:pt x="12582" y="26127"/>
                </a:lnTo>
                <a:lnTo>
                  <a:pt x="14954" y="20997"/>
                </a:lnTo>
                <a:lnTo>
                  <a:pt x="20198" y="16770"/>
                </a:lnTo>
                <a:lnTo>
                  <a:pt x="28387" y="13538"/>
                </a:lnTo>
                <a:lnTo>
                  <a:pt x="38560" y="10677"/>
                </a:lnTo>
                <a:lnTo>
                  <a:pt x="44478" y="10773"/>
                </a:lnTo>
                <a:lnTo>
                  <a:pt x="47880" y="10864"/>
                </a:lnTo>
                <a:lnTo>
                  <a:pt x="49546" y="7937"/>
                </a:lnTo>
                <a:lnTo>
                  <a:pt x="49673" y="4063"/>
                </a:lnTo>
                <a:close/>
              </a:path>
              <a:path w="69214" h="93344">
                <a:moveTo>
                  <a:pt x="68781" y="68738"/>
                </a:moveTo>
                <a:lnTo>
                  <a:pt x="38865" y="40355"/>
                </a:lnTo>
                <a:lnTo>
                  <a:pt x="29772" y="40099"/>
                </a:lnTo>
                <a:lnTo>
                  <a:pt x="22306" y="39369"/>
                </a:lnTo>
                <a:lnTo>
                  <a:pt x="16404" y="37036"/>
                </a:lnTo>
                <a:lnTo>
                  <a:pt x="13008" y="32067"/>
                </a:lnTo>
                <a:lnTo>
                  <a:pt x="12582" y="26127"/>
                </a:lnTo>
                <a:lnTo>
                  <a:pt x="12582" y="49053"/>
                </a:lnTo>
                <a:lnTo>
                  <a:pt x="15506" y="50592"/>
                </a:lnTo>
                <a:lnTo>
                  <a:pt x="25922" y="52048"/>
                </a:lnTo>
                <a:lnTo>
                  <a:pt x="36503" y="52298"/>
                </a:lnTo>
                <a:lnTo>
                  <a:pt x="45469" y="52577"/>
                </a:lnTo>
                <a:lnTo>
                  <a:pt x="53216" y="53492"/>
                </a:lnTo>
                <a:lnTo>
                  <a:pt x="55476" y="61696"/>
                </a:lnTo>
                <a:lnTo>
                  <a:pt x="55936" y="67705"/>
                </a:lnTo>
                <a:lnTo>
                  <a:pt x="55936" y="85583"/>
                </a:lnTo>
                <a:lnTo>
                  <a:pt x="56994" y="85142"/>
                </a:lnTo>
                <a:lnTo>
                  <a:pt x="65119" y="77874"/>
                </a:lnTo>
                <a:lnTo>
                  <a:pt x="68781" y="68738"/>
                </a:lnTo>
                <a:close/>
              </a:path>
              <a:path w="69214" h="93344">
                <a:moveTo>
                  <a:pt x="55936" y="85583"/>
                </a:moveTo>
                <a:lnTo>
                  <a:pt x="55936" y="67705"/>
                </a:lnTo>
                <a:lnTo>
                  <a:pt x="53708" y="72750"/>
                </a:lnTo>
                <a:lnTo>
                  <a:pt x="48722" y="76821"/>
                </a:lnTo>
                <a:lnTo>
                  <a:pt x="40910" y="79908"/>
                </a:lnTo>
                <a:lnTo>
                  <a:pt x="30001" y="82993"/>
                </a:lnTo>
                <a:lnTo>
                  <a:pt x="28387" y="83020"/>
                </a:lnTo>
                <a:lnTo>
                  <a:pt x="17491" y="82727"/>
                </a:lnTo>
                <a:lnTo>
                  <a:pt x="16462" y="85902"/>
                </a:lnTo>
                <a:lnTo>
                  <a:pt x="25922" y="93213"/>
                </a:lnTo>
                <a:lnTo>
                  <a:pt x="33583" y="92625"/>
                </a:lnTo>
                <a:lnTo>
                  <a:pt x="44478" y="90360"/>
                </a:lnTo>
                <a:lnTo>
                  <a:pt x="55936" y="855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34" name="object 34"/>
          <p:cNvSpPr/>
          <p:nvPr/>
        </p:nvSpPr>
        <p:spPr>
          <a:xfrm>
            <a:off x="3791549" y="1811900"/>
            <a:ext cx="44450" cy="65768"/>
          </a:xfrm>
          <a:custGeom>
            <a:avLst/>
            <a:gdLst/>
            <a:ahLst/>
            <a:cxnLst/>
            <a:rect l="l" t="t" r="r" b="b"/>
            <a:pathLst>
              <a:path w="62229" h="92075">
                <a:moveTo>
                  <a:pt x="62179" y="7810"/>
                </a:moveTo>
                <a:lnTo>
                  <a:pt x="60756" y="1866"/>
                </a:lnTo>
                <a:lnTo>
                  <a:pt x="59258" y="0"/>
                </a:lnTo>
                <a:lnTo>
                  <a:pt x="43422" y="3817"/>
                </a:lnTo>
                <a:lnTo>
                  <a:pt x="29803" y="7159"/>
                </a:lnTo>
                <a:lnTo>
                  <a:pt x="16199" y="10572"/>
                </a:lnTo>
                <a:lnTo>
                  <a:pt x="406" y="14605"/>
                </a:lnTo>
                <a:lnTo>
                  <a:pt x="0" y="17068"/>
                </a:lnTo>
                <a:lnTo>
                  <a:pt x="1549" y="23101"/>
                </a:lnTo>
                <a:lnTo>
                  <a:pt x="3035" y="24803"/>
                </a:lnTo>
                <a:lnTo>
                  <a:pt x="12369" y="22402"/>
                </a:lnTo>
                <a:lnTo>
                  <a:pt x="26415" y="18884"/>
                </a:lnTo>
                <a:lnTo>
                  <a:pt x="38925" y="68984"/>
                </a:lnTo>
                <a:lnTo>
                  <a:pt x="38925" y="15786"/>
                </a:lnTo>
                <a:lnTo>
                  <a:pt x="48044" y="13538"/>
                </a:lnTo>
                <a:lnTo>
                  <a:pt x="61721" y="10248"/>
                </a:lnTo>
                <a:lnTo>
                  <a:pt x="62179" y="7810"/>
                </a:lnTo>
                <a:close/>
              </a:path>
              <a:path w="62229" h="92075">
                <a:moveTo>
                  <a:pt x="56807" y="88493"/>
                </a:moveTo>
                <a:lnTo>
                  <a:pt x="38925" y="15786"/>
                </a:lnTo>
                <a:lnTo>
                  <a:pt x="38925" y="68984"/>
                </a:lnTo>
                <a:lnTo>
                  <a:pt x="44551" y="91516"/>
                </a:lnTo>
                <a:lnTo>
                  <a:pt x="46545" y="91871"/>
                </a:lnTo>
                <a:lnTo>
                  <a:pt x="54851" y="89814"/>
                </a:lnTo>
                <a:lnTo>
                  <a:pt x="56807" y="884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35" name="object 35"/>
          <p:cNvSpPr/>
          <p:nvPr/>
        </p:nvSpPr>
        <p:spPr>
          <a:xfrm>
            <a:off x="3853669" y="1797658"/>
            <a:ext cx="57150" cy="69396"/>
          </a:xfrm>
          <a:custGeom>
            <a:avLst/>
            <a:gdLst/>
            <a:ahLst/>
            <a:cxnLst/>
            <a:rect l="l" t="t" r="r" b="b"/>
            <a:pathLst>
              <a:path w="80010" h="97155">
                <a:moveTo>
                  <a:pt x="57251" y="48959"/>
                </a:moveTo>
                <a:lnTo>
                  <a:pt x="57251" y="38163"/>
                </a:lnTo>
                <a:lnTo>
                  <a:pt x="38912" y="42219"/>
                </a:lnTo>
                <a:lnTo>
                  <a:pt x="20574" y="46380"/>
                </a:lnTo>
                <a:lnTo>
                  <a:pt x="12573" y="11353"/>
                </a:lnTo>
                <a:lnTo>
                  <a:pt x="10160" y="11036"/>
                </a:lnTo>
                <a:lnTo>
                  <a:pt x="1905" y="12953"/>
                </a:lnTo>
                <a:lnTo>
                  <a:pt x="0" y="14262"/>
                </a:lnTo>
                <a:lnTo>
                  <a:pt x="19126" y="96608"/>
                </a:lnTo>
                <a:lnTo>
                  <a:pt x="21145" y="97015"/>
                </a:lnTo>
                <a:lnTo>
                  <a:pt x="22936" y="96600"/>
                </a:lnTo>
                <a:lnTo>
                  <a:pt x="22936" y="56654"/>
                </a:lnTo>
                <a:lnTo>
                  <a:pt x="41209" y="52506"/>
                </a:lnTo>
                <a:lnTo>
                  <a:pt x="57251" y="48959"/>
                </a:lnTo>
                <a:close/>
              </a:path>
              <a:path w="80010" h="97155">
                <a:moveTo>
                  <a:pt x="31432" y="93776"/>
                </a:moveTo>
                <a:lnTo>
                  <a:pt x="22936" y="56654"/>
                </a:lnTo>
                <a:lnTo>
                  <a:pt x="22936" y="96600"/>
                </a:lnTo>
                <a:lnTo>
                  <a:pt x="29476" y="95084"/>
                </a:lnTo>
                <a:lnTo>
                  <a:pt x="31432" y="93776"/>
                </a:lnTo>
                <a:close/>
              </a:path>
              <a:path w="80010" h="97155">
                <a:moveTo>
                  <a:pt x="79971" y="82981"/>
                </a:moveTo>
                <a:lnTo>
                  <a:pt x="62153" y="330"/>
                </a:lnTo>
                <a:lnTo>
                  <a:pt x="59778" y="0"/>
                </a:lnTo>
                <a:lnTo>
                  <a:pt x="51625" y="1777"/>
                </a:lnTo>
                <a:lnTo>
                  <a:pt x="49568" y="3086"/>
                </a:lnTo>
                <a:lnTo>
                  <a:pt x="57251" y="38163"/>
                </a:lnTo>
                <a:lnTo>
                  <a:pt x="57251" y="48959"/>
                </a:lnTo>
                <a:lnTo>
                  <a:pt x="59512" y="48463"/>
                </a:lnTo>
                <a:lnTo>
                  <a:pt x="67665" y="85648"/>
                </a:lnTo>
                <a:lnTo>
                  <a:pt x="69532" y="86093"/>
                </a:lnTo>
                <a:lnTo>
                  <a:pt x="78105" y="84226"/>
                </a:lnTo>
                <a:lnTo>
                  <a:pt x="79971" y="829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36" name="object 36"/>
          <p:cNvSpPr/>
          <p:nvPr/>
        </p:nvSpPr>
        <p:spPr>
          <a:xfrm>
            <a:off x="3928564" y="1787198"/>
            <a:ext cx="53975" cy="66675"/>
          </a:xfrm>
          <a:custGeom>
            <a:avLst/>
            <a:gdLst/>
            <a:ahLst/>
            <a:cxnLst/>
            <a:rect l="l" t="t" r="r" b="b"/>
            <a:pathLst>
              <a:path w="75564" h="93344">
                <a:moveTo>
                  <a:pt x="75387" y="77381"/>
                </a:moveTo>
                <a:lnTo>
                  <a:pt x="62980" y="56600"/>
                </a:lnTo>
                <a:lnTo>
                  <a:pt x="28638" y="279"/>
                </a:lnTo>
                <a:lnTo>
                  <a:pt x="25768" y="0"/>
                </a:lnTo>
                <a:lnTo>
                  <a:pt x="16725" y="1790"/>
                </a:lnTo>
                <a:lnTo>
                  <a:pt x="13779" y="3225"/>
                </a:lnTo>
                <a:lnTo>
                  <a:pt x="0" y="92341"/>
                </a:lnTo>
                <a:lnTo>
                  <a:pt x="2108" y="92760"/>
                </a:lnTo>
                <a:lnTo>
                  <a:pt x="9715" y="91186"/>
                </a:lnTo>
                <a:lnTo>
                  <a:pt x="11633" y="89928"/>
                </a:lnTo>
                <a:lnTo>
                  <a:pt x="15062" y="67729"/>
                </a:lnTo>
                <a:lnTo>
                  <a:pt x="16598" y="67419"/>
                </a:lnTo>
                <a:lnTo>
                  <a:pt x="16598" y="57277"/>
                </a:lnTo>
                <a:lnTo>
                  <a:pt x="21920" y="25311"/>
                </a:lnTo>
                <a:lnTo>
                  <a:pt x="22834" y="19024"/>
                </a:lnTo>
                <a:lnTo>
                  <a:pt x="23025" y="14097"/>
                </a:lnTo>
                <a:lnTo>
                  <a:pt x="23406" y="14020"/>
                </a:lnTo>
                <a:lnTo>
                  <a:pt x="25260" y="18288"/>
                </a:lnTo>
                <a:lnTo>
                  <a:pt x="28676" y="23952"/>
                </a:lnTo>
                <a:lnTo>
                  <a:pt x="45694" y="51511"/>
                </a:lnTo>
                <a:lnTo>
                  <a:pt x="45694" y="61640"/>
                </a:lnTo>
                <a:lnTo>
                  <a:pt x="51130" y="60579"/>
                </a:lnTo>
                <a:lnTo>
                  <a:pt x="62636" y="79806"/>
                </a:lnTo>
                <a:lnTo>
                  <a:pt x="64744" y="80238"/>
                </a:lnTo>
                <a:lnTo>
                  <a:pt x="73355" y="78600"/>
                </a:lnTo>
                <a:lnTo>
                  <a:pt x="75387" y="77381"/>
                </a:lnTo>
                <a:close/>
              </a:path>
              <a:path w="75564" h="93344">
                <a:moveTo>
                  <a:pt x="45694" y="61640"/>
                </a:moveTo>
                <a:lnTo>
                  <a:pt x="45694" y="51511"/>
                </a:lnTo>
                <a:lnTo>
                  <a:pt x="22834" y="56027"/>
                </a:lnTo>
                <a:lnTo>
                  <a:pt x="16598" y="57277"/>
                </a:lnTo>
                <a:lnTo>
                  <a:pt x="16598" y="67419"/>
                </a:lnTo>
                <a:lnTo>
                  <a:pt x="33091" y="64101"/>
                </a:lnTo>
                <a:lnTo>
                  <a:pt x="45694" y="616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37" name="object 37"/>
          <p:cNvSpPr/>
          <p:nvPr/>
        </p:nvSpPr>
        <p:spPr>
          <a:xfrm>
            <a:off x="3978737" y="1773510"/>
            <a:ext cx="44904" cy="64861"/>
          </a:xfrm>
          <a:custGeom>
            <a:avLst/>
            <a:gdLst/>
            <a:ahLst/>
            <a:cxnLst/>
            <a:rect l="l" t="t" r="r" b="b"/>
            <a:pathLst>
              <a:path w="62864" h="90805">
                <a:moveTo>
                  <a:pt x="62458" y="7975"/>
                </a:moveTo>
                <a:lnTo>
                  <a:pt x="61455" y="1943"/>
                </a:lnTo>
                <a:lnTo>
                  <a:pt x="60083" y="0"/>
                </a:lnTo>
                <a:lnTo>
                  <a:pt x="44080" y="2733"/>
                </a:lnTo>
                <a:lnTo>
                  <a:pt x="30319" y="5138"/>
                </a:lnTo>
                <a:lnTo>
                  <a:pt x="16565" y="7613"/>
                </a:lnTo>
                <a:lnTo>
                  <a:pt x="584" y="10553"/>
                </a:lnTo>
                <a:lnTo>
                  <a:pt x="0" y="12966"/>
                </a:lnTo>
                <a:lnTo>
                  <a:pt x="1142" y="19088"/>
                </a:lnTo>
                <a:lnTo>
                  <a:pt x="2501" y="20904"/>
                </a:lnTo>
                <a:lnTo>
                  <a:pt x="11963" y="19164"/>
                </a:lnTo>
                <a:lnTo>
                  <a:pt x="26174" y="16611"/>
                </a:lnTo>
                <a:lnTo>
                  <a:pt x="38798" y="87285"/>
                </a:lnTo>
                <a:lnTo>
                  <a:pt x="38798" y="14350"/>
                </a:lnTo>
                <a:lnTo>
                  <a:pt x="48018" y="12725"/>
                </a:lnTo>
                <a:lnTo>
                  <a:pt x="61848" y="10375"/>
                </a:lnTo>
                <a:lnTo>
                  <a:pt x="62458" y="7975"/>
                </a:lnTo>
                <a:close/>
              </a:path>
              <a:path w="62864" h="90805">
                <a:moveTo>
                  <a:pt x="51727" y="88074"/>
                </a:moveTo>
                <a:lnTo>
                  <a:pt x="38798" y="14350"/>
                </a:lnTo>
                <a:lnTo>
                  <a:pt x="38798" y="87285"/>
                </a:lnTo>
                <a:lnTo>
                  <a:pt x="39331" y="90271"/>
                </a:lnTo>
                <a:lnTo>
                  <a:pt x="41300" y="90779"/>
                </a:lnTo>
                <a:lnTo>
                  <a:pt x="49682" y="89306"/>
                </a:lnTo>
                <a:lnTo>
                  <a:pt x="51727" y="880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38" name="object 38"/>
          <p:cNvSpPr txBox="1"/>
          <p:nvPr/>
        </p:nvSpPr>
        <p:spPr>
          <a:xfrm>
            <a:off x="4146194" y="2646452"/>
            <a:ext cx="338811" cy="1546225"/>
          </a:xfrm>
          <a:prstGeom prst="rect">
            <a:avLst/>
          </a:prstGeom>
        </p:spPr>
        <p:txBody>
          <a:bodyPr vert="vert270" wrap="square" lIns="0" tIns="18596" rIns="0" bIns="0" rtlCol="0">
            <a:spAutoFit/>
          </a:bodyPr>
          <a:lstStyle/>
          <a:p>
            <a:pPr marR="28576" algn="ctr">
              <a:spcBef>
                <a:spcPts val="146"/>
              </a:spcBef>
            </a:pPr>
            <a:r>
              <a:rPr sz="821" spc="-4" dirty="0">
                <a:solidFill>
                  <a:srgbClr val="FFFFFF"/>
                </a:solidFill>
                <a:latin typeface="Arial"/>
                <a:cs typeface="Arial"/>
              </a:rPr>
              <a:t>CHANG</a:t>
            </a:r>
            <a:r>
              <a:rPr sz="82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21" spc="-8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21" spc="-4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82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21" spc="-6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21" spc="-4" dirty="0">
                <a:solidFill>
                  <a:srgbClr val="FFFFFF"/>
                </a:solidFill>
                <a:latin typeface="Arial"/>
                <a:cs typeface="Arial"/>
              </a:rPr>
              <a:t>RULES</a:t>
            </a:r>
            <a:endParaRPr sz="821">
              <a:latin typeface="Arial"/>
              <a:cs typeface="Arial"/>
            </a:endParaRPr>
          </a:p>
          <a:p>
            <a:pPr algn="ctr">
              <a:spcBef>
                <a:spcPts val="243"/>
              </a:spcBef>
            </a:pPr>
            <a:r>
              <a:rPr sz="607" spc="93" dirty="0">
                <a:latin typeface="Arial"/>
                <a:cs typeface="Arial"/>
              </a:rPr>
              <a:t>DR</a:t>
            </a:r>
            <a:r>
              <a:rPr sz="607" spc="68" dirty="0">
                <a:latin typeface="Arial"/>
                <a:cs typeface="Arial"/>
              </a:rPr>
              <a:t>A</a:t>
            </a:r>
            <a:r>
              <a:rPr sz="607" dirty="0">
                <a:latin typeface="Arial"/>
                <a:cs typeface="Arial"/>
              </a:rPr>
              <a:t>W </a:t>
            </a:r>
            <a:r>
              <a:rPr sz="607" spc="-25" dirty="0">
                <a:latin typeface="Arial"/>
                <a:cs typeface="Arial"/>
              </a:rPr>
              <a:t> </a:t>
            </a:r>
            <a:r>
              <a:rPr sz="607" spc="93" dirty="0">
                <a:latin typeface="Arial"/>
                <a:cs typeface="Arial"/>
              </a:rPr>
              <a:t>D</a:t>
            </a:r>
            <a:r>
              <a:rPr sz="607" dirty="0">
                <a:latin typeface="Arial"/>
                <a:cs typeface="Arial"/>
              </a:rPr>
              <a:t>O</a:t>
            </a:r>
            <a:r>
              <a:rPr sz="607" spc="-81" dirty="0">
                <a:latin typeface="Arial"/>
                <a:cs typeface="Arial"/>
              </a:rPr>
              <a:t> </a:t>
            </a:r>
            <a:r>
              <a:rPr sz="607" spc="93" dirty="0">
                <a:latin typeface="Arial"/>
                <a:cs typeface="Arial"/>
              </a:rPr>
              <a:t>W</a:t>
            </a:r>
            <a:r>
              <a:rPr sz="607" dirty="0">
                <a:latin typeface="Arial"/>
                <a:cs typeface="Arial"/>
              </a:rPr>
              <a:t>N </a:t>
            </a:r>
            <a:r>
              <a:rPr sz="607" spc="-11" dirty="0">
                <a:latin typeface="Arial"/>
                <a:cs typeface="Arial"/>
              </a:rPr>
              <a:t> </a:t>
            </a:r>
            <a:r>
              <a:rPr sz="607" spc="93" dirty="0">
                <a:latin typeface="Arial"/>
                <a:cs typeface="Arial"/>
              </a:rPr>
              <a:t>MONE</a:t>
            </a:r>
            <a:r>
              <a:rPr sz="607" dirty="0">
                <a:latin typeface="Arial"/>
                <a:cs typeface="Arial"/>
              </a:rPr>
              <a:t>Y </a:t>
            </a:r>
            <a:r>
              <a:rPr sz="607" spc="-46" dirty="0">
                <a:latin typeface="Arial"/>
                <a:cs typeface="Arial"/>
              </a:rPr>
              <a:t> </a:t>
            </a:r>
            <a:r>
              <a:rPr sz="607" spc="93" dirty="0">
                <a:latin typeface="Arial"/>
                <a:cs typeface="Arial"/>
              </a:rPr>
              <a:t>AN</a:t>
            </a:r>
            <a:r>
              <a:rPr sz="607" dirty="0">
                <a:latin typeface="Arial"/>
                <a:cs typeface="Arial"/>
              </a:rPr>
              <a:t>D </a:t>
            </a:r>
            <a:r>
              <a:rPr sz="607" spc="-11" dirty="0">
                <a:latin typeface="Arial"/>
                <a:cs typeface="Arial"/>
              </a:rPr>
              <a:t> </a:t>
            </a:r>
            <a:r>
              <a:rPr sz="607" spc="93" dirty="0">
                <a:latin typeface="Arial"/>
                <a:cs typeface="Arial"/>
              </a:rPr>
              <a:t>P</a:t>
            </a:r>
            <a:r>
              <a:rPr sz="607" dirty="0">
                <a:latin typeface="Arial"/>
                <a:cs typeface="Arial"/>
              </a:rPr>
              <a:t>O</a:t>
            </a:r>
            <a:r>
              <a:rPr sz="607" spc="-81" dirty="0">
                <a:latin typeface="Arial"/>
                <a:cs typeface="Arial"/>
              </a:rPr>
              <a:t> </a:t>
            </a:r>
            <a:r>
              <a:rPr sz="607" spc="93" dirty="0">
                <a:latin typeface="Arial"/>
                <a:cs typeface="Arial"/>
              </a:rPr>
              <a:t>WE</a:t>
            </a:r>
            <a:r>
              <a:rPr sz="607" dirty="0">
                <a:latin typeface="Arial"/>
                <a:cs typeface="Arial"/>
              </a:rPr>
              <a:t>R</a:t>
            </a:r>
            <a:r>
              <a:rPr sz="607" spc="-79" dirty="0">
                <a:latin typeface="Arial"/>
                <a:cs typeface="Arial"/>
              </a:rPr>
              <a:t> </a:t>
            </a:r>
            <a:endParaRPr sz="607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590093" y="4448348"/>
            <a:ext cx="1063625" cy="735239"/>
          </a:xfrm>
          <a:custGeom>
            <a:avLst/>
            <a:gdLst/>
            <a:ahLst/>
            <a:cxnLst/>
            <a:rect l="l" t="t" r="r" b="b"/>
            <a:pathLst>
              <a:path w="1489075" h="1029335">
                <a:moveTo>
                  <a:pt x="1489074" y="839177"/>
                </a:moveTo>
                <a:lnTo>
                  <a:pt x="1438753" y="824367"/>
                </a:lnTo>
                <a:lnTo>
                  <a:pt x="1388927" y="808597"/>
                </a:lnTo>
                <a:lnTo>
                  <a:pt x="1339600" y="791890"/>
                </a:lnTo>
                <a:lnTo>
                  <a:pt x="1290775" y="774268"/>
                </a:lnTo>
                <a:lnTo>
                  <a:pt x="1242456" y="755752"/>
                </a:lnTo>
                <a:lnTo>
                  <a:pt x="1194646" y="736366"/>
                </a:lnTo>
                <a:lnTo>
                  <a:pt x="1147347" y="716131"/>
                </a:lnTo>
                <a:lnTo>
                  <a:pt x="1100564" y="695069"/>
                </a:lnTo>
                <a:lnTo>
                  <a:pt x="1054300" y="673203"/>
                </a:lnTo>
                <a:lnTo>
                  <a:pt x="1008557" y="650554"/>
                </a:lnTo>
                <a:lnTo>
                  <a:pt x="963340" y="627146"/>
                </a:lnTo>
                <a:lnTo>
                  <a:pt x="918651" y="603000"/>
                </a:lnTo>
                <a:lnTo>
                  <a:pt x="874495" y="578137"/>
                </a:lnTo>
                <a:lnTo>
                  <a:pt x="830873" y="552582"/>
                </a:lnTo>
                <a:lnTo>
                  <a:pt x="787790" y="526354"/>
                </a:lnTo>
                <a:lnTo>
                  <a:pt x="745248" y="499478"/>
                </a:lnTo>
                <a:lnTo>
                  <a:pt x="700480" y="470124"/>
                </a:lnTo>
                <a:lnTo>
                  <a:pt x="656340" y="440084"/>
                </a:lnTo>
                <a:lnTo>
                  <a:pt x="612833" y="409386"/>
                </a:lnTo>
                <a:lnTo>
                  <a:pt x="569964" y="378059"/>
                </a:lnTo>
                <a:lnTo>
                  <a:pt x="527739" y="346130"/>
                </a:lnTo>
                <a:lnTo>
                  <a:pt x="486162" y="313629"/>
                </a:lnTo>
                <a:lnTo>
                  <a:pt x="445239" y="280584"/>
                </a:lnTo>
                <a:lnTo>
                  <a:pt x="404975" y="247022"/>
                </a:lnTo>
                <a:lnTo>
                  <a:pt x="365375" y="212973"/>
                </a:lnTo>
                <a:lnTo>
                  <a:pt x="326445" y="178463"/>
                </a:lnTo>
                <a:lnTo>
                  <a:pt x="288190" y="143523"/>
                </a:lnTo>
                <a:lnTo>
                  <a:pt x="250616" y="108179"/>
                </a:lnTo>
                <a:lnTo>
                  <a:pt x="213726" y="72460"/>
                </a:lnTo>
                <a:lnTo>
                  <a:pt x="177527" y="36395"/>
                </a:lnTo>
                <a:lnTo>
                  <a:pt x="142024" y="12"/>
                </a:lnTo>
                <a:lnTo>
                  <a:pt x="0" y="136677"/>
                </a:lnTo>
                <a:lnTo>
                  <a:pt x="35067" y="172643"/>
                </a:lnTo>
                <a:lnTo>
                  <a:pt x="70792" y="208332"/>
                </a:lnTo>
                <a:lnTo>
                  <a:pt x="107173" y="243719"/>
                </a:lnTo>
                <a:lnTo>
                  <a:pt x="144207" y="278779"/>
                </a:lnTo>
                <a:lnTo>
                  <a:pt x="181891" y="313489"/>
                </a:lnTo>
                <a:lnTo>
                  <a:pt x="220223" y="347824"/>
                </a:lnTo>
                <a:lnTo>
                  <a:pt x="259200" y="381761"/>
                </a:lnTo>
                <a:lnTo>
                  <a:pt x="298819" y="415274"/>
                </a:lnTo>
                <a:lnTo>
                  <a:pt x="339079" y="448339"/>
                </a:lnTo>
                <a:lnTo>
                  <a:pt x="379976" y="480933"/>
                </a:lnTo>
                <a:lnTo>
                  <a:pt x="421509" y="513032"/>
                </a:lnTo>
                <a:lnTo>
                  <a:pt x="463674" y="544610"/>
                </a:lnTo>
                <a:lnTo>
                  <a:pt x="506468" y="575644"/>
                </a:lnTo>
                <a:lnTo>
                  <a:pt x="549890" y="606110"/>
                </a:lnTo>
                <a:lnTo>
                  <a:pt x="593937" y="635982"/>
                </a:lnTo>
                <a:lnTo>
                  <a:pt x="638606" y="665238"/>
                </a:lnTo>
                <a:lnTo>
                  <a:pt x="681210" y="692185"/>
                </a:lnTo>
                <a:lnTo>
                  <a:pt x="724362" y="718543"/>
                </a:lnTo>
                <a:lnTo>
                  <a:pt x="768058" y="744290"/>
                </a:lnTo>
                <a:lnTo>
                  <a:pt x="812296" y="769406"/>
                </a:lnTo>
                <a:lnTo>
                  <a:pt x="857072" y="793869"/>
                </a:lnTo>
                <a:lnTo>
                  <a:pt x="902385" y="817658"/>
                </a:lnTo>
                <a:lnTo>
                  <a:pt x="948231" y="840752"/>
                </a:lnTo>
                <a:lnTo>
                  <a:pt x="994606" y="863130"/>
                </a:lnTo>
                <a:lnTo>
                  <a:pt x="1041509" y="884770"/>
                </a:lnTo>
                <a:lnTo>
                  <a:pt x="1088936" y="905652"/>
                </a:lnTo>
                <a:lnTo>
                  <a:pt x="1136884" y="925755"/>
                </a:lnTo>
                <a:lnTo>
                  <a:pt x="1185350" y="945057"/>
                </a:lnTo>
                <a:lnTo>
                  <a:pt x="1234332" y="963536"/>
                </a:lnTo>
                <a:lnTo>
                  <a:pt x="1283826" y="981173"/>
                </a:lnTo>
                <a:lnTo>
                  <a:pt x="1333829" y="997946"/>
                </a:lnTo>
                <a:lnTo>
                  <a:pt x="1384340" y="1013833"/>
                </a:lnTo>
                <a:lnTo>
                  <a:pt x="1435354" y="1028814"/>
                </a:lnTo>
                <a:lnTo>
                  <a:pt x="1489074" y="8391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40" name="object 40"/>
          <p:cNvSpPr/>
          <p:nvPr/>
        </p:nvSpPr>
        <p:spPr>
          <a:xfrm>
            <a:off x="3562867" y="4966607"/>
            <a:ext cx="268968" cy="273504"/>
          </a:xfrm>
          <a:custGeom>
            <a:avLst/>
            <a:gdLst/>
            <a:ahLst/>
            <a:cxnLst/>
            <a:rect l="l" t="t" r="r" b="b"/>
            <a:pathLst>
              <a:path w="376554" h="382904">
                <a:moveTo>
                  <a:pt x="376542" y="269773"/>
                </a:moveTo>
                <a:lnTo>
                  <a:pt x="90627" y="0"/>
                </a:lnTo>
                <a:lnTo>
                  <a:pt x="0" y="382498"/>
                </a:lnTo>
                <a:lnTo>
                  <a:pt x="376542" y="2697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41" name="object 41"/>
          <p:cNvSpPr txBox="1"/>
          <p:nvPr/>
        </p:nvSpPr>
        <p:spPr>
          <a:xfrm rot="2580000">
            <a:off x="2673344" y="4535990"/>
            <a:ext cx="123164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39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679" spc="1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79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 rot="2520000">
            <a:off x="2733972" y="4585253"/>
            <a:ext cx="106686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7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endParaRPr sz="679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 rot="2460000">
            <a:off x="2776412" y="4621378"/>
            <a:ext cx="101604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68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679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 rot="2400000">
            <a:off x="2813610" y="4654312"/>
            <a:ext cx="102291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54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679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 rot="2340000">
            <a:off x="2852387" y="4686637"/>
            <a:ext cx="101831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679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 rot="2220000">
            <a:off x="2902534" y="4726564"/>
            <a:ext cx="100930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46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endParaRPr sz="679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 rot="2160000">
            <a:off x="2941454" y="4757785"/>
            <a:ext cx="104923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5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679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 rot="1920000">
            <a:off x="3038136" y="4828770"/>
            <a:ext cx="115809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7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679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 rot="1620000">
            <a:off x="3206619" y="4921792"/>
            <a:ext cx="100930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68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679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 rot="1500000">
            <a:off x="3244392" y="4938460"/>
            <a:ext cx="92377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1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79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 rot="1020000">
            <a:off x="3528492" y="5051842"/>
            <a:ext cx="101378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68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679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 rot="960000">
            <a:off x="3577015" y="5067153"/>
            <a:ext cx="104923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5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679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 rot="2040000">
            <a:off x="2986492" y="4791406"/>
            <a:ext cx="108247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5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679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 rot="2040000">
            <a:off x="2951123" y="4915079"/>
            <a:ext cx="8237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9" dirty="0">
                <a:latin typeface="Arial"/>
                <a:cs typeface="Arial"/>
              </a:rPr>
              <a:t>S</a:t>
            </a:r>
            <a:endParaRPr sz="536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 rot="1980000">
            <a:off x="2990667" y="4941517"/>
            <a:ext cx="81462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14" dirty="0">
                <a:latin typeface="Arial"/>
                <a:cs typeface="Arial"/>
              </a:rPr>
              <a:t>T</a:t>
            </a:r>
            <a:endParaRPr sz="536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 rot="1860000">
            <a:off x="3027554" y="4966476"/>
            <a:ext cx="8605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14" dirty="0">
                <a:latin typeface="Arial"/>
                <a:cs typeface="Arial"/>
              </a:rPr>
              <a:t>A</a:t>
            </a:r>
            <a:endParaRPr sz="536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 rot="1800000">
            <a:off x="3110300" y="4869108"/>
            <a:ext cx="101831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679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 rot="1800000">
            <a:off x="3073977" y="4993605"/>
            <a:ext cx="83802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9" dirty="0">
                <a:latin typeface="Arial"/>
                <a:cs typeface="Arial"/>
              </a:rPr>
              <a:t>R</a:t>
            </a:r>
            <a:endParaRPr sz="536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 rot="1680000">
            <a:off x="3155030" y="4896234"/>
            <a:ext cx="107461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21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endParaRPr sz="679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 rot="1680000">
            <a:off x="3118145" y="5018787"/>
            <a:ext cx="8554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11" dirty="0">
                <a:latin typeface="Arial"/>
                <a:cs typeface="Arial"/>
              </a:rPr>
              <a:t>V</a:t>
            </a:r>
            <a:endParaRPr sz="536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 rot="1560000">
            <a:off x="3164243" y="5042048"/>
            <a:ext cx="81688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50" dirty="0">
                <a:latin typeface="Arial"/>
                <a:cs typeface="Arial"/>
              </a:rPr>
              <a:t>E</a:t>
            </a:r>
            <a:endParaRPr sz="536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 rot="1440000">
            <a:off x="3275147" y="4955917"/>
            <a:ext cx="104923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5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679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 rot="1440000">
            <a:off x="3226168" y="5072804"/>
            <a:ext cx="8503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dirty="0">
                <a:latin typeface="Arial"/>
                <a:cs typeface="Arial"/>
              </a:rPr>
              <a:t>&amp;</a:t>
            </a:r>
            <a:endParaRPr sz="536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 rot="1320000">
            <a:off x="3341665" y="4984590"/>
            <a:ext cx="103705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32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679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 rot="1320000">
            <a:off x="3292671" y="5101487"/>
            <a:ext cx="8237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9" dirty="0">
                <a:latin typeface="Arial"/>
                <a:cs typeface="Arial"/>
              </a:rPr>
              <a:t>S</a:t>
            </a:r>
            <a:endParaRPr sz="536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 rot="1260000">
            <a:off x="3336559" y="5119246"/>
            <a:ext cx="8191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14" dirty="0">
                <a:latin typeface="Arial"/>
                <a:cs typeface="Arial"/>
              </a:rPr>
              <a:t>T</a:t>
            </a:r>
            <a:endParaRPr sz="536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 rot="1200000">
            <a:off x="3392505" y="5005700"/>
            <a:ext cx="108247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5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679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 rot="1200000">
            <a:off x="3381009" y="5137168"/>
            <a:ext cx="86318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6" dirty="0">
                <a:latin typeface="Arial"/>
                <a:cs typeface="Arial"/>
              </a:rPr>
              <a:t>O</a:t>
            </a:r>
            <a:endParaRPr sz="536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 rot="1140000">
            <a:off x="3452770" y="5030500"/>
            <a:ext cx="124120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43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 sz="679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 rot="1140000">
            <a:off x="3432275" y="5154995"/>
            <a:ext cx="83081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21" dirty="0">
                <a:latin typeface="Arial"/>
                <a:cs typeface="Arial"/>
              </a:rPr>
              <a:t>P</a:t>
            </a:r>
            <a:endParaRPr sz="536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 rot="19560000">
            <a:off x="1517216" y="1965828"/>
            <a:ext cx="9942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39" dirty="0">
                <a:latin typeface="Arial"/>
                <a:cs typeface="Arial"/>
              </a:rPr>
              <a:t>W</a:t>
            </a:r>
            <a:endParaRPr sz="536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 rot="20100000">
            <a:off x="1581750" y="1932455"/>
            <a:ext cx="86318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6" dirty="0">
                <a:latin typeface="Arial"/>
                <a:cs typeface="Arial"/>
              </a:rPr>
              <a:t>O</a:t>
            </a:r>
            <a:endParaRPr sz="536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 rot="20580000">
            <a:off x="1634731" y="1912257"/>
            <a:ext cx="83802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9" dirty="0">
                <a:latin typeface="Arial"/>
                <a:cs typeface="Arial"/>
              </a:rPr>
              <a:t>R</a:t>
            </a:r>
            <a:endParaRPr sz="536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 rot="21120000">
            <a:off x="1685145" y="1901164"/>
            <a:ext cx="8057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4" dirty="0">
                <a:latin typeface="Arial"/>
                <a:cs typeface="Arial"/>
              </a:rPr>
              <a:t>L</a:t>
            </a:r>
            <a:endParaRPr sz="536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 rot="60000">
            <a:off x="1734311" y="1897775"/>
            <a:ext cx="8503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18" dirty="0">
                <a:latin typeface="Arial"/>
                <a:cs typeface="Arial"/>
              </a:rPr>
              <a:t>D</a:t>
            </a:r>
            <a:endParaRPr sz="536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 rot="660000">
            <a:off x="1788831" y="1903610"/>
            <a:ext cx="8503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11" dirty="0">
                <a:latin typeface="Arial"/>
                <a:cs typeface="Arial"/>
              </a:rPr>
              <a:t>V</a:t>
            </a:r>
            <a:endParaRPr sz="536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 rot="1080000">
            <a:off x="1835610" y="1914569"/>
            <a:ext cx="7416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14" dirty="0">
                <a:latin typeface="Arial"/>
                <a:cs typeface="Arial"/>
              </a:rPr>
              <a:t>I</a:t>
            </a:r>
            <a:endParaRPr sz="536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 rot="1440000">
            <a:off x="1867573" y="1928817"/>
            <a:ext cx="81688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50" dirty="0">
                <a:latin typeface="Arial"/>
                <a:cs typeface="Arial"/>
              </a:rPr>
              <a:t>E</a:t>
            </a:r>
            <a:endParaRPr sz="536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 rot="1980000">
            <a:off x="1913811" y="1959847"/>
            <a:ext cx="10006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39" dirty="0">
                <a:latin typeface="Arial"/>
                <a:cs typeface="Arial"/>
              </a:rPr>
              <a:t>W</a:t>
            </a:r>
            <a:endParaRPr sz="536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 rot="19620000">
            <a:off x="411698" y="3124402"/>
            <a:ext cx="8404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9" dirty="0">
                <a:latin typeface="Arial"/>
                <a:cs typeface="Arial"/>
              </a:rPr>
              <a:t>R</a:t>
            </a:r>
            <a:endParaRPr sz="536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 rot="19980000">
            <a:off x="456648" y="3099012"/>
            <a:ext cx="8101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50" dirty="0">
                <a:latin typeface="Arial"/>
                <a:cs typeface="Arial"/>
              </a:rPr>
              <a:t>E</a:t>
            </a:r>
            <a:endParaRPr sz="536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 rot="20460000">
            <a:off x="500457" y="3079591"/>
            <a:ext cx="8260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9" dirty="0">
                <a:latin typeface="Arial"/>
                <a:cs typeface="Arial"/>
              </a:rPr>
              <a:t>S</a:t>
            </a:r>
            <a:endParaRPr sz="536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 rot="20940000">
            <a:off x="550631" y="3065125"/>
            <a:ext cx="8605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6" dirty="0">
                <a:latin typeface="Arial"/>
                <a:cs typeface="Arial"/>
              </a:rPr>
              <a:t>O</a:t>
            </a:r>
            <a:endParaRPr sz="536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617222" y="3037994"/>
            <a:ext cx="66675" cy="99863"/>
          </a:xfrm>
          <a:prstGeom prst="rect">
            <a:avLst/>
          </a:prstGeom>
        </p:spPr>
        <p:txBody>
          <a:bodyPr vert="horz" wrap="square" lIns="0" tIns="17236" rIns="0" bIns="0" rtlCol="0">
            <a:spAutoFit/>
          </a:bodyPr>
          <a:lstStyle/>
          <a:p>
            <a:pPr marL="9072">
              <a:spcBef>
                <a:spcPts val="136"/>
              </a:spcBef>
            </a:pPr>
            <a:r>
              <a:rPr sz="536" spc="-14" dirty="0">
                <a:latin typeface="Arial"/>
                <a:cs typeface="Arial"/>
              </a:rPr>
              <a:t>U</a:t>
            </a:r>
            <a:endParaRPr sz="536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 rot="540000">
            <a:off x="663615" y="3063627"/>
            <a:ext cx="84292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9" dirty="0">
                <a:latin typeface="Arial"/>
                <a:cs typeface="Arial"/>
              </a:rPr>
              <a:t>R</a:t>
            </a:r>
            <a:endParaRPr sz="536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 rot="1080000">
            <a:off x="714106" y="3076072"/>
            <a:ext cx="8191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71" dirty="0">
                <a:latin typeface="Arial"/>
                <a:cs typeface="Arial"/>
              </a:rPr>
              <a:t>C</a:t>
            </a:r>
            <a:endParaRPr sz="536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 rot="1560000">
            <a:off x="759456" y="3094711"/>
            <a:ext cx="8123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50" dirty="0">
                <a:latin typeface="Arial"/>
                <a:cs typeface="Arial"/>
              </a:rPr>
              <a:t>E</a:t>
            </a:r>
            <a:endParaRPr sz="536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 rot="1920000">
            <a:off x="800938" y="3118719"/>
            <a:ext cx="8237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9" dirty="0">
                <a:latin typeface="Arial"/>
                <a:cs typeface="Arial"/>
              </a:rPr>
              <a:t>S</a:t>
            </a:r>
            <a:endParaRPr sz="536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 rot="19380000">
            <a:off x="1499639" y="4236607"/>
            <a:ext cx="8453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64" dirty="0">
                <a:latin typeface="Arial"/>
                <a:cs typeface="Arial"/>
              </a:rPr>
              <a:t>G</a:t>
            </a:r>
            <a:endParaRPr sz="536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 rot="19740000">
            <a:off x="1544291" y="4205406"/>
            <a:ext cx="8605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6" dirty="0">
                <a:latin typeface="Arial"/>
                <a:cs typeface="Arial"/>
              </a:rPr>
              <a:t>O</a:t>
            </a:r>
            <a:endParaRPr sz="536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 rot="20220000">
            <a:off x="1593379" y="4179941"/>
            <a:ext cx="85801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11" dirty="0">
                <a:latin typeface="Arial"/>
                <a:cs typeface="Arial"/>
              </a:rPr>
              <a:t>V</a:t>
            </a:r>
            <a:endParaRPr sz="536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 rot="20700000">
            <a:off x="1644292" y="4162386"/>
            <a:ext cx="81462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50" dirty="0">
                <a:latin typeface="Arial"/>
                <a:cs typeface="Arial"/>
              </a:rPr>
              <a:t>E</a:t>
            </a:r>
            <a:endParaRPr sz="536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 rot="21240000">
            <a:off x="1692944" y="4152475"/>
            <a:ext cx="84292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9" dirty="0">
                <a:latin typeface="Arial"/>
                <a:cs typeface="Arial"/>
              </a:rPr>
              <a:t>R</a:t>
            </a:r>
            <a:endParaRPr sz="536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 rot="180000">
            <a:off x="1747810" y="4150983"/>
            <a:ext cx="87104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dirty="0">
                <a:latin typeface="Arial"/>
                <a:cs typeface="Arial"/>
              </a:rPr>
              <a:t>N</a:t>
            </a:r>
            <a:endParaRPr sz="536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 rot="840000">
            <a:off x="1805718" y="4160083"/>
            <a:ext cx="8554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14" dirty="0">
                <a:latin typeface="Arial"/>
                <a:cs typeface="Arial"/>
              </a:rPr>
              <a:t>A</a:t>
            </a:r>
            <a:endParaRPr sz="536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 rot="1380000">
            <a:off x="1859282" y="4178965"/>
            <a:ext cx="87104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dirty="0">
                <a:latin typeface="Arial"/>
                <a:cs typeface="Arial"/>
              </a:rPr>
              <a:t>N</a:t>
            </a:r>
            <a:endParaRPr sz="536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 rot="1860000">
            <a:off x="1909520" y="4203957"/>
            <a:ext cx="8191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71" dirty="0">
                <a:latin typeface="Arial"/>
                <a:cs typeface="Arial"/>
              </a:rPr>
              <a:t>C</a:t>
            </a:r>
            <a:endParaRPr sz="536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 rot="2220000">
            <a:off x="1949450" y="4231219"/>
            <a:ext cx="8123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50" dirty="0">
                <a:latin typeface="Arial"/>
                <a:cs typeface="Arial"/>
              </a:rPr>
              <a:t>E</a:t>
            </a:r>
            <a:endParaRPr sz="536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 rot="19980000">
            <a:off x="2656619" y="3100653"/>
            <a:ext cx="83320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21" dirty="0">
                <a:latin typeface="Arial"/>
                <a:cs typeface="Arial"/>
              </a:rPr>
              <a:t>P</a:t>
            </a:r>
            <a:endParaRPr sz="536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 rot="20460000">
            <a:off x="2704723" y="3078965"/>
            <a:ext cx="8605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14" dirty="0">
                <a:latin typeface="Arial"/>
                <a:cs typeface="Arial"/>
              </a:rPr>
              <a:t>U</a:t>
            </a:r>
            <a:endParaRPr sz="536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 rot="21000000">
            <a:off x="2758925" y="3064519"/>
            <a:ext cx="84292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9" dirty="0">
                <a:latin typeface="Arial"/>
                <a:cs typeface="Arial"/>
              </a:rPr>
              <a:t>R</a:t>
            </a:r>
            <a:endParaRPr sz="536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2822185" y="3037951"/>
            <a:ext cx="62593" cy="100320"/>
          </a:xfrm>
          <a:prstGeom prst="rect">
            <a:avLst/>
          </a:prstGeom>
        </p:spPr>
        <p:txBody>
          <a:bodyPr vert="horz" wrap="square" lIns="0" tIns="17689" rIns="0" bIns="0" rtlCol="0">
            <a:spAutoFit/>
          </a:bodyPr>
          <a:lstStyle/>
          <a:p>
            <a:pPr marL="9072">
              <a:spcBef>
                <a:spcPts val="139"/>
              </a:spcBef>
            </a:pPr>
            <a:r>
              <a:rPr sz="536" spc="-21" dirty="0">
                <a:latin typeface="Arial"/>
                <a:cs typeface="Arial"/>
              </a:rPr>
              <a:t>P</a:t>
            </a:r>
            <a:endParaRPr sz="536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 rot="540000">
            <a:off x="2865272" y="3063352"/>
            <a:ext cx="86318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6" dirty="0">
                <a:latin typeface="Arial"/>
                <a:cs typeface="Arial"/>
              </a:rPr>
              <a:t>O</a:t>
            </a:r>
            <a:endParaRPr sz="536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 rot="1080000">
            <a:off x="2919341" y="3076489"/>
            <a:ext cx="8237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9" dirty="0">
                <a:latin typeface="Arial"/>
                <a:cs typeface="Arial"/>
              </a:rPr>
              <a:t>S</a:t>
            </a:r>
            <a:endParaRPr sz="536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 rot="1560000">
            <a:off x="2964858" y="3095332"/>
            <a:ext cx="81462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50" dirty="0">
                <a:latin typeface="Arial"/>
                <a:cs typeface="Arial"/>
              </a:rPr>
              <a:t>E</a:t>
            </a:r>
            <a:endParaRPr sz="536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1058490" y="3285399"/>
            <a:ext cx="114300" cy="2528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/>
            <a:r>
              <a:rPr sz="1643" spc="-204" dirty="0">
                <a:latin typeface="Arial"/>
                <a:cs typeface="Arial"/>
              </a:rPr>
              <a:t>+</a:t>
            </a:r>
            <a:endParaRPr sz="1643">
              <a:latin typeface="Arial"/>
              <a:cs typeface="Arial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2350806" y="3432442"/>
            <a:ext cx="76653" cy="0"/>
          </a:xfrm>
          <a:custGeom>
            <a:avLst/>
            <a:gdLst/>
            <a:ahLst/>
            <a:cxnLst/>
            <a:rect l="l" t="t" r="r" b="b"/>
            <a:pathLst>
              <a:path w="107314">
                <a:moveTo>
                  <a:pt x="0" y="0"/>
                </a:moveTo>
                <a:lnTo>
                  <a:pt x="106870" y="0"/>
                </a:lnTo>
              </a:path>
            </a:pathLst>
          </a:custGeom>
          <a:ln w="3079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08" name="object 108"/>
          <p:cNvSpPr/>
          <p:nvPr/>
        </p:nvSpPr>
        <p:spPr>
          <a:xfrm>
            <a:off x="2419123" y="3404879"/>
            <a:ext cx="47625" cy="54882"/>
          </a:xfrm>
          <a:custGeom>
            <a:avLst/>
            <a:gdLst/>
            <a:ahLst/>
            <a:cxnLst/>
            <a:rect l="l" t="t" r="r" b="b"/>
            <a:pathLst>
              <a:path w="66675" h="76835">
                <a:moveTo>
                  <a:pt x="66484" y="38379"/>
                </a:moveTo>
                <a:lnTo>
                  <a:pt x="0" y="0"/>
                </a:lnTo>
                <a:lnTo>
                  <a:pt x="0" y="76771"/>
                </a:lnTo>
                <a:lnTo>
                  <a:pt x="66484" y="38379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09" name="object 109"/>
          <p:cNvSpPr txBox="1"/>
          <p:nvPr/>
        </p:nvSpPr>
        <p:spPr>
          <a:xfrm rot="21060000">
            <a:off x="1638491" y="2830682"/>
            <a:ext cx="10038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39" dirty="0">
                <a:latin typeface="Arial"/>
                <a:cs typeface="Arial"/>
              </a:rPr>
              <a:t>W</a:t>
            </a:r>
            <a:endParaRPr sz="536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 rot="21540000">
            <a:off x="1711738" y="2823864"/>
            <a:ext cx="86841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6" dirty="0">
                <a:latin typeface="Arial"/>
                <a:cs typeface="Arial"/>
              </a:rPr>
              <a:t>O</a:t>
            </a:r>
            <a:endParaRPr sz="536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 rot="240000">
            <a:off x="1768151" y="2825151"/>
            <a:ext cx="84292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9" dirty="0">
                <a:latin typeface="Arial"/>
                <a:cs typeface="Arial"/>
              </a:rPr>
              <a:t>R</a:t>
            </a:r>
            <a:endParaRPr sz="536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 rot="600000">
            <a:off x="1820412" y="2832267"/>
            <a:ext cx="84292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11" dirty="0">
                <a:latin typeface="Arial"/>
                <a:cs typeface="Arial"/>
              </a:rPr>
              <a:t>K</a:t>
            </a:r>
            <a:endParaRPr sz="536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3616650" y="5520459"/>
            <a:ext cx="529318" cy="3177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 marR="20864" indent="223615">
              <a:lnSpc>
                <a:spcPct val="102099"/>
              </a:lnSpc>
            </a:pPr>
            <a:r>
              <a:rPr sz="679" dirty="0">
                <a:latin typeface="Arial"/>
                <a:cs typeface="Arial"/>
              </a:rPr>
              <a:t>A</a:t>
            </a:r>
            <a:r>
              <a:rPr sz="679" spc="-125" dirty="0">
                <a:latin typeface="Arial"/>
                <a:cs typeface="Arial"/>
              </a:rPr>
              <a:t> </a:t>
            </a:r>
            <a:r>
              <a:rPr sz="679" spc="-39" dirty="0">
                <a:latin typeface="Arial"/>
                <a:cs typeface="Arial"/>
              </a:rPr>
              <a:t>JUST  </a:t>
            </a:r>
            <a:r>
              <a:rPr sz="679" spc="-25" dirty="0">
                <a:latin typeface="Arial"/>
                <a:cs typeface="Arial"/>
              </a:rPr>
              <a:t>TRANSITION</a:t>
            </a:r>
            <a:endParaRPr sz="679">
              <a:latin typeface="Arial"/>
              <a:cs typeface="Arial"/>
            </a:endParaRPr>
          </a:p>
          <a:p>
            <a:pPr marL="272148">
              <a:spcBef>
                <a:spcPts val="14"/>
              </a:spcBef>
            </a:pPr>
            <a:r>
              <a:rPr sz="679" spc="-29" dirty="0">
                <a:latin typeface="Arial"/>
                <a:cs typeface="Arial"/>
              </a:rPr>
              <a:t>MUS</a:t>
            </a:r>
            <a:r>
              <a:rPr sz="679" spc="-61" dirty="0">
                <a:latin typeface="Arial"/>
                <a:cs typeface="Arial"/>
              </a:rPr>
              <a:t>T</a:t>
            </a:r>
            <a:r>
              <a:rPr sz="679" spc="-21" dirty="0">
                <a:latin typeface="Arial"/>
                <a:cs typeface="Arial"/>
              </a:rPr>
              <a:t>:</a:t>
            </a:r>
            <a:endParaRPr sz="679">
              <a:latin typeface="Arial"/>
              <a:cs typeface="Arial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4199101" y="5551851"/>
            <a:ext cx="27214" cy="31296"/>
          </a:xfrm>
          <a:custGeom>
            <a:avLst/>
            <a:gdLst/>
            <a:ahLst/>
            <a:cxnLst/>
            <a:rect l="l" t="t" r="r" b="b"/>
            <a:pathLst>
              <a:path w="38100" h="43815">
                <a:moveTo>
                  <a:pt x="37503" y="21653"/>
                </a:moveTo>
                <a:lnTo>
                  <a:pt x="0" y="0"/>
                </a:lnTo>
                <a:lnTo>
                  <a:pt x="0" y="43294"/>
                </a:lnTo>
                <a:lnTo>
                  <a:pt x="37503" y="21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15" name="object 115"/>
          <p:cNvSpPr/>
          <p:nvPr/>
        </p:nvSpPr>
        <p:spPr>
          <a:xfrm>
            <a:off x="4198003" y="5635443"/>
            <a:ext cx="27214" cy="31296"/>
          </a:xfrm>
          <a:custGeom>
            <a:avLst/>
            <a:gdLst/>
            <a:ahLst/>
            <a:cxnLst/>
            <a:rect l="l" t="t" r="r" b="b"/>
            <a:pathLst>
              <a:path w="38100" h="43815">
                <a:moveTo>
                  <a:pt x="37490" y="21653"/>
                </a:moveTo>
                <a:lnTo>
                  <a:pt x="0" y="0"/>
                </a:lnTo>
                <a:lnTo>
                  <a:pt x="0" y="43294"/>
                </a:lnTo>
                <a:lnTo>
                  <a:pt x="37490" y="21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16" name="object 116"/>
          <p:cNvSpPr/>
          <p:nvPr/>
        </p:nvSpPr>
        <p:spPr>
          <a:xfrm>
            <a:off x="4198003" y="5722330"/>
            <a:ext cx="27214" cy="31296"/>
          </a:xfrm>
          <a:custGeom>
            <a:avLst/>
            <a:gdLst/>
            <a:ahLst/>
            <a:cxnLst/>
            <a:rect l="l" t="t" r="r" b="b"/>
            <a:pathLst>
              <a:path w="38100" h="43815">
                <a:moveTo>
                  <a:pt x="37490" y="21666"/>
                </a:moveTo>
                <a:lnTo>
                  <a:pt x="0" y="0"/>
                </a:lnTo>
                <a:lnTo>
                  <a:pt x="0" y="43307"/>
                </a:lnTo>
                <a:lnTo>
                  <a:pt x="37490" y="216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17" name="object 117"/>
          <p:cNvSpPr/>
          <p:nvPr/>
        </p:nvSpPr>
        <p:spPr>
          <a:xfrm>
            <a:off x="4198003" y="5805923"/>
            <a:ext cx="27214" cy="31296"/>
          </a:xfrm>
          <a:custGeom>
            <a:avLst/>
            <a:gdLst/>
            <a:ahLst/>
            <a:cxnLst/>
            <a:rect l="l" t="t" r="r" b="b"/>
            <a:pathLst>
              <a:path w="38100" h="43815">
                <a:moveTo>
                  <a:pt x="37490" y="21666"/>
                </a:moveTo>
                <a:lnTo>
                  <a:pt x="0" y="0"/>
                </a:lnTo>
                <a:lnTo>
                  <a:pt x="0" y="43307"/>
                </a:lnTo>
                <a:lnTo>
                  <a:pt x="37490" y="216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18" name="object 118"/>
          <p:cNvSpPr/>
          <p:nvPr/>
        </p:nvSpPr>
        <p:spPr>
          <a:xfrm>
            <a:off x="4198003" y="5888418"/>
            <a:ext cx="27214" cy="31296"/>
          </a:xfrm>
          <a:custGeom>
            <a:avLst/>
            <a:gdLst/>
            <a:ahLst/>
            <a:cxnLst/>
            <a:rect l="l" t="t" r="r" b="b"/>
            <a:pathLst>
              <a:path w="38100" h="43815">
                <a:moveTo>
                  <a:pt x="37490" y="21653"/>
                </a:moveTo>
                <a:lnTo>
                  <a:pt x="0" y="0"/>
                </a:lnTo>
                <a:lnTo>
                  <a:pt x="0" y="43307"/>
                </a:lnTo>
                <a:lnTo>
                  <a:pt x="37490" y="21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19" name="object 119"/>
          <p:cNvSpPr/>
          <p:nvPr/>
        </p:nvSpPr>
        <p:spPr>
          <a:xfrm>
            <a:off x="4198003" y="5972012"/>
            <a:ext cx="27214" cy="31296"/>
          </a:xfrm>
          <a:custGeom>
            <a:avLst/>
            <a:gdLst/>
            <a:ahLst/>
            <a:cxnLst/>
            <a:rect l="l" t="t" r="r" b="b"/>
            <a:pathLst>
              <a:path w="38100" h="43815">
                <a:moveTo>
                  <a:pt x="37490" y="21653"/>
                </a:moveTo>
                <a:lnTo>
                  <a:pt x="0" y="0"/>
                </a:lnTo>
                <a:lnTo>
                  <a:pt x="0" y="43307"/>
                </a:lnTo>
                <a:lnTo>
                  <a:pt x="37490" y="21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20" name="object 120"/>
          <p:cNvSpPr/>
          <p:nvPr/>
        </p:nvSpPr>
        <p:spPr>
          <a:xfrm>
            <a:off x="8073988" y="5927761"/>
            <a:ext cx="130629" cy="130629"/>
          </a:xfrm>
          <a:custGeom>
            <a:avLst/>
            <a:gdLst/>
            <a:ahLst/>
            <a:cxnLst/>
            <a:rect l="l" t="t" r="r" b="b"/>
            <a:pathLst>
              <a:path w="182879" h="182879">
                <a:moveTo>
                  <a:pt x="182880" y="91439"/>
                </a:moveTo>
                <a:lnTo>
                  <a:pt x="175693" y="55849"/>
                </a:lnTo>
                <a:lnTo>
                  <a:pt x="156095" y="26784"/>
                </a:lnTo>
                <a:lnTo>
                  <a:pt x="127030" y="7186"/>
                </a:lnTo>
                <a:lnTo>
                  <a:pt x="91440" y="0"/>
                </a:lnTo>
                <a:lnTo>
                  <a:pt x="55849" y="7186"/>
                </a:lnTo>
                <a:lnTo>
                  <a:pt x="26784" y="26784"/>
                </a:lnTo>
                <a:lnTo>
                  <a:pt x="7186" y="55849"/>
                </a:lnTo>
                <a:lnTo>
                  <a:pt x="0" y="91439"/>
                </a:lnTo>
                <a:lnTo>
                  <a:pt x="7186" y="127030"/>
                </a:lnTo>
                <a:lnTo>
                  <a:pt x="26784" y="156095"/>
                </a:lnTo>
                <a:lnTo>
                  <a:pt x="55849" y="175693"/>
                </a:lnTo>
                <a:lnTo>
                  <a:pt x="91440" y="182879"/>
                </a:lnTo>
                <a:lnTo>
                  <a:pt x="127030" y="175693"/>
                </a:lnTo>
                <a:lnTo>
                  <a:pt x="156095" y="156095"/>
                </a:lnTo>
                <a:lnTo>
                  <a:pt x="175693" y="127030"/>
                </a:lnTo>
                <a:lnTo>
                  <a:pt x="182880" y="91439"/>
                </a:lnTo>
                <a:close/>
              </a:path>
            </a:pathLst>
          </a:custGeom>
          <a:solidFill>
            <a:srgbClr val="2E2E2E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21" name="object 121"/>
          <p:cNvSpPr txBox="1"/>
          <p:nvPr/>
        </p:nvSpPr>
        <p:spPr>
          <a:xfrm>
            <a:off x="8086779" y="5927452"/>
            <a:ext cx="105229" cy="1099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/>
            <a:r>
              <a:rPr sz="714" spc="-57" dirty="0">
                <a:solidFill>
                  <a:srgbClr val="FFFFFF"/>
                </a:solidFill>
                <a:latin typeface="Arial"/>
                <a:cs typeface="Arial"/>
              </a:rPr>
              <a:t>17</a:t>
            </a:r>
            <a:endParaRPr sz="714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6077666" y="3702712"/>
            <a:ext cx="476250" cy="93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/>
            <a:r>
              <a:rPr sz="607" spc="-7" dirty="0">
                <a:latin typeface="Arial"/>
                <a:cs typeface="Arial"/>
              </a:rPr>
              <a:t>Regeneration</a:t>
            </a:r>
            <a:endParaRPr sz="607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7227570" y="3891198"/>
            <a:ext cx="436789" cy="93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/>
            <a:r>
              <a:rPr sz="607" spc="-61" dirty="0">
                <a:latin typeface="Arial"/>
                <a:cs typeface="Arial"/>
              </a:rPr>
              <a:t>C</a:t>
            </a:r>
            <a:r>
              <a:rPr sz="607" spc="-43" dirty="0">
                <a:latin typeface="Arial"/>
                <a:cs typeface="Arial"/>
              </a:rPr>
              <a:t>o</a:t>
            </a:r>
            <a:r>
              <a:rPr sz="607" spc="-4" dirty="0">
                <a:latin typeface="Arial"/>
                <a:cs typeface="Arial"/>
              </a:rPr>
              <a:t>o</a:t>
            </a:r>
            <a:r>
              <a:rPr sz="607" dirty="0">
                <a:latin typeface="Arial"/>
                <a:cs typeface="Arial"/>
              </a:rPr>
              <a:t>p</a:t>
            </a:r>
            <a:r>
              <a:rPr sz="607" spc="4" dirty="0">
                <a:latin typeface="Arial"/>
                <a:cs typeface="Arial"/>
              </a:rPr>
              <a:t>e</a:t>
            </a:r>
            <a:r>
              <a:rPr sz="607" spc="11" dirty="0">
                <a:latin typeface="Arial"/>
                <a:cs typeface="Arial"/>
              </a:rPr>
              <a:t>r</a:t>
            </a:r>
            <a:r>
              <a:rPr sz="607" spc="21" dirty="0">
                <a:latin typeface="Arial"/>
                <a:cs typeface="Arial"/>
              </a:rPr>
              <a:t>a</a:t>
            </a:r>
            <a:r>
              <a:rPr sz="607" spc="18" dirty="0">
                <a:latin typeface="Arial"/>
                <a:cs typeface="Arial"/>
              </a:rPr>
              <a:t>t</a:t>
            </a:r>
            <a:r>
              <a:rPr sz="607" dirty="0">
                <a:latin typeface="Arial"/>
                <a:cs typeface="Arial"/>
              </a:rPr>
              <a:t>ion</a:t>
            </a:r>
            <a:endParaRPr sz="607"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7140285" y="4845930"/>
            <a:ext cx="595539" cy="93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/>
            <a:r>
              <a:rPr sz="607" spc="-21" dirty="0">
                <a:latin typeface="Arial"/>
                <a:cs typeface="Arial"/>
              </a:rPr>
              <a:t>Deep</a:t>
            </a:r>
            <a:r>
              <a:rPr sz="607" spc="-64" dirty="0">
                <a:latin typeface="Arial"/>
                <a:cs typeface="Arial"/>
              </a:rPr>
              <a:t> </a:t>
            </a:r>
            <a:r>
              <a:rPr sz="607" spc="-11" dirty="0">
                <a:latin typeface="Arial"/>
                <a:cs typeface="Arial"/>
              </a:rPr>
              <a:t>Democracy</a:t>
            </a:r>
            <a:endParaRPr sz="607"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8144202" y="3712672"/>
            <a:ext cx="624567" cy="2090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0178" marR="3629" indent="-121560"/>
            <a:r>
              <a:rPr sz="679" spc="-46" dirty="0">
                <a:latin typeface="Arial"/>
                <a:cs typeface="Arial"/>
              </a:rPr>
              <a:t>Ecological</a:t>
            </a:r>
            <a:r>
              <a:rPr sz="679" spc="-86" dirty="0">
                <a:latin typeface="Arial"/>
                <a:cs typeface="Arial"/>
              </a:rPr>
              <a:t> </a:t>
            </a:r>
            <a:r>
              <a:rPr sz="679" spc="-50" dirty="0">
                <a:latin typeface="Arial"/>
                <a:cs typeface="Arial"/>
              </a:rPr>
              <a:t>&amp;Social  </a:t>
            </a:r>
            <a:r>
              <a:rPr sz="679" spc="-36" dirty="0">
                <a:latin typeface="Arial"/>
                <a:cs typeface="Arial"/>
              </a:rPr>
              <a:t>Well-being</a:t>
            </a:r>
            <a:endParaRPr sz="679">
              <a:latin typeface="Arial"/>
              <a:cs typeface="Arial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6463393" y="1391421"/>
            <a:ext cx="1888671" cy="240846"/>
          </a:xfrm>
          <a:custGeom>
            <a:avLst/>
            <a:gdLst/>
            <a:ahLst/>
            <a:cxnLst/>
            <a:rect l="l" t="t" r="r" b="b"/>
            <a:pathLst>
              <a:path w="2644140" h="337184">
                <a:moveTo>
                  <a:pt x="2643758" y="292823"/>
                </a:moveTo>
                <a:lnTo>
                  <a:pt x="2643758" y="44348"/>
                </a:lnTo>
                <a:lnTo>
                  <a:pt x="2640258" y="27126"/>
                </a:lnTo>
                <a:lnTo>
                  <a:pt x="2630728" y="13025"/>
                </a:lnTo>
                <a:lnTo>
                  <a:pt x="2616627" y="3498"/>
                </a:lnTo>
                <a:lnTo>
                  <a:pt x="2599410" y="0"/>
                </a:lnTo>
                <a:lnTo>
                  <a:pt x="44335" y="0"/>
                </a:lnTo>
                <a:lnTo>
                  <a:pt x="27121" y="3498"/>
                </a:lnTo>
                <a:lnTo>
                  <a:pt x="13023" y="13025"/>
                </a:lnTo>
                <a:lnTo>
                  <a:pt x="3498" y="27126"/>
                </a:lnTo>
                <a:lnTo>
                  <a:pt x="0" y="44348"/>
                </a:lnTo>
                <a:lnTo>
                  <a:pt x="0" y="292823"/>
                </a:lnTo>
                <a:lnTo>
                  <a:pt x="3498" y="310045"/>
                </a:lnTo>
                <a:lnTo>
                  <a:pt x="13023" y="324146"/>
                </a:lnTo>
                <a:lnTo>
                  <a:pt x="27121" y="333673"/>
                </a:lnTo>
                <a:lnTo>
                  <a:pt x="44335" y="337172"/>
                </a:lnTo>
                <a:lnTo>
                  <a:pt x="2599410" y="337172"/>
                </a:lnTo>
                <a:lnTo>
                  <a:pt x="2616627" y="333673"/>
                </a:lnTo>
                <a:lnTo>
                  <a:pt x="2630728" y="324146"/>
                </a:lnTo>
                <a:lnTo>
                  <a:pt x="2640258" y="310045"/>
                </a:lnTo>
                <a:lnTo>
                  <a:pt x="2643758" y="2928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127" name="object 127"/>
          <p:cNvSpPr txBox="1"/>
          <p:nvPr/>
        </p:nvSpPr>
        <p:spPr>
          <a:xfrm>
            <a:off x="6671728" y="1411787"/>
            <a:ext cx="1452789" cy="170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/>
            <a:r>
              <a:rPr sz="1107" spc="-4" dirty="0">
                <a:solidFill>
                  <a:srgbClr val="FFFFFF"/>
                </a:solidFill>
                <a:latin typeface="Arial"/>
                <a:cs typeface="Arial"/>
              </a:rPr>
              <a:t>Regenerative</a:t>
            </a:r>
            <a:r>
              <a:rPr sz="1107" spc="-12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7" spc="-21" dirty="0">
                <a:solidFill>
                  <a:srgbClr val="FFFFFF"/>
                </a:solidFill>
                <a:latin typeface="Arial"/>
                <a:cs typeface="Arial"/>
              </a:rPr>
              <a:t>Economy</a:t>
            </a:r>
            <a:endParaRPr sz="1107">
              <a:latin typeface="Arial"/>
              <a:cs typeface="Arial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4596084" y="4375504"/>
            <a:ext cx="197304" cy="93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/>
            <a:r>
              <a:rPr sz="607" spc="-18" dirty="0">
                <a:latin typeface="Arial"/>
                <a:cs typeface="Arial"/>
              </a:rPr>
              <a:t>Loc</a:t>
            </a:r>
            <a:r>
              <a:rPr sz="607" spc="-21" dirty="0">
                <a:latin typeface="Arial"/>
                <a:cs typeface="Arial"/>
              </a:rPr>
              <a:t>a</a:t>
            </a:r>
            <a:r>
              <a:rPr sz="607" spc="14" dirty="0">
                <a:latin typeface="Arial"/>
                <a:cs typeface="Arial"/>
              </a:rPr>
              <a:t>l</a:t>
            </a:r>
            <a:endParaRPr sz="607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4557051" y="3563464"/>
            <a:ext cx="306614" cy="93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/>
            <a:r>
              <a:rPr sz="607" spc="4" dirty="0">
                <a:latin typeface="Arial"/>
                <a:cs typeface="Arial"/>
              </a:rPr>
              <a:t>National</a:t>
            </a:r>
            <a:endParaRPr sz="607"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4462807" y="2717591"/>
            <a:ext cx="464457" cy="934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/>
            <a:r>
              <a:rPr sz="607" spc="21" dirty="0">
                <a:latin typeface="Arial"/>
                <a:cs typeface="Arial"/>
              </a:rPr>
              <a:t>Int</a:t>
            </a:r>
            <a:r>
              <a:rPr sz="607" spc="-21" dirty="0">
                <a:latin typeface="Arial"/>
                <a:cs typeface="Arial"/>
              </a:rPr>
              <a:t>e</a:t>
            </a:r>
            <a:r>
              <a:rPr sz="607" spc="46" dirty="0">
                <a:latin typeface="Arial"/>
                <a:cs typeface="Arial"/>
              </a:rPr>
              <a:t>r</a:t>
            </a:r>
            <a:r>
              <a:rPr sz="607" spc="4" dirty="0">
                <a:latin typeface="Arial"/>
                <a:cs typeface="Arial"/>
              </a:rPr>
              <a:t>national</a:t>
            </a:r>
            <a:endParaRPr sz="607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7248720" y="2604543"/>
            <a:ext cx="407307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 marR="3629" indent="52615">
              <a:lnSpc>
                <a:spcPts val="656"/>
              </a:lnSpc>
            </a:pPr>
            <a:r>
              <a:rPr sz="607" spc="-7" dirty="0">
                <a:latin typeface="Arial"/>
                <a:cs typeface="Arial"/>
              </a:rPr>
              <a:t>Caring </a:t>
            </a:r>
            <a:r>
              <a:rPr sz="607" spc="-21" dirty="0">
                <a:latin typeface="Arial"/>
                <a:cs typeface="Arial"/>
              </a:rPr>
              <a:t>&amp;  </a:t>
            </a:r>
            <a:r>
              <a:rPr sz="607" spc="-54" dirty="0">
                <a:latin typeface="Arial"/>
                <a:cs typeface="Arial"/>
              </a:rPr>
              <a:t>S</a:t>
            </a:r>
            <a:r>
              <a:rPr sz="607" spc="-4" dirty="0">
                <a:latin typeface="Arial"/>
                <a:cs typeface="Arial"/>
              </a:rPr>
              <a:t>acr</a:t>
            </a:r>
            <a:r>
              <a:rPr sz="607" spc="-18" dirty="0">
                <a:latin typeface="Arial"/>
                <a:cs typeface="Arial"/>
              </a:rPr>
              <a:t>edness</a:t>
            </a:r>
            <a:endParaRPr sz="607">
              <a:latin typeface="Arial"/>
              <a:cs typeface="Arial"/>
            </a:endParaRPr>
          </a:p>
        </p:txBody>
      </p:sp>
      <p:sp>
        <p:nvSpPr>
          <p:cNvPr id="132" name="object 132"/>
          <p:cNvSpPr txBox="1"/>
          <p:nvPr/>
        </p:nvSpPr>
        <p:spPr>
          <a:xfrm rot="1020000">
            <a:off x="5299064" y="1667261"/>
            <a:ext cx="146211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1"/>
              </a:lnSpc>
            </a:pPr>
            <a:r>
              <a:rPr sz="964" spc="-32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endParaRPr sz="964">
              <a:latin typeface="Arial"/>
              <a:cs typeface="Arial"/>
            </a:endParaRPr>
          </a:p>
        </p:txBody>
      </p:sp>
      <p:sp>
        <p:nvSpPr>
          <p:cNvPr id="133" name="object 133"/>
          <p:cNvSpPr txBox="1"/>
          <p:nvPr/>
        </p:nvSpPr>
        <p:spPr>
          <a:xfrm rot="1080000">
            <a:off x="5373917" y="1692307"/>
            <a:ext cx="150231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1"/>
              </a:lnSpc>
            </a:pPr>
            <a:r>
              <a:rPr sz="964" spc="-43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endParaRPr sz="964">
              <a:latin typeface="Arial"/>
              <a:cs typeface="Arial"/>
            </a:endParaRPr>
          </a:p>
        </p:txBody>
      </p:sp>
      <p:sp>
        <p:nvSpPr>
          <p:cNvPr id="134" name="object 134"/>
          <p:cNvSpPr txBox="1"/>
          <p:nvPr/>
        </p:nvSpPr>
        <p:spPr>
          <a:xfrm rot="1200000">
            <a:off x="5441617" y="1712461"/>
            <a:ext cx="12885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1"/>
              </a:lnSpc>
            </a:pPr>
            <a:r>
              <a:rPr sz="964" spc="18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964">
              <a:latin typeface="Arial"/>
              <a:cs typeface="Arial"/>
            </a:endParaRPr>
          </a:p>
        </p:txBody>
      </p:sp>
      <p:sp>
        <p:nvSpPr>
          <p:cNvPr id="135" name="object 135"/>
          <p:cNvSpPr txBox="1"/>
          <p:nvPr/>
        </p:nvSpPr>
        <p:spPr>
          <a:xfrm rot="1260000">
            <a:off x="5483963" y="1730595"/>
            <a:ext cx="14023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1"/>
              </a:lnSpc>
            </a:pPr>
            <a:r>
              <a:rPr sz="964" spc="-2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964">
              <a:latin typeface="Arial"/>
              <a:cs typeface="Arial"/>
            </a:endParaRPr>
          </a:p>
        </p:txBody>
      </p:sp>
      <p:sp>
        <p:nvSpPr>
          <p:cNvPr id="136" name="object 136"/>
          <p:cNvSpPr txBox="1"/>
          <p:nvPr/>
        </p:nvSpPr>
        <p:spPr>
          <a:xfrm rot="1320000">
            <a:off x="5548194" y="1758607"/>
            <a:ext cx="149972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1"/>
              </a:lnSpc>
            </a:pPr>
            <a:r>
              <a:rPr sz="964" spc="-5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964">
              <a:latin typeface="Arial"/>
              <a:cs typeface="Arial"/>
            </a:endParaRPr>
          </a:p>
        </p:txBody>
      </p:sp>
      <p:sp>
        <p:nvSpPr>
          <p:cNvPr id="137" name="object 137"/>
          <p:cNvSpPr txBox="1"/>
          <p:nvPr/>
        </p:nvSpPr>
        <p:spPr>
          <a:xfrm rot="1500000">
            <a:off x="5642118" y="1798726"/>
            <a:ext cx="141996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1"/>
              </a:lnSpc>
            </a:pPr>
            <a:r>
              <a:rPr sz="964" spc="-43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964">
              <a:latin typeface="Arial"/>
              <a:cs typeface="Arial"/>
            </a:endParaRPr>
          </a:p>
        </p:txBody>
      </p:sp>
      <p:sp>
        <p:nvSpPr>
          <p:cNvPr id="138" name="object 138"/>
          <p:cNvSpPr txBox="1"/>
          <p:nvPr/>
        </p:nvSpPr>
        <p:spPr>
          <a:xfrm rot="1620000">
            <a:off x="5708172" y="1832819"/>
            <a:ext cx="14945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1"/>
              </a:lnSpc>
            </a:pPr>
            <a:r>
              <a:rPr sz="964" spc="-39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endParaRPr sz="964"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 rot="1680000">
            <a:off x="5779588" y="1869071"/>
            <a:ext cx="142904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1"/>
              </a:lnSpc>
            </a:pPr>
            <a:r>
              <a:rPr sz="964" spc="-104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964">
              <a:latin typeface="Arial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 rot="1860000">
            <a:off x="5863608" y="1921102"/>
            <a:ext cx="152330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1"/>
              </a:lnSpc>
            </a:pPr>
            <a:r>
              <a:rPr sz="964" spc="-18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964">
              <a:latin typeface="Arial"/>
              <a:cs typeface="Arial"/>
            </a:endParaRPr>
          </a:p>
        </p:txBody>
      </p:sp>
      <p:sp>
        <p:nvSpPr>
          <p:cNvPr id="141" name="object 141"/>
          <p:cNvSpPr txBox="1"/>
          <p:nvPr/>
        </p:nvSpPr>
        <p:spPr>
          <a:xfrm rot="2040000">
            <a:off x="5934867" y="1963982"/>
            <a:ext cx="141772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1"/>
              </a:lnSpc>
            </a:pPr>
            <a:r>
              <a:rPr sz="964" spc="-104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964">
              <a:latin typeface="Arial"/>
              <a:cs typeface="Arial"/>
            </a:endParaRPr>
          </a:p>
        </p:txBody>
      </p:sp>
      <p:sp>
        <p:nvSpPr>
          <p:cNvPr id="142" name="object 142"/>
          <p:cNvSpPr txBox="1"/>
          <p:nvPr/>
        </p:nvSpPr>
        <p:spPr>
          <a:xfrm rot="2220000">
            <a:off x="5996603" y="2020402"/>
            <a:ext cx="174473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1"/>
              </a:lnSpc>
            </a:pPr>
            <a:r>
              <a:rPr sz="964" spc="46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 sz="964">
              <a:latin typeface="Arial"/>
              <a:cs typeface="Arial"/>
            </a:endParaRPr>
          </a:p>
        </p:txBody>
      </p:sp>
      <p:sp>
        <p:nvSpPr>
          <p:cNvPr id="143" name="object 143"/>
          <p:cNvSpPr txBox="1"/>
          <p:nvPr/>
        </p:nvSpPr>
        <p:spPr>
          <a:xfrm rot="20760000">
            <a:off x="5532910" y="5018437"/>
            <a:ext cx="9197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1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79">
              <a:latin typeface="Arial"/>
              <a:cs typeface="Arial"/>
            </a:endParaRPr>
          </a:p>
        </p:txBody>
      </p:sp>
      <p:sp>
        <p:nvSpPr>
          <p:cNvPr id="144" name="object 144"/>
          <p:cNvSpPr txBox="1"/>
          <p:nvPr/>
        </p:nvSpPr>
        <p:spPr>
          <a:xfrm rot="20700000">
            <a:off x="5567518" y="5007322"/>
            <a:ext cx="107721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7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679"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 rot="20640000">
            <a:off x="5626104" y="4991084"/>
            <a:ext cx="106175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7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endParaRPr sz="679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 rot="20580000">
            <a:off x="5680117" y="4975393"/>
            <a:ext cx="101378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68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679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 rot="20520000">
            <a:off x="5727027" y="4959882"/>
            <a:ext cx="102523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54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679">
              <a:latin typeface="Arial"/>
              <a:cs typeface="Arial"/>
            </a:endParaRPr>
          </a:p>
        </p:txBody>
      </p:sp>
      <p:sp>
        <p:nvSpPr>
          <p:cNvPr id="148" name="object 148"/>
          <p:cNvSpPr txBox="1"/>
          <p:nvPr/>
        </p:nvSpPr>
        <p:spPr>
          <a:xfrm rot="20400000">
            <a:off x="5775045" y="4943204"/>
            <a:ext cx="101378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679">
              <a:latin typeface="Arial"/>
              <a:cs typeface="Arial"/>
            </a:endParaRPr>
          </a:p>
        </p:txBody>
      </p:sp>
      <p:sp>
        <p:nvSpPr>
          <p:cNvPr id="149" name="object 149"/>
          <p:cNvSpPr txBox="1"/>
          <p:nvPr/>
        </p:nvSpPr>
        <p:spPr>
          <a:xfrm rot="20340000">
            <a:off x="5829418" y="4924291"/>
            <a:ext cx="92240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14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79">
              <a:latin typeface="Arial"/>
              <a:cs typeface="Arial"/>
            </a:endParaRPr>
          </a:p>
        </p:txBody>
      </p:sp>
      <p:sp>
        <p:nvSpPr>
          <p:cNvPr id="150" name="object 150"/>
          <p:cNvSpPr txBox="1"/>
          <p:nvPr/>
        </p:nvSpPr>
        <p:spPr>
          <a:xfrm rot="20280000">
            <a:off x="5861886" y="4907654"/>
            <a:ext cx="108779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7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679">
              <a:latin typeface="Arial"/>
              <a:cs typeface="Arial"/>
            </a:endParaRPr>
          </a:p>
        </p:txBody>
      </p:sp>
      <p:sp>
        <p:nvSpPr>
          <p:cNvPr id="151" name="object 151"/>
          <p:cNvSpPr txBox="1"/>
          <p:nvPr/>
        </p:nvSpPr>
        <p:spPr>
          <a:xfrm rot="19860000">
            <a:off x="6040034" y="4822075"/>
            <a:ext cx="104431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5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679">
              <a:latin typeface="Arial"/>
              <a:cs typeface="Arial"/>
            </a:endParaRPr>
          </a:p>
        </p:txBody>
      </p:sp>
      <p:sp>
        <p:nvSpPr>
          <p:cNvPr id="152" name="object 152"/>
          <p:cNvSpPr txBox="1"/>
          <p:nvPr/>
        </p:nvSpPr>
        <p:spPr>
          <a:xfrm rot="19740000">
            <a:off x="6102560" y="4785907"/>
            <a:ext cx="103466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32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679">
              <a:latin typeface="Arial"/>
              <a:cs typeface="Arial"/>
            </a:endParaRPr>
          </a:p>
        </p:txBody>
      </p:sp>
      <p:sp>
        <p:nvSpPr>
          <p:cNvPr id="153" name="object 153"/>
          <p:cNvSpPr txBox="1"/>
          <p:nvPr/>
        </p:nvSpPr>
        <p:spPr>
          <a:xfrm rot="19620000">
            <a:off x="6149026" y="4755513"/>
            <a:ext cx="106943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5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679">
              <a:latin typeface="Arial"/>
              <a:cs typeface="Arial"/>
            </a:endParaRPr>
          </a:p>
        </p:txBody>
      </p:sp>
      <p:sp>
        <p:nvSpPr>
          <p:cNvPr id="154" name="object 154"/>
          <p:cNvSpPr txBox="1"/>
          <p:nvPr/>
        </p:nvSpPr>
        <p:spPr>
          <a:xfrm rot="19440000">
            <a:off x="6266765" y="4674800"/>
            <a:ext cx="101831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68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679">
              <a:latin typeface="Arial"/>
              <a:cs typeface="Arial"/>
            </a:endParaRPr>
          </a:p>
        </p:txBody>
      </p:sp>
      <p:sp>
        <p:nvSpPr>
          <p:cNvPr id="155" name="object 155"/>
          <p:cNvSpPr txBox="1"/>
          <p:nvPr/>
        </p:nvSpPr>
        <p:spPr>
          <a:xfrm rot="19320000">
            <a:off x="6306902" y="4642919"/>
            <a:ext cx="104431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54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679">
              <a:latin typeface="Arial"/>
              <a:cs typeface="Arial"/>
            </a:endParaRPr>
          </a:p>
        </p:txBody>
      </p:sp>
      <p:sp>
        <p:nvSpPr>
          <p:cNvPr id="156" name="object 156"/>
          <p:cNvSpPr txBox="1"/>
          <p:nvPr/>
        </p:nvSpPr>
        <p:spPr>
          <a:xfrm rot="20160000">
            <a:off x="5970703" y="5015155"/>
            <a:ext cx="80362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2" dirty="0">
                <a:latin typeface="Arial"/>
                <a:cs typeface="Arial"/>
              </a:rPr>
              <a:t>F</a:t>
            </a:r>
            <a:endParaRPr sz="536">
              <a:latin typeface="Arial"/>
              <a:cs typeface="Arial"/>
            </a:endParaRPr>
          </a:p>
        </p:txBody>
      </p:sp>
      <p:sp>
        <p:nvSpPr>
          <p:cNvPr id="157" name="object 157"/>
          <p:cNvSpPr txBox="1"/>
          <p:nvPr/>
        </p:nvSpPr>
        <p:spPr>
          <a:xfrm rot="20100000">
            <a:off x="5934099" y="4875684"/>
            <a:ext cx="107461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5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679">
              <a:latin typeface="Arial"/>
              <a:cs typeface="Arial"/>
            </a:endParaRPr>
          </a:p>
        </p:txBody>
      </p:sp>
      <p:sp>
        <p:nvSpPr>
          <p:cNvPr id="158" name="object 158"/>
          <p:cNvSpPr txBox="1"/>
          <p:nvPr/>
        </p:nvSpPr>
        <p:spPr>
          <a:xfrm rot="20100000">
            <a:off x="6011289" y="4996069"/>
            <a:ext cx="81462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50" dirty="0">
                <a:latin typeface="Arial"/>
                <a:cs typeface="Arial"/>
              </a:rPr>
              <a:t>E</a:t>
            </a:r>
            <a:endParaRPr sz="536">
              <a:latin typeface="Arial"/>
              <a:cs typeface="Arial"/>
            </a:endParaRPr>
          </a:p>
        </p:txBody>
      </p:sp>
      <p:sp>
        <p:nvSpPr>
          <p:cNvPr id="159" name="object 159"/>
          <p:cNvSpPr txBox="1"/>
          <p:nvPr/>
        </p:nvSpPr>
        <p:spPr>
          <a:xfrm rot="19980000">
            <a:off x="5988091" y="4849238"/>
            <a:ext cx="106429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-2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endParaRPr sz="679">
              <a:latin typeface="Arial"/>
              <a:cs typeface="Arial"/>
            </a:endParaRPr>
          </a:p>
        </p:txBody>
      </p:sp>
      <p:sp>
        <p:nvSpPr>
          <p:cNvPr id="160" name="object 160"/>
          <p:cNvSpPr txBox="1"/>
          <p:nvPr/>
        </p:nvSpPr>
        <p:spPr>
          <a:xfrm rot="19980000">
            <a:off x="6053056" y="4975498"/>
            <a:ext cx="8101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50" dirty="0">
                <a:latin typeface="Arial"/>
                <a:cs typeface="Arial"/>
              </a:rPr>
              <a:t>E</a:t>
            </a:r>
            <a:endParaRPr sz="536">
              <a:latin typeface="Arial"/>
              <a:cs typeface="Arial"/>
            </a:endParaRPr>
          </a:p>
        </p:txBody>
      </p:sp>
      <p:sp>
        <p:nvSpPr>
          <p:cNvPr id="161" name="object 161"/>
          <p:cNvSpPr txBox="1"/>
          <p:nvPr/>
        </p:nvSpPr>
        <p:spPr>
          <a:xfrm rot="19920000">
            <a:off x="6095189" y="4952058"/>
            <a:ext cx="85801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18" dirty="0">
                <a:latin typeface="Arial"/>
                <a:cs typeface="Arial"/>
              </a:rPr>
              <a:t>D</a:t>
            </a:r>
            <a:endParaRPr sz="536">
              <a:latin typeface="Arial"/>
              <a:cs typeface="Arial"/>
            </a:endParaRPr>
          </a:p>
        </p:txBody>
      </p:sp>
      <p:sp>
        <p:nvSpPr>
          <p:cNvPr id="162" name="object 162"/>
          <p:cNvSpPr txBox="1"/>
          <p:nvPr/>
        </p:nvSpPr>
        <p:spPr>
          <a:xfrm rot="19800000">
            <a:off x="6159830" y="4915167"/>
            <a:ext cx="85291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dirty="0">
                <a:latin typeface="Arial"/>
                <a:cs typeface="Arial"/>
              </a:rPr>
              <a:t>&amp;</a:t>
            </a:r>
            <a:endParaRPr sz="536">
              <a:latin typeface="Arial"/>
              <a:cs typeface="Arial"/>
            </a:endParaRPr>
          </a:p>
        </p:txBody>
      </p:sp>
      <p:sp>
        <p:nvSpPr>
          <p:cNvPr id="163" name="object 163"/>
          <p:cNvSpPr txBox="1"/>
          <p:nvPr/>
        </p:nvSpPr>
        <p:spPr>
          <a:xfrm rot="19680000">
            <a:off x="6222091" y="4876433"/>
            <a:ext cx="8478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64" dirty="0">
                <a:latin typeface="Arial"/>
                <a:cs typeface="Arial"/>
              </a:rPr>
              <a:t>G</a:t>
            </a:r>
            <a:endParaRPr sz="536">
              <a:latin typeface="Arial"/>
              <a:cs typeface="Arial"/>
            </a:endParaRPr>
          </a:p>
        </p:txBody>
      </p:sp>
      <p:sp>
        <p:nvSpPr>
          <p:cNvPr id="164" name="object 164"/>
          <p:cNvSpPr txBox="1"/>
          <p:nvPr/>
        </p:nvSpPr>
        <p:spPr>
          <a:xfrm rot="19560000">
            <a:off x="6265638" y="4847709"/>
            <a:ext cx="8404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9" dirty="0">
                <a:latin typeface="Arial"/>
                <a:cs typeface="Arial"/>
              </a:rPr>
              <a:t>R</a:t>
            </a:r>
            <a:endParaRPr sz="536">
              <a:latin typeface="Arial"/>
              <a:cs typeface="Arial"/>
            </a:endParaRPr>
          </a:p>
        </p:txBody>
      </p:sp>
      <p:sp>
        <p:nvSpPr>
          <p:cNvPr id="165" name="object 165"/>
          <p:cNvSpPr txBox="1"/>
          <p:nvPr/>
        </p:nvSpPr>
        <p:spPr>
          <a:xfrm rot="19500000">
            <a:off x="6200799" y="4714732"/>
            <a:ext cx="124120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92"/>
              </a:lnSpc>
            </a:pPr>
            <a:r>
              <a:rPr sz="679" spc="43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endParaRPr sz="679">
              <a:latin typeface="Arial"/>
              <a:cs typeface="Arial"/>
            </a:endParaRPr>
          </a:p>
        </p:txBody>
      </p:sp>
      <p:sp>
        <p:nvSpPr>
          <p:cNvPr id="166" name="object 166"/>
          <p:cNvSpPr txBox="1"/>
          <p:nvPr/>
        </p:nvSpPr>
        <p:spPr>
          <a:xfrm rot="19500000">
            <a:off x="6307806" y="4817317"/>
            <a:ext cx="8657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6" dirty="0">
                <a:latin typeface="Arial"/>
                <a:cs typeface="Arial"/>
              </a:rPr>
              <a:t>O</a:t>
            </a:r>
            <a:endParaRPr sz="536">
              <a:latin typeface="Arial"/>
              <a:cs typeface="Arial"/>
            </a:endParaRPr>
          </a:p>
        </p:txBody>
      </p:sp>
      <p:sp>
        <p:nvSpPr>
          <p:cNvPr id="167" name="object 167"/>
          <p:cNvSpPr txBox="1"/>
          <p:nvPr/>
        </p:nvSpPr>
        <p:spPr>
          <a:xfrm rot="19380000">
            <a:off x="6353814" y="4778639"/>
            <a:ext cx="9942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39" dirty="0">
                <a:latin typeface="Arial"/>
                <a:cs typeface="Arial"/>
              </a:rPr>
              <a:t>W</a:t>
            </a:r>
            <a:endParaRPr sz="536">
              <a:latin typeface="Arial"/>
              <a:cs typeface="Arial"/>
            </a:endParaRPr>
          </a:p>
        </p:txBody>
      </p:sp>
      <p:sp>
        <p:nvSpPr>
          <p:cNvPr id="168" name="object 168"/>
          <p:cNvSpPr txBox="1"/>
          <p:nvPr/>
        </p:nvSpPr>
        <p:spPr>
          <a:xfrm rot="19560000">
            <a:off x="7192756" y="1965829"/>
            <a:ext cx="9942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39" dirty="0">
                <a:latin typeface="Arial"/>
                <a:cs typeface="Arial"/>
              </a:rPr>
              <a:t>W</a:t>
            </a:r>
            <a:endParaRPr sz="536">
              <a:latin typeface="Arial"/>
              <a:cs typeface="Arial"/>
            </a:endParaRPr>
          </a:p>
        </p:txBody>
      </p:sp>
      <p:sp>
        <p:nvSpPr>
          <p:cNvPr id="169" name="object 169"/>
          <p:cNvSpPr txBox="1"/>
          <p:nvPr/>
        </p:nvSpPr>
        <p:spPr>
          <a:xfrm rot="20100000">
            <a:off x="7257290" y="1932455"/>
            <a:ext cx="86318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6" dirty="0">
                <a:latin typeface="Arial"/>
                <a:cs typeface="Arial"/>
              </a:rPr>
              <a:t>O</a:t>
            </a:r>
            <a:endParaRPr sz="536">
              <a:latin typeface="Arial"/>
              <a:cs typeface="Arial"/>
            </a:endParaRPr>
          </a:p>
        </p:txBody>
      </p:sp>
      <p:sp>
        <p:nvSpPr>
          <p:cNvPr id="170" name="object 170"/>
          <p:cNvSpPr txBox="1"/>
          <p:nvPr/>
        </p:nvSpPr>
        <p:spPr>
          <a:xfrm rot="20580000">
            <a:off x="7310270" y="1912257"/>
            <a:ext cx="83802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9" dirty="0">
                <a:latin typeface="Arial"/>
                <a:cs typeface="Arial"/>
              </a:rPr>
              <a:t>R</a:t>
            </a:r>
            <a:endParaRPr sz="536">
              <a:latin typeface="Arial"/>
              <a:cs typeface="Arial"/>
            </a:endParaRPr>
          </a:p>
        </p:txBody>
      </p:sp>
      <p:sp>
        <p:nvSpPr>
          <p:cNvPr id="171" name="object 171"/>
          <p:cNvSpPr txBox="1"/>
          <p:nvPr/>
        </p:nvSpPr>
        <p:spPr>
          <a:xfrm rot="21120000">
            <a:off x="7360686" y="1901164"/>
            <a:ext cx="8057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4" dirty="0">
                <a:latin typeface="Arial"/>
                <a:cs typeface="Arial"/>
              </a:rPr>
              <a:t>L</a:t>
            </a:r>
            <a:endParaRPr sz="536">
              <a:latin typeface="Arial"/>
              <a:cs typeface="Arial"/>
            </a:endParaRPr>
          </a:p>
        </p:txBody>
      </p:sp>
      <p:sp>
        <p:nvSpPr>
          <p:cNvPr id="172" name="object 172"/>
          <p:cNvSpPr txBox="1"/>
          <p:nvPr/>
        </p:nvSpPr>
        <p:spPr>
          <a:xfrm rot="60000">
            <a:off x="7409851" y="1897775"/>
            <a:ext cx="8503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18" dirty="0">
                <a:latin typeface="Arial"/>
                <a:cs typeface="Arial"/>
              </a:rPr>
              <a:t>D</a:t>
            </a:r>
            <a:endParaRPr sz="536">
              <a:latin typeface="Arial"/>
              <a:cs typeface="Arial"/>
            </a:endParaRPr>
          </a:p>
        </p:txBody>
      </p:sp>
      <p:sp>
        <p:nvSpPr>
          <p:cNvPr id="173" name="object 173"/>
          <p:cNvSpPr txBox="1"/>
          <p:nvPr/>
        </p:nvSpPr>
        <p:spPr>
          <a:xfrm rot="660000">
            <a:off x="7464371" y="1903611"/>
            <a:ext cx="8503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11" dirty="0">
                <a:latin typeface="Arial"/>
                <a:cs typeface="Arial"/>
              </a:rPr>
              <a:t>V</a:t>
            </a:r>
            <a:endParaRPr sz="536">
              <a:latin typeface="Arial"/>
              <a:cs typeface="Arial"/>
            </a:endParaRPr>
          </a:p>
        </p:txBody>
      </p:sp>
      <p:sp>
        <p:nvSpPr>
          <p:cNvPr id="174" name="object 174"/>
          <p:cNvSpPr txBox="1"/>
          <p:nvPr/>
        </p:nvSpPr>
        <p:spPr>
          <a:xfrm rot="1080000">
            <a:off x="7511150" y="1914569"/>
            <a:ext cx="7416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14" dirty="0">
                <a:latin typeface="Arial"/>
                <a:cs typeface="Arial"/>
              </a:rPr>
              <a:t>I</a:t>
            </a:r>
            <a:endParaRPr sz="536">
              <a:latin typeface="Arial"/>
              <a:cs typeface="Arial"/>
            </a:endParaRPr>
          </a:p>
        </p:txBody>
      </p:sp>
      <p:sp>
        <p:nvSpPr>
          <p:cNvPr id="175" name="object 175"/>
          <p:cNvSpPr txBox="1"/>
          <p:nvPr/>
        </p:nvSpPr>
        <p:spPr>
          <a:xfrm rot="1440000">
            <a:off x="7543112" y="1928817"/>
            <a:ext cx="81688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50" dirty="0">
                <a:latin typeface="Arial"/>
                <a:cs typeface="Arial"/>
              </a:rPr>
              <a:t>E</a:t>
            </a:r>
            <a:endParaRPr sz="536">
              <a:latin typeface="Arial"/>
              <a:cs typeface="Arial"/>
            </a:endParaRPr>
          </a:p>
        </p:txBody>
      </p:sp>
      <p:sp>
        <p:nvSpPr>
          <p:cNvPr id="176" name="object 176"/>
          <p:cNvSpPr txBox="1"/>
          <p:nvPr/>
        </p:nvSpPr>
        <p:spPr>
          <a:xfrm rot="1980000">
            <a:off x="7589351" y="1959847"/>
            <a:ext cx="100065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39" dirty="0">
                <a:latin typeface="Arial"/>
                <a:cs typeface="Arial"/>
              </a:rPr>
              <a:t>W</a:t>
            </a:r>
            <a:endParaRPr sz="536">
              <a:latin typeface="Arial"/>
              <a:cs typeface="Arial"/>
            </a:endParaRPr>
          </a:p>
        </p:txBody>
      </p:sp>
      <p:sp>
        <p:nvSpPr>
          <p:cNvPr id="177" name="object 177"/>
          <p:cNvSpPr txBox="1"/>
          <p:nvPr/>
        </p:nvSpPr>
        <p:spPr>
          <a:xfrm rot="19620000">
            <a:off x="6078436" y="3062806"/>
            <a:ext cx="8404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9" dirty="0">
                <a:latin typeface="Arial"/>
                <a:cs typeface="Arial"/>
              </a:rPr>
              <a:t>R</a:t>
            </a:r>
            <a:endParaRPr sz="536">
              <a:latin typeface="Arial"/>
              <a:cs typeface="Arial"/>
            </a:endParaRPr>
          </a:p>
        </p:txBody>
      </p:sp>
      <p:sp>
        <p:nvSpPr>
          <p:cNvPr id="178" name="object 178"/>
          <p:cNvSpPr txBox="1"/>
          <p:nvPr/>
        </p:nvSpPr>
        <p:spPr>
          <a:xfrm rot="19980000">
            <a:off x="6123389" y="3037417"/>
            <a:ext cx="8101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50" dirty="0">
                <a:latin typeface="Arial"/>
                <a:cs typeface="Arial"/>
              </a:rPr>
              <a:t>E</a:t>
            </a:r>
            <a:endParaRPr sz="536">
              <a:latin typeface="Arial"/>
              <a:cs typeface="Arial"/>
            </a:endParaRPr>
          </a:p>
        </p:txBody>
      </p:sp>
      <p:sp>
        <p:nvSpPr>
          <p:cNvPr id="179" name="object 179"/>
          <p:cNvSpPr txBox="1"/>
          <p:nvPr/>
        </p:nvSpPr>
        <p:spPr>
          <a:xfrm rot="20460000">
            <a:off x="6167196" y="3017996"/>
            <a:ext cx="8260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9" dirty="0">
                <a:latin typeface="Arial"/>
                <a:cs typeface="Arial"/>
              </a:rPr>
              <a:t>S</a:t>
            </a:r>
            <a:endParaRPr sz="536">
              <a:latin typeface="Arial"/>
              <a:cs typeface="Arial"/>
            </a:endParaRPr>
          </a:p>
        </p:txBody>
      </p:sp>
      <p:sp>
        <p:nvSpPr>
          <p:cNvPr id="180" name="object 180"/>
          <p:cNvSpPr txBox="1"/>
          <p:nvPr/>
        </p:nvSpPr>
        <p:spPr>
          <a:xfrm rot="20940000">
            <a:off x="6217370" y="3003530"/>
            <a:ext cx="8605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6" dirty="0">
                <a:latin typeface="Arial"/>
                <a:cs typeface="Arial"/>
              </a:rPr>
              <a:t>O</a:t>
            </a:r>
            <a:endParaRPr sz="536">
              <a:latin typeface="Arial"/>
              <a:cs typeface="Arial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6283958" y="2976399"/>
            <a:ext cx="66675" cy="99863"/>
          </a:xfrm>
          <a:prstGeom prst="rect">
            <a:avLst/>
          </a:prstGeom>
        </p:spPr>
        <p:txBody>
          <a:bodyPr vert="horz" wrap="square" lIns="0" tIns="17236" rIns="0" bIns="0" rtlCol="0">
            <a:spAutoFit/>
          </a:bodyPr>
          <a:lstStyle/>
          <a:p>
            <a:pPr marL="9072">
              <a:spcBef>
                <a:spcPts val="136"/>
              </a:spcBef>
            </a:pPr>
            <a:r>
              <a:rPr sz="536" spc="-14" dirty="0">
                <a:latin typeface="Arial"/>
                <a:cs typeface="Arial"/>
              </a:rPr>
              <a:t>U</a:t>
            </a:r>
            <a:endParaRPr sz="536">
              <a:latin typeface="Arial"/>
              <a:cs typeface="Arial"/>
            </a:endParaRPr>
          </a:p>
        </p:txBody>
      </p:sp>
      <p:sp>
        <p:nvSpPr>
          <p:cNvPr id="182" name="object 182"/>
          <p:cNvSpPr txBox="1"/>
          <p:nvPr/>
        </p:nvSpPr>
        <p:spPr>
          <a:xfrm rot="540000">
            <a:off x="6330355" y="3002032"/>
            <a:ext cx="84292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9" dirty="0">
                <a:latin typeface="Arial"/>
                <a:cs typeface="Arial"/>
              </a:rPr>
              <a:t>R</a:t>
            </a:r>
            <a:endParaRPr sz="536">
              <a:latin typeface="Arial"/>
              <a:cs typeface="Arial"/>
            </a:endParaRPr>
          </a:p>
        </p:txBody>
      </p:sp>
      <p:sp>
        <p:nvSpPr>
          <p:cNvPr id="183" name="object 183"/>
          <p:cNvSpPr txBox="1"/>
          <p:nvPr/>
        </p:nvSpPr>
        <p:spPr>
          <a:xfrm rot="1080000">
            <a:off x="6380844" y="3014477"/>
            <a:ext cx="8191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71" dirty="0">
                <a:latin typeface="Arial"/>
                <a:cs typeface="Arial"/>
              </a:rPr>
              <a:t>C</a:t>
            </a:r>
            <a:endParaRPr sz="536">
              <a:latin typeface="Arial"/>
              <a:cs typeface="Arial"/>
            </a:endParaRPr>
          </a:p>
        </p:txBody>
      </p:sp>
      <p:sp>
        <p:nvSpPr>
          <p:cNvPr id="184" name="object 184"/>
          <p:cNvSpPr txBox="1"/>
          <p:nvPr/>
        </p:nvSpPr>
        <p:spPr>
          <a:xfrm rot="1560000">
            <a:off x="6426201" y="3033116"/>
            <a:ext cx="8123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50" dirty="0">
                <a:latin typeface="Arial"/>
                <a:cs typeface="Arial"/>
              </a:rPr>
              <a:t>E</a:t>
            </a:r>
            <a:endParaRPr sz="536">
              <a:latin typeface="Arial"/>
              <a:cs typeface="Arial"/>
            </a:endParaRPr>
          </a:p>
        </p:txBody>
      </p:sp>
      <p:sp>
        <p:nvSpPr>
          <p:cNvPr id="185" name="object 185"/>
          <p:cNvSpPr txBox="1"/>
          <p:nvPr/>
        </p:nvSpPr>
        <p:spPr>
          <a:xfrm rot="1920000">
            <a:off x="6467673" y="3057124"/>
            <a:ext cx="8237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9" dirty="0">
                <a:latin typeface="Arial"/>
                <a:cs typeface="Arial"/>
              </a:rPr>
              <a:t>S</a:t>
            </a:r>
            <a:endParaRPr sz="536">
              <a:latin typeface="Arial"/>
              <a:cs typeface="Arial"/>
            </a:endParaRPr>
          </a:p>
        </p:txBody>
      </p:sp>
      <p:sp>
        <p:nvSpPr>
          <p:cNvPr id="186" name="object 186"/>
          <p:cNvSpPr txBox="1"/>
          <p:nvPr/>
        </p:nvSpPr>
        <p:spPr>
          <a:xfrm rot="19380000">
            <a:off x="7166379" y="4201409"/>
            <a:ext cx="8453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64" dirty="0">
                <a:latin typeface="Arial"/>
                <a:cs typeface="Arial"/>
              </a:rPr>
              <a:t>G</a:t>
            </a:r>
            <a:endParaRPr sz="536">
              <a:latin typeface="Arial"/>
              <a:cs typeface="Arial"/>
            </a:endParaRPr>
          </a:p>
        </p:txBody>
      </p:sp>
      <p:sp>
        <p:nvSpPr>
          <p:cNvPr id="187" name="object 187"/>
          <p:cNvSpPr txBox="1"/>
          <p:nvPr/>
        </p:nvSpPr>
        <p:spPr>
          <a:xfrm rot="19740000">
            <a:off x="7211031" y="4170209"/>
            <a:ext cx="8605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6" dirty="0">
                <a:latin typeface="Arial"/>
                <a:cs typeface="Arial"/>
              </a:rPr>
              <a:t>O</a:t>
            </a:r>
            <a:endParaRPr sz="536">
              <a:latin typeface="Arial"/>
              <a:cs typeface="Arial"/>
            </a:endParaRPr>
          </a:p>
        </p:txBody>
      </p:sp>
      <p:sp>
        <p:nvSpPr>
          <p:cNvPr id="188" name="object 188"/>
          <p:cNvSpPr txBox="1"/>
          <p:nvPr/>
        </p:nvSpPr>
        <p:spPr>
          <a:xfrm rot="20220000">
            <a:off x="7260119" y="4144744"/>
            <a:ext cx="85801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11" dirty="0">
                <a:latin typeface="Arial"/>
                <a:cs typeface="Arial"/>
              </a:rPr>
              <a:t>V</a:t>
            </a:r>
            <a:endParaRPr sz="536">
              <a:latin typeface="Arial"/>
              <a:cs typeface="Arial"/>
            </a:endParaRPr>
          </a:p>
        </p:txBody>
      </p:sp>
      <p:sp>
        <p:nvSpPr>
          <p:cNvPr id="189" name="object 189"/>
          <p:cNvSpPr txBox="1"/>
          <p:nvPr/>
        </p:nvSpPr>
        <p:spPr>
          <a:xfrm rot="20700000">
            <a:off x="7311033" y="4127189"/>
            <a:ext cx="81462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50" dirty="0">
                <a:latin typeface="Arial"/>
                <a:cs typeface="Arial"/>
              </a:rPr>
              <a:t>E</a:t>
            </a:r>
            <a:endParaRPr sz="536">
              <a:latin typeface="Arial"/>
              <a:cs typeface="Arial"/>
            </a:endParaRPr>
          </a:p>
        </p:txBody>
      </p:sp>
      <p:sp>
        <p:nvSpPr>
          <p:cNvPr id="190" name="object 190"/>
          <p:cNvSpPr txBox="1"/>
          <p:nvPr/>
        </p:nvSpPr>
        <p:spPr>
          <a:xfrm rot="21240000">
            <a:off x="7359684" y="4117278"/>
            <a:ext cx="84292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9" dirty="0">
                <a:latin typeface="Arial"/>
                <a:cs typeface="Arial"/>
              </a:rPr>
              <a:t>R</a:t>
            </a:r>
            <a:endParaRPr sz="536">
              <a:latin typeface="Arial"/>
              <a:cs typeface="Arial"/>
            </a:endParaRPr>
          </a:p>
        </p:txBody>
      </p:sp>
      <p:sp>
        <p:nvSpPr>
          <p:cNvPr id="191" name="object 191"/>
          <p:cNvSpPr txBox="1"/>
          <p:nvPr/>
        </p:nvSpPr>
        <p:spPr>
          <a:xfrm rot="180000">
            <a:off x="7414542" y="4115786"/>
            <a:ext cx="87104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dirty="0">
                <a:latin typeface="Arial"/>
                <a:cs typeface="Arial"/>
              </a:rPr>
              <a:t>N</a:t>
            </a:r>
            <a:endParaRPr sz="536">
              <a:latin typeface="Arial"/>
              <a:cs typeface="Arial"/>
            </a:endParaRPr>
          </a:p>
        </p:txBody>
      </p:sp>
      <p:sp>
        <p:nvSpPr>
          <p:cNvPr id="192" name="object 192"/>
          <p:cNvSpPr txBox="1"/>
          <p:nvPr/>
        </p:nvSpPr>
        <p:spPr>
          <a:xfrm rot="840000">
            <a:off x="7472458" y="4124886"/>
            <a:ext cx="8554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14" dirty="0">
                <a:latin typeface="Arial"/>
                <a:cs typeface="Arial"/>
              </a:rPr>
              <a:t>A</a:t>
            </a:r>
            <a:endParaRPr sz="536">
              <a:latin typeface="Arial"/>
              <a:cs typeface="Arial"/>
            </a:endParaRPr>
          </a:p>
        </p:txBody>
      </p:sp>
      <p:sp>
        <p:nvSpPr>
          <p:cNvPr id="193" name="object 193"/>
          <p:cNvSpPr txBox="1"/>
          <p:nvPr/>
        </p:nvSpPr>
        <p:spPr>
          <a:xfrm rot="1380000">
            <a:off x="7526022" y="4143768"/>
            <a:ext cx="87104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dirty="0">
                <a:latin typeface="Arial"/>
                <a:cs typeface="Arial"/>
              </a:rPr>
              <a:t>N</a:t>
            </a:r>
            <a:endParaRPr sz="536">
              <a:latin typeface="Arial"/>
              <a:cs typeface="Arial"/>
            </a:endParaRPr>
          </a:p>
        </p:txBody>
      </p:sp>
      <p:sp>
        <p:nvSpPr>
          <p:cNvPr id="194" name="object 194"/>
          <p:cNvSpPr txBox="1"/>
          <p:nvPr/>
        </p:nvSpPr>
        <p:spPr>
          <a:xfrm rot="1860000">
            <a:off x="7576261" y="4168760"/>
            <a:ext cx="8191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71" dirty="0">
                <a:latin typeface="Arial"/>
                <a:cs typeface="Arial"/>
              </a:rPr>
              <a:t>C</a:t>
            </a:r>
            <a:endParaRPr sz="536">
              <a:latin typeface="Arial"/>
              <a:cs typeface="Arial"/>
            </a:endParaRPr>
          </a:p>
        </p:txBody>
      </p:sp>
      <p:sp>
        <p:nvSpPr>
          <p:cNvPr id="195" name="object 195"/>
          <p:cNvSpPr txBox="1"/>
          <p:nvPr/>
        </p:nvSpPr>
        <p:spPr>
          <a:xfrm rot="2220000">
            <a:off x="7616190" y="4196022"/>
            <a:ext cx="8123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50" dirty="0">
                <a:latin typeface="Arial"/>
                <a:cs typeface="Arial"/>
              </a:rPr>
              <a:t>E</a:t>
            </a:r>
            <a:endParaRPr sz="536">
              <a:latin typeface="Arial"/>
              <a:cs typeface="Arial"/>
            </a:endParaRPr>
          </a:p>
        </p:txBody>
      </p:sp>
      <p:sp>
        <p:nvSpPr>
          <p:cNvPr id="196" name="object 196"/>
          <p:cNvSpPr txBox="1"/>
          <p:nvPr/>
        </p:nvSpPr>
        <p:spPr>
          <a:xfrm rot="19980000">
            <a:off x="8270563" y="3039059"/>
            <a:ext cx="83320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21" dirty="0">
                <a:latin typeface="Arial"/>
                <a:cs typeface="Arial"/>
              </a:rPr>
              <a:t>P</a:t>
            </a:r>
            <a:endParaRPr sz="536">
              <a:latin typeface="Arial"/>
              <a:cs typeface="Arial"/>
            </a:endParaRPr>
          </a:p>
        </p:txBody>
      </p:sp>
      <p:sp>
        <p:nvSpPr>
          <p:cNvPr id="197" name="object 197"/>
          <p:cNvSpPr txBox="1"/>
          <p:nvPr/>
        </p:nvSpPr>
        <p:spPr>
          <a:xfrm rot="20460000">
            <a:off x="8318668" y="3017370"/>
            <a:ext cx="8605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14" dirty="0">
                <a:latin typeface="Arial"/>
                <a:cs typeface="Arial"/>
              </a:rPr>
              <a:t>U</a:t>
            </a:r>
            <a:endParaRPr sz="536">
              <a:latin typeface="Arial"/>
              <a:cs typeface="Arial"/>
            </a:endParaRPr>
          </a:p>
        </p:txBody>
      </p:sp>
      <p:sp>
        <p:nvSpPr>
          <p:cNvPr id="198" name="object 198"/>
          <p:cNvSpPr txBox="1"/>
          <p:nvPr/>
        </p:nvSpPr>
        <p:spPr>
          <a:xfrm rot="21000000">
            <a:off x="8372870" y="3002924"/>
            <a:ext cx="84292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9" dirty="0">
                <a:latin typeface="Arial"/>
                <a:cs typeface="Arial"/>
              </a:rPr>
              <a:t>R</a:t>
            </a:r>
            <a:endParaRPr sz="536">
              <a:latin typeface="Arial"/>
              <a:cs typeface="Arial"/>
            </a:endParaRPr>
          </a:p>
        </p:txBody>
      </p:sp>
      <p:sp>
        <p:nvSpPr>
          <p:cNvPr id="199" name="object 199"/>
          <p:cNvSpPr txBox="1"/>
          <p:nvPr/>
        </p:nvSpPr>
        <p:spPr>
          <a:xfrm>
            <a:off x="8436130" y="2976356"/>
            <a:ext cx="62593" cy="100320"/>
          </a:xfrm>
          <a:prstGeom prst="rect">
            <a:avLst/>
          </a:prstGeom>
        </p:spPr>
        <p:txBody>
          <a:bodyPr vert="horz" wrap="square" lIns="0" tIns="17689" rIns="0" bIns="0" rtlCol="0">
            <a:spAutoFit/>
          </a:bodyPr>
          <a:lstStyle/>
          <a:p>
            <a:pPr marL="9072">
              <a:spcBef>
                <a:spcPts val="139"/>
              </a:spcBef>
            </a:pPr>
            <a:r>
              <a:rPr sz="536" spc="-21" dirty="0">
                <a:latin typeface="Arial"/>
                <a:cs typeface="Arial"/>
              </a:rPr>
              <a:t>P</a:t>
            </a:r>
            <a:endParaRPr sz="536">
              <a:latin typeface="Arial"/>
              <a:cs typeface="Arial"/>
            </a:endParaRPr>
          </a:p>
        </p:txBody>
      </p:sp>
      <p:sp>
        <p:nvSpPr>
          <p:cNvPr id="200" name="object 200"/>
          <p:cNvSpPr txBox="1"/>
          <p:nvPr/>
        </p:nvSpPr>
        <p:spPr>
          <a:xfrm rot="540000">
            <a:off x="8479216" y="3001757"/>
            <a:ext cx="86318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6" dirty="0">
                <a:latin typeface="Arial"/>
                <a:cs typeface="Arial"/>
              </a:rPr>
              <a:t>O</a:t>
            </a:r>
            <a:endParaRPr sz="536">
              <a:latin typeface="Arial"/>
              <a:cs typeface="Arial"/>
            </a:endParaRPr>
          </a:p>
        </p:txBody>
      </p:sp>
      <p:sp>
        <p:nvSpPr>
          <p:cNvPr id="201" name="object 201"/>
          <p:cNvSpPr txBox="1"/>
          <p:nvPr/>
        </p:nvSpPr>
        <p:spPr>
          <a:xfrm rot="1080000">
            <a:off x="8533286" y="3014894"/>
            <a:ext cx="8237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9" dirty="0">
                <a:latin typeface="Arial"/>
                <a:cs typeface="Arial"/>
              </a:rPr>
              <a:t>S</a:t>
            </a:r>
            <a:endParaRPr sz="536">
              <a:latin typeface="Arial"/>
              <a:cs typeface="Arial"/>
            </a:endParaRPr>
          </a:p>
        </p:txBody>
      </p:sp>
      <p:sp>
        <p:nvSpPr>
          <p:cNvPr id="202" name="object 202"/>
          <p:cNvSpPr txBox="1"/>
          <p:nvPr/>
        </p:nvSpPr>
        <p:spPr>
          <a:xfrm rot="1560000">
            <a:off x="8578802" y="3033737"/>
            <a:ext cx="81462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50" dirty="0">
                <a:latin typeface="Arial"/>
                <a:cs typeface="Arial"/>
              </a:rPr>
              <a:t>E</a:t>
            </a:r>
            <a:endParaRPr sz="536">
              <a:latin typeface="Arial"/>
              <a:cs typeface="Arial"/>
            </a:endParaRPr>
          </a:p>
        </p:txBody>
      </p:sp>
      <p:sp>
        <p:nvSpPr>
          <p:cNvPr id="203" name="object 203"/>
          <p:cNvSpPr txBox="1"/>
          <p:nvPr/>
        </p:nvSpPr>
        <p:spPr>
          <a:xfrm>
            <a:off x="6734029" y="3285399"/>
            <a:ext cx="114300" cy="2528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/>
            <a:r>
              <a:rPr sz="1643" spc="-204" dirty="0">
                <a:latin typeface="Arial"/>
                <a:cs typeface="Arial"/>
              </a:rPr>
              <a:t>+</a:t>
            </a:r>
            <a:endParaRPr sz="1643">
              <a:latin typeface="Arial"/>
              <a:cs typeface="Arial"/>
            </a:endParaRPr>
          </a:p>
        </p:txBody>
      </p:sp>
      <p:sp>
        <p:nvSpPr>
          <p:cNvPr id="204" name="object 204"/>
          <p:cNvSpPr txBox="1"/>
          <p:nvPr/>
        </p:nvSpPr>
        <p:spPr>
          <a:xfrm rot="21060000">
            <a:off x="7302950" y="2812083"/>
            <a:ext cx="9942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39" dirty="0">
                <a:latin typeface="Arial"/>
                <a:cs typeface="Arial"/>
              </a:rPr>
              <a:t>W</a:t>
            </a:r>
            <a:endParaRPr sz="536">
              <a:latin typeface="Arial"/>
              <a:cs typeface="Arial"/>
            </a:endParaRPr>
          </a:p>
        </p:txBody>
      </p:sp>
      <p:sp>
        <p:nvSpPr>
          <p:cNvPr id="205" name="object 205"/>
          <p:cNvSpPr txBox="1"/>
          <p:nvPr/>
        </p:nvSpPr>
        <p:spPr>
          <a:xfrm rot="21540000">
            <a:off x="7376346" y="2806092"/>
            <a:ext cx="8605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6" dirty="0">
                <a:latin typeface="Arial"/>
                <a:cs typeface="Arial"/>
              </a:rPr>
              <a:t>O</a:t>
            </a:r>
            <a:endParaRPr sz="536">
              <a:latin typeface="Arial"/>
              <a:cs typeface="Arial"/>
            </a:endParaRPr>
          </a:p>
        </p:txBody>
      </p:sp>
      <p:sp>
        <p:nvSpPr>
          <p:cNvPr id="206" name="object 206"/>
          <p:cNvSpPr txBox="1"/>
          <p:nvPr/>
        </p:nvSpPr>
        <p:spPr>
          <a:xfrm rot="300000">
            <a:off x="7432538" y="2808110"/>
            <a:ext cx="84046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39" dirty="0">
                <a:latin typeface="Arial"/>
                <a:cs typeface="Arial"/>
              </a:rPr>
              <a:t>R</a:t>
            </a:r>
            <a:endParaRPr sz="536">
              <a:latin typeface="Arial"/>
              <a:cs typeface="Arial"/>
            </a:endParaRPr>
          </a:p>
        </p:txBody>
      </p:sp>
      <p:sp>
        <p:nvSpPr>
          <p:cNvPr id="207" name="object 207"/>
          <p:cNvSpPr txBox="1"/>
          <p:nvPr/>
        </p:nvSpPr>
        <p:spPr>
          <a:xfrm rot="660000">
            <a:off x="7484872" y="2815912"/>
            <a:ext cx="84292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4"/>
              </a:lnSpc>
            </a:pPr>
            <a:r>
              <a:rPr sz="536" spc="-11" dirty="0">
                <a:latin typeface="Arial"/>
                <a:cs typeface="Arial"/>
              </a:rPr>
              <a:t>K</a:t>
            </a:r>
            <a:endParaRPr sz="536">
              <a:latin typeface="Arial"/>
              <a:cs typeface="Arial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4230278" y="5370104"/>
            <a:ext cx="1382486" cy="6655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276"/>
            <a:r>
              <a:rPr sz="679" spc="-11" dirty="0">
                <a:solidFill>
                  <a:srgbClr val="FFFFFF"/>
                </a:solidFill>
                <a:latin typeface="Arial"/>
                <a:cs typeface="Arial"/>
              </a:rPr>
              <a:t>VALUES</a:t>
            </a:r>
            <a:r>
              <a:rPr sz="679" spc="-5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79" spc="-21" dirty="0">
                <a:solidFill>
                  <a:srgbClr val="FFFFFF"/>
                </a:solidFill>
                <a:latin typeface="Arial"/>
                <a:cs typeface="Arial"/>
              </a:rPr>
              <a:t>FILTER</a:t>
            </a:r>
            <a:endParaRPr sz="679">
              <a:latin typeface="Arial"/>
              <a:cs typeface="Arial"/>
            </a:endParaRPr>
          </a:p>
          <a:p>
            <a:pPr marL="9072" marR="181432" algn="just">
              <a:lnSpc>
                <a:spcPct val="103499"/>
              </a:lnSpc>
              <a:spcBef>
                <a:spcPts val="389"/>
              </a:spcBef>
            </a:pPr>
            <a:r>
              <a:rPr sz="536" spc="14" dirty="0">
                <a:latin typeface="Arial"/>
                <a:cs typeface="Arial"/>
              </a:rPr>
              <a:t>Shift</a:t>
            </a:r>
            <a:r>
              <a:rPr sz="536" spc="-25" dirty="0">
                <a:latin typeface="Arial"/>
                <a:cs typeface="Arial"/>
              </a:rPr>
              <a:t> </a:t>
            </a:r>
            <a:r>
              <a:rPr sz="536" spc="-4" dirty="0">
                <a:latin typeface="Arial"/>
                <a:cs typeface="Arial"/>
              </a:rPr>
              <a:t>economic</a:t>
            </a:r>
            <a:r>
              <a:rPr sz="536" spc="-25" dirty="0">
                <a:latin typeface="Arial"/>
                <a:cs typeface="Arial"/>
              </a:rPr>
              <a:t> </a:t>
            </a:r>
            <a:r>
              <a:rPr sz="536" spc="11" dirty="0">
                <a:latin typeface="Arial"/>
                <a:cs typeface="Arial"/>
              </a:rPr>
              <a:t>control</a:t>
            </a:r>
            <a:r>
              <a:rPr sz="536" spc="-36" dirty="0">
                <a:latin typeface="Arial"/>
                <a:cs typeface="Arial"/>
              </a:rPr>
              <a:t> </a:t>
            </a:r>
            <a:r>
              <a:rPr sz="536" spc="29" dirty="0">
                <a:latin typeface="Arial"/>
                <a:cs typeface="Arial"/>
              </a:rPr>
              <a:t>to</a:t>
            </a:r>
            <a:r>
              <a:rPr sz="536" spc="-25" dirty="0">
                <a:latin typeface="Arial"/>
                <a:cs typeface="Arial"/>
              </a:rPr>
              <a:t> </a:t>
            </a:r>
            <a:r>
              <a:rPr sz="536" spc="4" dirty="0">
                <a:latin typeface="Arial"/>
                <a:cs typeface="Arial"/>
              </a:rPr>
              <a:t>communities  </a:t>
            </a:r>
            <a:r>
              <a:rPr sz="536" spc="-4" dirty="0">
                <a:latin typeface="Arial"/>
                <a:cs typeface="Arial"/>
              </a:rPr>
              <a:t>Democratize</a:t>
            </a:r>
            <a:r>
              <a:rPr sz="536" spc="-36" dirty="0">
                <a:latin typeface="Arial"/>
                <a:cs typeface="Arial"/>
              </a:rPr>
              <a:t> </a:t>
            </a:r>
            <a:r>
              <a:rPr sz="536" spc="14" dirty="0">
                <a:latin typeface="Arial"/>
                <a:cs typeface="Arial"/>
              </a:rPr>
              <a:t>wealth</a:t>
            </a:r>
            <a:r>
              <a:rPr sz="536" spc="-25" dirty="0">
                <a:latin typeface="Arial"/>
                <a:cs typeface="Arial"/>
              </a:rPr>
              <a:t> </a:t>
            </a:r>
            <a:r>
              <a:rPr sz="536" dirty="0">
                <a:latin typeface="Arial"/>
                <a:cs typeface="Arial"/>
              </a:rPr>
              <a:t>and</a:t>
            </a:r>
            <a:r>
              <a:rPr sz="536" spc="-36" dirty="0">
                <a:latin typeface="Arial"/>
                <a:cs typeface="Arial"/>
              </a:rPr>
              <a:t> </a:t>
            </a:r>
            <a:r>
              <a:rPr sz="536" spc="14" dirty="0">
                <a:latin typeface="Arial"/>
                <a:cs typeface="Arial"/>
              </a:rPr>
              <a:t>the</a:t>
            </a:r>
            <a:r>
              <a:rPr sz="536" spc="-36" dirty="0">
                <a:latin typeface="Arial"/>
                <a:cs typeface="Arial"/>
              </a:rPr>
              <a:t> </a:t>
            </a:r>
            <a:r>
              <a:rPr sz="536" spc="7" dirty="0">
                <a:latin typeface="Arial"/>
                <a:cs typeface="Arial"/>
              </a:rPr>
              <a:t>workplace  </a:t>
            </a:r>
            <a:r>
              <a:rPr sz="536" spc="-7" dirty="0">
                <a:latin typeface="Arial"/>
                <a:cs typeface="Arial"/>
              </a:rPr>
              <a:t>Advance ecological</a:t>
            </a:r>
            <a:r>
              <a:rPr sz="536" spc="-36" dirty="0">
                <a:latin typeface="Arial"/>
                <a:cs typeface="Arial"/>
              </a:rPr>
              <a:t> </a:t>
            </a:r>
            <a:r>
              <a:rPr sz="536" spc="7" dirty="0">
                <a:latin typeface="Arial"/>
                <a:cs typeface="Arial"/>
              </a:rPr>
              <a:t>restoration</a:t>
            </a:r>
            <a:endParaRPr sz="536">
              <a:latin typeface="Arial"/>
              <a:cs typeface="Arial"/>
            </a:endParaRPr>
          </a:p>
          <a:p>
            <a:pPr marL="9072" marR="3629">
              <a:lnSpc>
                <a:spcPct val="103499"/>
              </a:lnSpc>
            </a:pPr>
            <a:r>
              <a:rPr sz="536" dirty="0">
                <a:latin typeface="Arial"/>
                <a:cs typeface="Arial"/>
              </a:rPr>
              <a:t>Drive </a:t>
            </a:r>
            <a:r>
              <a:rPr sz="536" spc="-4" dirty="0">
                <a:latin typeface="Arial"/>
                <a:cs typeface="Arial"/>
              </a:rPr>
              <a:t>racial </a:t>
            </a:r>
            <a:r>
              <a:rPr sz="536" dirty="0">
                <a:latin typeface="Arial"/>
                <a:cs typeface="Arial"/>
              </a:rPr>
              <a:t>justice and </a:t>
            </a:r>
            <a:r>
              <a:rPr sz="536" spc="-7" dirty="0">
                <a:latin typeface="Arial"/>
                <a:cs typeface="Arial"/>
              </a:rPr>
              <a:t>social </a:t>
            </a:r>
            <a:r>
              <a:rPr sz="536" spc="14" dirty="0">
                <a:latin typeface="Arial"/>
                <a:cs typeface="Arial"/>
              </a:rPr>
              <a:t>equity  </a:t>
            </a:r>
            <a:r>
              <a:rPr sz="536" spc="-11" dirty="0">
                <a:latin typeface="Arial"/>
                <a:cs typeface="Arial"/>
              </a:rPr>
              <a:t>Relocalize </a:t>
            </a:r>
            <a:r>
              <a:rPr sz="536" spc="11" dirty="0">
                <a:latin typeface="Arial"/>
                <a:cs typeface="Arial"/>
              </a:rPr>
              <a:t>most production </a:t>
            </a:r>
            <a:r>
              <a:rPr sz="536" dirty="0">
                <a:latin typeface="Arial"/>
                <a:cs typeface="Arial"/>
              </a:rPr>
              <a:t>and</a:t>
            </a:r>
            <a:r>
              <a:rPr sz="536" spc="-93" dirty="0">
                <a:latin typeface="Arial"/>
                <a:cs typeface="Arial"/>
              </a:rPr>
              <a:t> </a:t>
            </a:r>
            <a:r>
              <a:rPr sz="536" spc="4" dirty="0">
                <a:latin typeface="Arial"/>
                <a:cs typeface="Arial"/>
              </a:rPr>
              <a:t>consumption  </a:t>
            </a:r>
            <a:r>
              <a:rPr sz="536" spc="-4" dirty="0">
                <a:latin typeface="Arial"/>
                <a:cs typeface="Arial"/>
              </a:rPr>
              <a:t>Retain </a:t>
            </a:r>
            <a:r>
              <a:rPr sz="536" dirty="0">
                <a:latin typeface="Arial"/>
                <a:cs typeface="Arial"/>
              </a:rPr>
              <a:t>and </a:t>
            </a:r>
            <a:r>
              <a:rPr sz="536" spc="7" dirty="0">
                <a:latin typeface="Arial"/>
                <a:cs typeface="Arial"/>
              </a:rPr>
              <a:t>restore</a:t>
            </a:r>
            <a:r>
              <a:rPr sz="536" spc="-104" dirty="0">
                <a:latin typeface="Arial"/>
                <a:cs typeface="Arial"/>
              </a:rPr>
              <a:t> </a:t>
            </a:r>
            <a:r>
              <a:rPr sz="536" spc="4" dirty="0">
                <a:latin typeface="Arial"/>
                <a:cs typeface="Arial"/>
              </a:rPr>
              <a:t>cultures </a:t>
            </a:r>
            <a:r>
              <a:rPr sz="536" dirty="0">
                <a:latin typeface="Arial"/>
                <a:cs typeface="Arial"/>
              </a:rPr>
              <a:t>and </a:t>
            </a:r>
            <a:r>
              <a:rPr sz="536" spc="14" dirty="0">
                <a:latin typeface="Arial"/>
                <a:cs typeface="Arial"/>
              </a:rPr>
              <a:t>traditions</a:t>
            </a:r>
            <a:endParaRPr sz="536">
              <a:latin typeface="Arial"/>
              <a:cs typeface="Arial"/>
            </a:endParaRPr>
          </a:p>
        </p:txBody>
      </p:sp>
      <p:sp>
        <p:nvSpPr>
          <p:cNvPr id="209" name="object 209"/>
          <p:cNvSpPr txBox="1">
            <a:spLocks noGrp="1"/>
          </p:cNvSpPr>
          <p:nvPr>
            <p:ph type="title"/>
          </p:nvPr>
        </p:nvSpPr>
        <p:spPr>
          <a:xfrm>
            <a:off x="271718" y="203041"/>
            <a:ext cx="8719882" cy="80021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9072"/>
            <a:r>
              <a:rPr sz="2800" spc="25" dirty="0"/>
              <a:t>A</a:t>
            </a:r>
            <a:r>
              <a:rPr sz="2800" spc="-168" dirty="0"/>
              <a:t> </a:t>
            </a:r>
            <a:r>
              <a:rPr sz="2800" spc="-118" dirty="0"/>
              <a:t>STRATEGY</a:t>
            </a:r>
            <a:r>
              <a:rPr sz="2800" spc="-181" dirty="0"/>
              <a:t> </a:t>
            </a:r>
            <a:r>
              <a:rPr sz="2800" spc="-71" dirty="0"/>
              <a:t>FRAMEWORK</a:t>
            </a:r>
            <a:r>
              <a:rPr sz="2800" spc="-150" dirty="0"/>
              <a:t> </a:t>
            </a:r>
            <a:r>
              <a:rPr sz="2800" spc="-132" dirty="0"/>
              <a:t>FOR</a:t>
            </a:r>
            <a:r>
              <a:rPr sz="2800" spc="-168" dirty="0"/>
              <a:t> </a:t>
            </a:r>
            <a:r>
              <a:rPr sz="2800" spc="-81" dirty="0"/>
              <a:t>JUST</a:t>
            </a:r>
            <a:r>
              <a:rPr sz="2800" spc="-204" dirty="0"/>
              <a:t> </a:t>
            </a:r>
            <a:r>
              <a:rPr sz="2800" spc="-54" dirty="0" smtClean="0"/>
              <a:t>TRANSITION</a:t>
            </a:r>
            <a:r>
              <a:rPr lang="en-US" sz="2800" spc="-54" dirty="0" smtClean="0"/>
              <a:t/>
            </a:r>
            <a:br>
              <a:rPr lang="en-US" sz="2800" spc="-54" dirty="0" smtClean="0"/>
            </a:br>
            <a:r>
              <a:rPr lang="en-US" sz="2400" spc="-54" dirty="0" smtClean="0"/>
              <a:t>Eco-System approach to build a regenerative and just world.</a:t>
            </a:r>
            <a:endParaRPr sz="2400" spc="-54" dirty="0"/>
          </a:p>
        </p:txBody>
      </p:sp>
      <p:sp>
        <p:nvSpPr>
          <p:cNvPr id="210" name="object 210"/>
          <p:cNvSpPr txBox="1"/>
          <p:nvPr/>
        </p:nvSpPr>
        <p:spPr>
          <a:xfrm>
            <a:off x="6991668" y="5396517"/>
            <a:ext cx="1480456" cy="284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024" marR="3629" indent="-108406">
              <a:lnSpc>
                <a:spcPct val="136100"/>
              </a:lnSpc>
            </a:pPr>
            <a:r>
              <a:rPr sz="679" spc="7" dirty="0">
                <a:latin typeface="Arial"/>
                <a:cs typeface="Arial"/>
              </a:rPr>
              <a:t>Developed </a:t>
            </a:r>
            <a:r>
              <a:rPr sz="679" spc="18" dirty="0">
                <a:latin typeface="Arial"/>
                <a:cs typeface="Arial"/>
              </a:rPr>
              <a:t>by Movement </a:t>
            </a:r>
            <a:r>
              <a:rPr sz="679" spc="11" dirty="0">
                <a:latin typeface="Arial"/>
                <a:cs typeface="Arial"/>
              </a:rPr>
              <a:t>Generation  </a:t>
            </a:r>
            <a:r>
              <a:rPr sz="679" spc="54" dirty="0">
                <a:latin typeface="Arial"/>
                <a:cs typeface="Arial"/>
              </a:rPr>
              <a:t>with</a:t>
            </a:r>
            <a:endParaRPr sz="679">
              <a:latin typeface="Arial"/>
              <a:cs typeface="Arial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7319101" y="5579472"/>
            <a:ext cx="1218356" cy="1583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  <p:sp>
        <p:nvSpPr>
          <p:cNvPr id="212" name="object 212"/>
          <p:cNvSpPr/>
          <p:nvPr/>
        </p:nvSpPr>
        <p:spPr>
          <a:xfrm>
            <a:off x="6053110" y="3129480"/>
            <a:ext cx="496661" cy="517525"/>
          </a:xfrm>
          <a:custGeom>
            <a:avLst/>
            <a:gdLst/>
            <a:ahLst/>
            <a:cxnLst/>
            <a:rect l="l" t="t" r="r" b="b"/>
            <a:pathLst>
              <a:path w="695325" h="724535">
                <a:moveTo>
                  <a:pt x="58292" y="407403"/>
                </a:moveTo>
                <a:lnTo>
                  <a:pt x="22212" y="361530"/>
                </a:lnTo>
                <a:lnTo>
                  <a:pt x="0" y="415543"/>
                </a:lnTo>
                <a:lnTo>
                  <a:pt x="20281" y="412686"/>
                </a:lnTo>
                <a:lnTo>
                  <a:pt x="22364" y="422726"/>
                </a:lnTo>
                <a:lnTo>
                  <a:pt x="24742" y="432735"/>
                </a:lnTo>
                <a:lnTo>
                  <a:pt x="27439" y="442717"/>
                </a:lnTo>
                <a:lnTo>
                  <a:pt x="30479" y="452678"/>
                </a:lnTo>
                <a:lnTo>
                  <a:pt x="36410" y="466972"/>
                </a:lnTo>
                <a:lnTo>
                  <a:pt x="36410" y="410451"/>
                </a:lnTo>
                <a:lnTo>
                  <a:pt x="58292" y="407403"/>
                </a:lnTo>
                <a:close/>
              </a:path>
              <a:path w="695325" h="724535">
                <a:moveTo>
                  <a:pt x="249516" y="653186"/>
                </a:moveTo>
                <a:lnTo>
                  <a:pt x="204322" y="634068"/>
                </a:lnTo>
                <a:lnTo>
                  <a:pt x="162523" y="608339"/>
                </a:lnTo>
                <a:lnTo>
                  <a:pt x="124953" y="576419"/>
                </a:lnTo>
                <a:lnTo>
                  <a:pt x="92446" y="538728"/>
                </a:lnTo>
                <a:lnTo>
                  <a:pt x="65833" y="495686"/>
                </a:lnTo>
                <a:lnTo>
                  <a:pt x="45948" y="447713"/>
                </a:lnTo>
                <a:lnTo>
                  <a:pt x="36410" y="410451"/>
                </a:lnTo>
                <a:lnTo>
                  <a:pt x="36410" y="466972"/>
                </a:lnTo>
                <a:lnTo>
                  <a:pt x="51423" y="503153"/>
                </a:lnTo>
                <a:lnTo>
                  <a:pt x="79433" y="548428"/>
                </a:lnTo>
                <a:lnTo>
                  <a:pt x="113639" y="588062"/>
                </a:lnTo>
                <a:lnTo>
                  <a:pt x="153171" y="621614"/>
                </a:lnTo>
                <a:lnTo>
                  <a:pt x="197158" y="648642"/>
                </a:lnTo>
                <a:lnTo>
                  <a:pt x="244728" y="668705"/>
                </a:lnTo>
                <a:lnTo>
                  <a:pt x="249516" y="653186"/>
                </a:lnTo>
                <a:close/>
              </a:path>
              <a:path w="695325" h="724535">
                <a:moveTo>
                  <a:pt x="254132" y="154624"/>
                </a:moveTo>
                <a:lnTo>
                  <a:pt x="254050" y="146938"/>
                </a:lnTo>
                <a:lnTo>
                  <a:pt x="223546" y="154162"/>
                </a:lnTo>
                <a:lnTo>
                  <a:pt x="205419" y="161528"/>
                </a:lnTo>
                <a:lnTo>
                  <a:pt x="177647" y="194538"/>
                </a:lnTo>
                <a:lnTo>
                  <a:pt x="158954" y="246357"/>
                </a:lnTo>
                <a:lnTo>
                  <a:pt x="156032" y="261912"/>
                </a:lnTo>
                <a:lnTo>
                  <a:pt x="149302" y="255747"/>
                </a:lnTo>
                <a:lnTo>
                  <a:pt x="115737" y="209320"/>
                </a:lnTo>
                <a:lnTo>
                  <a:pt x="65502" y="189386"/>
                </a:lnTo>
                <a:lnTo>
                  <a:pt x="51917" y="188213"/>
                </a:lnTo>
                <a:lnTo>
                  <a:pt x="55442" y="201613"/>
                </a:lnTo>
                <a:lnTo>
                  <a:pt x="77919" y="235189"/>
                </a:lnTo>
                <a:lnTo>
                  <a:pt x="123404" y="257784"/>
                </a:lnTo>
                <a:lnTo>
                  <a:pt x="135938" y="259101"/>
                </a:lnTo>
                <a:lnTo>
                  <a:pt x="147535" y="260896"/>
                </a:lnTo>
                <a:lnTo>
                  <a:pt x="154620" y="270175"/>
                </a:lnTo>
                <a:lnTo>
                  <a:pt x="158324" y="283789"/>
                </a:lnTo>
                <a:lnTo>
                  <a:pt x="159808" y="301063"/>
                </a:lnTo>
                <a:lnTo>
                  <a:pt x="160235" y="321322"/>
                </a:lnTo>
                <a:lnTo>
                  <a:pt x="160235" y="406258"/>
                </a:lnTo>
                <a:lnTo>
                  <a:pt x="162663" y="408998"/>
                </a:lnTo>
                <a:lnTo>
                  <a:pt x="162663" y="275853"/>
                </a:lnTo>
                <a:lnTo>
                  <a:pt x="187456" y="246865"/>
                </a:lnTo>
                <a:lnTo>
                  <a:pt x="206747" y="238107"/>
                </a:lnTo>
                <a:lnTo>
                  <a:pt x="222567" y="227558"/>
                </a:lnTo>
                <a:lnTo>
                  <a:pt x="242488" y="200227"/>
                </a:lnTo>
                <a:lnTo>
                  <a:pt x="251644" y="174151"/>
                </a:lnTo>
                <a:lnTo>
                  <a:pt x="254132" y="154624"/>
                </a:lnTo>
                <a:close/>
              </a:path>
              <a:path w="695325" h="724535">
                <a:moveTo>
                  <a:pt x="160235" y="406258"/>
                </a:moveTo>
                <a:lnTo>
                  <a:pt x="160235" y="321322"/>
                </a:lnTo>
                <a:lnTo>
                  <a:pt x="157302" y="317233"/>
                </a:lnTo>
                <a:lnTo>
                  <a:pt x="151815" y="312635"/>
                </a:lnTo>
                <a:lnTo>
                  <a:pt x="146824" y="303898"/>
                </a:lnTo>
                <a:lnTo>
                  <a:pt x="133642" y="299567"/>
                </a:lnTo>
                <a:lnTo>
                  <a:pt x="123404" y="297966"/>
                </a:lnTo>
                <a:lnTo>
                  <a:pt x="114638" y="299940"/>
                </a:lnTo>
                <a:lnTo>
                  <a:pt x="106597" y="304512"/>
                </a:lnTo>
                <a:lnTo>
                  <a:pt x="98539" y="310705"/>
                </a:lnTo>
                <a:lnTo>
                  <a:pt x="113541" y="315360"/>
                </a:lnTo>
                <a:lnTo>
                  <a:pt x="127418" y="315956"/>
                </a:lnTo>
                <a:lnTo>
                  <a:pt x="133833" y="315854"/>
                </a:lnTo>
                <a:lnTo>
                  <a:pt x="141243" y="315499"/>
                </a:lnTo>
                <a:lnTo>
                  <a:pt x="144071" y="315452"/>
                </a:lnTo>
                <a:lnTo>
                  <a:pt x="151028" y="316001"/>
                </a:lnTo>
                <a:lnTo>
                  <a:pt x="154736" y="318261"/>
                </a:lnTo>
                <a:lnTo>
                  <a:pt x="158889" y="322465"/>
                </a:lnTo>
                <a:lnTo>
                  <a:pt x="160223" y="328777"/>
                </a:lnTo>
                <a:lnTo>
                  <a:pt x="160235" y="406258"/>
                </a:lnTo>
                <a:close/>
              </a:path>
              <a:path w="695325" h="724535">
                <a:moveTo>
                  <a:pt x="160223" y="406243"/>
                </a:moveTo>
                <a:lnTo>
                  <a:pt x="160223" y="328777"/>
                </a:lnTo>
                <a:lnTo>
                  <a:pt x="159248" y="345575"/>
                </a:lnTo>
                <a:lnTo>
                  <a:pt x="157016" y="363185"/>
                </a:lnTo>
                <a:lnTo>
                  <a:pt x="153508" y="381352"/>
                </a:lnTo>
                <a:lnTo>
                  <a:pt x="148704" y="399821"/>
                </a:lnTo>
                <a:lnTo>
                  <a:pt x="133446" y="404657"/>
                </a:lnTo>
                <a:lnTo>
                  <a:pt x="123264" y="414920"/>
                </a:lnTo>
                <a:lnTo>
                  <a:pt x="115737" y="427465"/>
                </a:lnTo>
                <a:lnTo>
                  <a:pt x="108445" y="439153"/>
                </a:lnTo>
                <a:lnTo>
                  <a:pt x="115884" y="431368"/>
                </a:lnTo>
                <a:lnTo>
                  <a:pt x="125582" y="418082"/>
                </a:lnTo>
                <a:lnTo>
                  <a:pt x="136668" y="406851"/>
                </a:lnTo>
                <a:lnTo>
                  <a:pt x="148272" y="405231"/>
                </a:lnTo>
                <a:lnTo>
                  <a:pt x="148272" y="414851"/>
                </a:lnTo>
                <a:lnTo>
                  <a:pt x="152982" y="409273"/>
                </a:lnTo>
                <a:lnTo>
                  <a:pt x="159880" y="405853"/>
                </a:lnTo>
                <a:lnTo>
                  <a:pt x="160223" y="406243"/>
                </a:lnTo>
                <a:close/>
              </a:path>
              <a:path w="695325" h="724535">
                <a:moveTo>
                  <a:pt x="148272" y="414851"/>
                </a:moveTo>
                <a:lnTo>
                  <a:pt x="148272" y="405231"/>
                </a:lnTo>
                <a:lnTo>
                  <a:pt x="139545" y="417238"/>
                </a:lnTo>
                <a:lnTo>
                  <a:pt x="134386" y="433641"/>
                </a:lnTo>
                <a:lnTo>
                  <a:pt x="130497" y="453044"/>
                </a:lnTo>
                <a:lnTo>
                  <a:pt x="125577" y="474052"/>
                </a:lnTo>
                <a:lnTo>
                  <a:pt x="127418" y="470146"/>
                </a:lnTo>
                <a:lnTo>
                  <a:pt x="130275" y="461022"/>
                </a:lnTo>
                <a:lnTo>
                  <a:pt x="133833" y="448974"/>
                </a:lnTo>
                <a:lnTo>
                  <a:pt x="137782" y="436295"/>
                </a:lnTo>
                <a:lnTo>
                  <a:pt x="139179" y="437495"/>
                </a:lnTo>
                <a:lnTo>
                  <a:pt x="139179" y="432244"/>
                </a:lnTo>
                <a:lnTo>
                  <a:pt x="140840" y="426495"/>
                </a:lnTo>
                <a:lnTo>
                  <a:pt x="146038" y="417496"/>
                </a:lnTo>
                <a:lnTo>
                  <a:pt x="148272" y="414851"/>
                </a:lnTo>
                <a:close/>
              </a:path>
              <a:path w="695325" h="724535">
                <a:moveTo>
                  <a:pt x="152095" y="458165"/>
                </a:moveTo>
                <a:lnTo>
                  <a:pt x="148903" y="450677"/>
                </a:lnTo>
                <a:lnTo>
                  <a:pt x="145994" y="443266"/>
                </a:lnTo>
                <a:lnTo>
                  <a:pt x="142906" y="436825"/>
                </a:lnTo>
                <a:lnTo>
                  <a:pt x="139179" y="432244"/>
                </a:lnTo>
                <a:lnTo>
                  <a:pt x="139179" y="437495"/>
                </a:lnTo>
                <a:lnTo>
                  <a:pt x="141243" y="439268"/>
                </a:lnTo>
                <a:lnTo>
                  <a:pt x="144071" y="445101"/>
                </a:lnTo>
                <a:lnTo>
                  <a:pt x="147333" y="451999"/>
                </a:lnTo>
                <a:lnTo>
                  <a:pt x="152095" y="458165"/>
                </a:lnTo>
                <a:close/>
              </a:path>
              <a:path w="695325" h="724535">
                <a:moveTo>
                  <a:pt x="167944" y="420190"/>
                </a:moveTo>
                <a:lnTo>
                  <a:pt x="167944" y="414858"/>
                </a:lnTo>
                <a:lnTo>
                  <a:pt x="161289" y="425094"/>
                </a:lnTo>
                <a:lnTo>
                  <a:pt x="160185" y="434200"/>
                </a:lnTo>
                <a:lnTo>
                  <a:pt x="164172" y="424167"/>
                </a:lnTo>
                <a:lnTo>
                  <a:pt x="167944" y="420190"/>
                </a:lnTo>
                <a:close/>
              </a:path>
              <a:path w="695325" h="724535">
                <a:moveTo>
                  <a:pt x="177279" y="316762"/>
                </a:moveTo>
                <a:lnTo>
                  <a:pt x="177279" y="305320"/>
                </a:lnTo>
                <a:lnTo>
                  <a:pt x="174345" y="311759"/>
                </a:lnTo>
                <a:lnTo>
                  <a:pt x="172364" y="316242"/>
                </a:lnTo>
                <a:lnTo>
                  <a:pt x="169798" y="319989"/>
                </a:lnTo>
                <a:lnTo>
                  <a:pt x="168414" y="321856"/>
                </a:lnTo>
                <a:lnTo>
                  <a:pt x="166983" y="307726"/>
                </a:lnTo>
                <a:lnTo>
                  <a:pt x="164566" y="291452"/>
                </a:lnTo>
                <a:lnTo>
                  <a:pt x="162663" y="275853"/>
                </a:lnTo>
                <a:lnTo>
                  <a:pt x="162663" y="408998"/>
                </a:lnTo>
                <a:lnTo>
                  <a:pt x="164757" y="411257"/>
                </a:lnTo>
                <a:lnTo>
                  <a:pt x="164757" y="395477"/>
                </a:lnTo>
                <a:lnTo>
                  <a:pt x="166218" y="382722"/>
                </a:lnTo>
                <a:lnTo>
                  <a:pt x="167617" y="366147"/>
                </a:lnTo>
                <a:lnTo>
                  <a:pt x="168536" y="346714"/>
                </a:lnTo>
                <a:lnTo>
                  <a:pt x="168554" y="325386"/>
                </a:lnTo>
                <a:lnTo>
                  <a:pt x="171941" y="321375"/>
                </a:lnTo>
                <a:lnTo>
                  <a:pt x="176971" y="316912"/>
                </a:lnTo>
                <a:lnTo>
                  <a:pt x="177279" y="316762"/>
                </a:lnTo>
                <a:close/>
              </a:path>
              <a:path w="695325" h="724535">
                <a:moveTo>
                  <a:pt x="203288" y="438048"/>
                </a:moveTo>
                <a:lnTo>
                  <a:pt x="198677" y="427617"/>
                </a:lnTo>
                <a:lnTo>
                  <a:pt x="190447" y="416486"/>
                </a:lnTo>
                <a:lnTo>
                  <a:pt x="179005" y="405494"/>
                </a:lnTo>
                <a:lnTo>
                  <a:pt x="164757" y="395477"/>
                </a:lnTo>
                <a:lnTo>
                  <a:pt x="164757" y="411257"/>
                </a:lnTo>
                <a:lnTo>
                  <a:pt x="165622" y="412239"/>
                </a:lnTo>
                <a:lnTo>
                  <a:pt x="165622" y="407955"/>
                </a:lnTo>
                <a:lnTo>
                  <a:pt x="166369" y="403885"/>
                </a:lnTo>
                <a:lnTo>
                  <a:pt x="175144" y="407210"/>
                </a:lnTo>
                <a:lnTo>
                  <a:pt x="184519" y="414647"/>
                </a:lnTo>
                <a:lnTo>
                  <a:pt x="194050" y="425243"/>
                </a:lnTo>
                <a:lnTo>
                  <a:pt x="203288" y="438048"/>
                </a:lnTo>
                <a:close/>
              </a:path>
              <a:path w="695325" h="724535">
                <a:moveTo>
                  <a:pt x="189737" y="450189"/>
                </a:moveTo>
                <a:lnTo>
                  <a:pt x="185377" y="434903"/>
                </a:lnTo>
                <a:lnTo>
                  <a:pt x="174648" y="419560"/>
                </a:lnTo>
                <a:lnTo>
                  <a:pt x="165622" y="407955"/>
                </a:lnTo>
                <a:lnTo>
                  <a:pt x="165622" y="412239"/>
                </a:lnTo>
                <a:lnTo>
                  <a:pt x="167449" y="414324"/>
                </a:lnTo>
                <a:lnTo>
                  <a:pt x="167944" y="414858"/>
                </a:lnTo>
                <a:lnTo>
                  <a:pt x="167944" y="420190"/>
                </a:lnTo>
                <a:lnTo>
                  <a:pt x="169557" y="418490"/>
                </a:lnTo>
                <a:lnTo>
                  <a:pt x="175543" y="425924"/>
                </a:lnTo>
                <a:lnTo>
                  <a:pt x="180892" y="433116"/>
                </a:lnTo>
                <a:lnTo>
                  <a:pt x="185870" y="441234"/>
                </a:lnTo>
                <a:lnTo>
                  <a:pt x="189737" y="450189"/>
                </a:lnTo>
                <a:close/>
              </a:path>
              <a:path w="695325" h="724535">
                <a:moveTo>
                  <a:pt x="226212" y="290995"/>
                </a:moveTo>
                <a:lnTo>
                  <a:pt x="217541" y="291691"/>
                </a:lnTo>
                <a:lnTo>
                  <a:pt x="207506" y="290649"/>
                </a:lnTo>
                <a:lnTo>
                  <a:pt x="196931" y="290287"/>
                </a:lnTo>
                <a:lnTo>
                  <a:pt x="186639" y="293027"/>
                </a:lnTo>
                <a:lnTo>
                  <a:pt x="174967" y="298983"/>
                </a:lnTo>
                <a:lnTo>
                  <a:pt x="177279" y="305320"/>
                </a:lnTo>
                <a:lnTo>
                  <a:pt x="177279" y="316762"/>
                </a:lnTo>
                <a:lnTo>
                  <a:pt x="183063" y="313949"/>
                </a:lnTo>
                <a:lnTo>
                  <a:pt x="189636" y="314439"/>
                </a:lnTo>
                <a:lnTo>
                  <a:pt x="199546" y="313853"/>
                </a:lnTo>
                <a:lnTo>
                  <a:pt x="210986" y="307370"/>
                </a:lnTo>
                <a:lnTo>
                  <a:pt x="220895" y="298560"/>
                </a:lnTo>
                <a:lnTo>
                  <a:pt x="226212" y="290995"/>
                </a:lnTo>
                <a:close/>
              </a:path>
              <a:path w="695325" h="724535">
                <a:moveTo>
                  <a:pt x="494576" y="44576"/>
                </a:moveTo>
                <a:lnTo>
                  <a:pt x="456476" y="0"/>
                </a:lnTo>
                <a:lnTo>
                  <a:pt x="450126" y="19253"/>
                </a:lnTo>
                <a:lnTo>
                  <a:pt x="439966" y="16483"/>
                </a:lnTo>
                <a:lnTo>
                  <a:pt x="357416" y="5417"/>
                </a:lnTo>
                <a:lnTo>
                  <a:pt x="353606" y="5295"/>
                </a:lnTo>
                <a:lnTo>
                  <a:pt x="302806" y="9175"/>
                </a:lnTo>
                <a:lnTo>
                  <a:pt x="250736" y="21253"/>
                </a:lnTo>
                <a:lnTo>
                  <a:pt x="203746" y="40862"/>
                </a:lnTo>
                <a:lnTo>
                  <a:pt x="159296" y="67432"/>
                </a:lnTo>
                <a:lnTo>
                  <a:pt x="119926" y="100393"/>
                </a:lnTo>
                <a:lnTo>
                  <a:pt x="131356" y="111823"/>
                </a:lnTo>
                <a:lnTo>
                  <a:pt x="168186" y="80519"/>
                </a:lnTo>
                <a:lnTo>
                  <a:pt x="211366" y="55292"/>
                </a:lnTo>
                <a:lnTo>
                  <a:pt x="255816" y="36680"/>
                </a:lnTo>
                <a:lnTo>
                  <a:pt x="305346" y="25220"/>
                </a:lnTo>
                <a:lnTo>
                  <a:pt x="354876" y="21450"/>
                </a:lnTo>
                <a:lnTo>
                  <a:pt x="406946" y="25907"/>
                </a:lnTo>
                <a:lnTo>
                  <a:pt x="417106" y="27672"/>
                </a:lnTo>
                <a:lnTo>
                  <a:pt x="425996" y="29721"/>
                </a:lnTo>
                <a:lnTo>
                  <a:pt x="434886" y="32040"/>
                </a:lnTo>
                <a:lnTo>
                  <a:pt x="445046" y="34620"/>
                </a:lnTo>
                <a:lnTo>
                  <a:pt x="445046" y="53987"/>
                </a:lnTo>
                <a:lnTo>
                  <a:pt x="494576" y="44576"/>
                </a:lnTo>
                <a:close/>
              </a:path>
              <a:path w="695325" h="724535">
                <a:moveTo>
                  <a:pt x="377736" y="722698"/>
                </a:moveTo>
                <a:lnTo>
                  <a:pt x="377736" y="629297"/>
                </a:lnTo>
                <a:lnTo>
                  <a:pt x="375196" y="632205"/>
                </a:lnTo>
                <a:lnTo>
                  <a:pt x="372656" y="633895"/>
                </a:lnTo>
                <a:lnTo>
                  <a:pt x="353606" y="632525"/>
                </a:lnTo>
                <a:lnTo>
                  <a:pt x="339636" y="644244"/>
                </a:lnTo>
                <a:lnTo>
                  <a:pt x="332016" y="661989"/>
                </a:lnTo>
                <a:lnTo>
                  <a:pt x="332016" y="678700"/>
                </a:lnTo>
                <a:lnTo>
                  <a:pt x="314236" y="682853"/>
                </a:lnTo>
                <a:lnTo>
                  <a:pt x="301536" y="692049"/>
                </a:lnTo>
                <a:lnTo>
                  <a:pt x="295186" y="704573"/>
                </a:lnTo>
                <a:lnTo>
                  <a:pt x="293916" y="718705"/>
                </a:lnTo>
                <a:lnTo>
                  <a:pt x="301536" y="720102"/>
                </a:lnTo>
                <a:lnTo>
                  <a:pt x="347256" y="724083"/>
                </a:lnTo>
                <a:lnTo>
                  <a:pt x="357416" y="724217"/>
                </a:lnTo>
                <a:lnTo>
                  <a:pt x="377736" y="722698"/>
                </a:lnTo>
                <a:close/>
              </a:path>
              <a:path w="695325" h="724535">
                <a:moveTo>
                  <a:pt x="405676" y="578307"/>
                </a:moveTo>
                <a:lnTo>
                  <a:pt x="405676" y="555663"/>
                </a:lnTo>
                <a:lnTo>
                  <a:pt x="401866" y="561725"/>
                </a:lnTo>
                <a:lnTo>
                  <a:pt x="394246" y="565596"/>
                </a:lnTo>
                <a:lnTo>
                  <a:pt x="385356" y="568345"/>
                </a:lnTo>
                <a:lnTo>
                  <a:pt x="379006" y="571042"/>
                </a:lnTo>
                <a:lnTo>
                  <a:pt x="375196" y="575094"/>
                </a:lnTo>
                <a:lnTo>
                  <a:pt x="375196" y="583145"/>
                </a:lnTo>
                <a:lnTo>
                  <a:pt x="377736" y="629297"/>
                </a:lnTo>
                <a:lnTo>
                  <a:pt x="377736" y="722698"/>
                </a:lnTo>
                <a:lnTo>
                  <a:pt x="384086" y="722224"/>
                </a:lnTo>
                <a:lnTo>
                  <a:pt x="384086" y="611294"/>
                </a:lnTo>
                <a:lnTo>
                  <a:pt x="385356" y="598268"/>
                </a:lnTo>
                <a:lnTo>
                  <a:pt x="386626" y="587904"/>
                </a:lnTo>
                <a:lnTo>
                  <a:pt x="387896" y="582841"/>
                </a:lnTo>
                <a:lnTo>
                  <a:pt x="389166" y="579716"/>
                </a:lnTo>
                <a:lnTo>
                  <a:pt x="396786" y="578865"/>
                </a:lnTo>
                <a:lnTo>
                  <a:pt x="398056" y="616064"/>
                </a:lnTo>
                <a:lnTo>
                  <a:pt x="398056" y="721179"/>
                </a:lnTo>
                <a:lnTo>
                  <a:pt x="404406" y="720705"/>
                </a:lnTo>
                <a:lnTo>
                  <a:pt x="404406" y="614527"/>
                </a:lnTo>
                <a:lnTo>
                  <a:pt x="405676" y="578307"/>
                </a:lnTo>
                <a:close/>
              </a:path>
              <a:path w="695325" h="724535">
                <a:moveTo>
                  <a:pt x="427266" y="379691"/>
                </a:moveTo>
                <a:lnTo>
                  <a:pt x="425996" y="364375"/>
                </a:lnTo>
                <a:lnTo>
                  <a:pt x="382816" y="369633"/>
                </a:lnTo>
                <a:lnTo>
                  <a:pt x="381546" y="380695"/>
                </a:lnTo>
                <a:lnTo>
                  <a:pt x="382816" y="391223"/>
                </a:lnTo>
                <a:lnTo>
                  <a:pt x="387896" y="394788"/>
                </a:lnTo>
                <a:lnTo>
                  <a:pt x="387896" y="378485"/>
                </a:lnTo>
                <a:lnTo>
                  <a:pt x="419646" y="376377"/>
                </a:lnTo>
                <a:lnTo>
                  <a:pt x="422186" y="383971"/>
                </a:lnTo>
                <a:lnTo>
                  <a:pt x="422186" y="394603"/>
                </a:lnTo>
                <a:lnTo>
                  <a:pt x="425996" y="393026"/>
                </a:lnTo>
                <a:lnTo>
                  <a:pt x="427266" y="379691"/>
                </a:lnTo>
                <a:close/>
              </a:path>
              <a:path w="695325" h="724535">
                <a:moveTo>
                  <a:pt x="398056" y="721179"/>
                </a:moveTo>
                <a:lnTo>
                  <a:pt x="398056" y="616064"/>
                </a:lnTo>
                <a:lnTo>
                  <a:pt x="394246" y="617677"/>
                </a:lnTo>
                <a:lnTo>
                  <a:pt x="389166" y="620369"/>
                </a:lnTo>
                <a:lnTo>
                  <a:pt x="384086" y="624344"/>
                </a:lnTo>
                <a:lnTo>
                  <a:pt x="384086" y="722224"/>
                </a:lnTo>
                <a:lnTo>
                  <a:pt x="398056" y="721179"/>
                </a:lnTo>
                <a:close/>
              </a:path>
              <a:path w="695325" h="724535">
                <a:moveTo>
                  <a:pt x="422186" y="394603"/>
                </a:moveTo>
                <a:lnTo>
                  <a:pt x="422186" y="383971"/>
                </a:lnTo>
                <a:lnTo>
                  <a:pt x="420916" y="386206"/>
                </a:lnTo>
                <a:lnTo>
                  <a:pt x="419646" y="388518"/>
                </a:lnTo>
                <a:lnTo>
                  <a:pt x="412026" y="391325"/>
                </a:lnTo>
                <a:lnTo>
                  <a:pt x="394246" y="390397"/>
                </a:lnTo>
                <a:lnTo>
                  <a:pt x="389166" y="389420"/>
                </a:lnTo>
                <a:lnTo>
                  <a:pt x="389166" y="386499"/>
                </a:lnTo>
                <a:lnTo>
                  <a:pt x="387896" y="383565"/>
                </a:lnTo>
                <a:lnTo>
                  <a:pt x="387896" y="394788"/>
                </a:lnTo>
                <a:lnTo>
                  <a:pt x="396786" y="401027"/>
                </a:lnTo>
                <a:lnTo>
                  <a:pt x="398056" y="433428"/>
                </a:lnTo>
                <a:lnTo>
                  <a:pt x="401866" y="483360"/>
                </a:lnTo>
                <a:lnTo>
                  <a:pt x="405676" y="555663"/>
                </a:lnTo>
                <a:lnTo>
                  <a:pt x="405676" y="578307"/>
                </a:lnTo>
                <a:lnTo>
                  <a:pt x="409486" y="578187"/>
                </a:lnTo>
                <a:lnTo>
                  <a:pt x="409486" y="399859"/>
                </a:lnTo>
                <a:lnTo>
                  <a:pt x="422186" y="394603"/>
                </a:lnTo>
                <a:close/>
              </a:path>
              <a:path w="695325" h="724535">
                <a:moveTo>
                  <a:pt x="419646" y="718763"/>
                </a:moveTo>
                <a:lnTo>
                  <a:pt x="419646" y="616115"/>
                </a:lnTo>
                <a:lnTo>
                  <a:pt x="414566" y="614324"/>
                </a:lnTo>
                <a:lnTo>
                  <a:pt x="409486" y="613651"/>
                </a:lnTo>
                <a:lnTo>
                  <a:pt x="404406" y="614527"/>
                </a:lnTo>
                <a:lnTo>
                  <a:pt x="404406" y="720705"/>
                </a:lnTo>
                <a:lnTo>
                  <a:pt x="414566" y="719945"/>
                </a:lnTo>
                <a:lnTo>
                  <a:pt x="419646" y="718763"/>
                </a:lnTo>
                <a:close/>
              </a:path>
              <a:path w="695325" h="724535">
                <a:moveTo>
                  <a:pt x="447586" y="598186"/>
                </a:moveTo>
                <a:lnTo>
                  <a:pt x="446316" y="588657"/>
                </a:lnTo>
                <a:lnTo>
                  <a:pt x="446316" y="583272"/>
                </a:lnTo>
                <a:lnTo>
                  <a:pt x="443776" y="570420"/>
                </a:lnTo>
                <a:lnTo>
                  <a:pt x="442506" y="568832"/>
                </a:lnTo>
                <a:lnTo>
                  <a:pt x="437426" y="566319"/>
                </a:lnTo>
                <a:lnTo>
                  <a:pt x="428536" y="564481"/>
                </a:lnTo>
                <a:lnTo>
                  <a:pt x="420916" y="561412"/>
                </a:lnTo>
                <a:lnTo>
                  <a:pt x="417106" y="555205"/>
                </a:lnTo>
                <a:lnTo>
                  <a:pt x="410756" y="432138"/>
                </a:lnTo>
                <a:lnTo>
                  <a:pt x="409486" y="399859"/>
                </a:lnTo>
                <a:lnTo>
                  <a:pt x="409486" y="578187"/>
                </a:lnTo>
                <a:lnTo>
                  <a:pt x="414566" y="578027"/>
                </a:lnTo>
                <a:lnTo>
                  <a:pt x="419646" y="616115"/>
                </a:lnTo>
                <a:lnTo>
                  <a:pt x="419646" y="718763"/>
                </a:lnTo>
                <a:lnTo>
                  <a:pt x="423456" y="717876"/>
                </a:lnTo>
                <a:lnTo>
                  <a:pt x="423456" y="577926"/>
                </a:lnTo>
                <a:lnTo>
                  <a:pt x="431076" y="579158"/>
                </a:lnTo>
                <a:lnTo>
                  <a:pt x="433616" y="583120"/>
                </a:lnTo>
                <a:lnTo>
                  <a:pt x="434886" y="589208"/>
                </a:lnTo>
                <a:lnTo>
                  <a:pt x="436156" y="601114"/>
                </a:lnTo>
                <a:lnTo>
                  <a:pt x="438696" y="629043"/>
                </a:lnTo>
                <a:lnTo>
                  <a:pt x="438696" y="714329"/>
                </a:lnTo>
                <a:lnTo>
                  <a:pt x="445046" y="712851"/>
                </a:lnTo>
                <a:lnTo>
                  <a:pt x="445046" y="624615"/>
                </a:lnTo>
                <a:lnTo>
                  <a:pt x="447586" y="598186"/>
                </a:lnTo>
                <a:close/>
              </a:path>
              <a:path w="695325" h="724535">
                <a:moveTo>
                  <a:pt x="438696" y="714329"/>
                </a:moveTo>
                <a:lnTo>
                  <a:pt x="438696" y="629043"/>
                </a:lnTo>
                <a:lnTo>
                  <a:pt x="434886" y="624903"/>
                </a:lnTo>
                <a:lnTo>
                  <a:pt x="429806" y="621309"/>
                </a:lnTo>
                <a:lnTo>
                  <a:pt x="424726" y="618693"/>
                </a:lnTo>
                <a:lnTo>
                  <a:pt x="423456" y="577926"/>
                </a:lnTo>
                <a:lnTo>
                  <a:pt x="423456" y="717876"/>
                </a:lnTo>
                <a:lnTo>
                  <a:pt x="438696" y="714329"/>
                </a:lnTo>
                <a:close/>
              </a:path>
              <a:path w="695325" h="724535">
                <a:moveTo>
                  <a:pt x="645706" y="153657"/>
                </a:moveTo>
                <a:lnTo>
                  <a:pt x="644436" y="151472"/>
                </a:lnTo>
                <a:lnTo>
                  <a:pt x="640626" y="149758"/>
                </a:lnTo>
                <a:lnTo>
                  <a:pt x="638086" y="149034"/>
                </a:lnTo>
                <a:lnTo>
                  <a:pt x="635546" y="148437"/>
                </a:lnTo>
                <a:lnTo>
                  <a:pt x="605066" y="138252"/>
                </a:lnTo>
                <a:lnTo>
                  <a:pt x="605066" y="96761"/>
                </a:lnTo>
                <a:lnTo>
                  <a:pt x="603796" y="95478"/>
                </a:lnTo>
                <a:lnTo>
                  <a:pt x="582206" y="102106"/>
                </a:lnTo>
                <a:lnTo>
                  <a:pt x="574586" y="104600"/>
                </a:lnTo>
                <a:lnTo>
                  <a:pt x="564426" y="107975"/>
                </a:lnTo>
                <a:lnTo>
                  <a:pt x="563156" y="107657"/>
                </a:lnTo>
                <a:lnTo>
                  <a:pt x="561886" y="105308"/>
                </a:lnTo>
                <a:lnTo>
                  <a:pt x="551726" y="92228"/>
                </a:lnTo>
                <a:lnTo>
                  <a:pt x="539026" y="74701"/>
                </a:lnTo>
                <a:lnTo>
                  <a:pt x="536486" y="74701"/>
                </a:lnTo>
                <a:lnTo>
                  <a:pt x="523786" y="92228"/>
                </a:lnTo>
                <a:lnTo>
                  <a:pt x="518706" y="98750"/>
                </a:lnTo>
                <a:lnTo>
                  <a:pt x="514896" y="105308"/>
                </a:lnTo>
                <a:lnTo>
                  <a:pt x="513626" y="107657"/>
                </a:lnTo>
                <a:lnTo>
                  <a:pt x="511086" y="107975"/>
                </a:lnTo>
                <a:lnTo>
                  <a:pt x="500926" y="104660"/>
                </a:lnTo>
                <a:lnTo>
                  <a:pt x="479336" y="97332"/>
                </a:lnTo>
                <a:lnTo>
                  <a:pt x="472986" y="95288"/>
                </a:lnTo>
                <a:lnTo>
                  <a:pt x="470446" y="96494"/>
                </a:lnTo>
                <a:lnTo>
                  <a:pt x="470446" y="138302"/>
                </a:lnTo>
                <a:lnTo>
                  <a:pt x="453936" y="143981"/>
                </a:lnTo>
                <a:lnTo>
                  <a:pt x="431076" y="151485"/>
                </a:lnTo>
                <a:lnTo>
                  <a:pt x="429806" y="153568"/>
                </a:lnTo>
                <a:lnTo>
                  <a:pt x="443776" y="171394"/>
                </a:lnTo>
                <a:lnTo>
                  <a:pt x="447586" y="177883"/>
                </a:lnTo>
                <a:lnTo>
                  <a:pt x="452666" y="184340"/>
                </a:lnTo>
                <a:lnTo>
                  <a:pt x="453936" y="186537"/>
                </a:lnTo>
                <a:lnTo>
                  <a:pt x="453936" y="230620"/>
                </a:lnTo>
                <a:lnTo>
                  <a:pt x="460286" y="232720"/>
                </a:lnTo>
                <a:lnTo>
                  <a:pt x="466636" y="234768"/>
                </a:lnTo>
                <a:lnTo>
                  <a:pt x="466636" y="187248"/>
                </a:lnTo>
                <a:lnTo>
                  <a:pt x="471716" y="159478"/>
                </a:lnTo>
                <a:lnTo>
                  <a:pt x="488226" y="136677"/>
                </a:lnTo>
                <a:lnTo>
                  <a:pt x="511086" y="121258"/>
                </a:lnTo>
                <a:lnTo>
                  <a:pt x="537756" y="115633"/>
                </a:lnTo>
                <a:lnTo>
                  <a:pt x="565696" y="121398"/>
                </a:lnTo>
                <a:lnTo>
                  <a:pt x="588556" y="136901"/>
                </a:lnTo>
                <a:lnTo>
                  <a:pt x="603796" y="159712"/>
                </a:lnTo>
                <a:lnTo>
                  <a:pt x="610146" y="187401"/>
                </a:lnTo>
                <a:lnTo>
                  <a:pt x="610146" y="234788"/>
                </a:lnTo>
                <a:lnTo>
                  <a:pt x="616496" y="232720"/>
                </a:lnTo>
                <a:lnTo>
                  <a:pt x="621576" y="231040"/>
                </a:lnTo>
                <a:lnTo>
                  <a:pt x="621576" y="186461"/>
                </a:lnTo>
                <a:lnTo>
                  <a:pt x="624116" y="183959"/>
                </a:lnTo>
                <a:lnTo>
                  <a:pt x="629196" y="177511"/>
                </a:lnTo>
                <a:lnTo>
                  <a:pt x="633006" y="171018"/>
                </a:lnTo>
                <a:lnTo>
                  <a:pt x="638086" y="164496"/>
                </a:lnTo>
                <a:lnTo>
                  <a:pt x="645706" y="153657"/>
                </a:lnTo>
                <a:close/>
              </a:path>
              <a:path w="695325" h="724535">
                <a:moveTo>
                  <a:pt x="453936" y="230620"/>
                </a:moveTo>
                <a:lnTo>
                  <a:pt x="453936" y="188048"/>
                </a:lnTo>
                <a:lnTo>
                  <a:pt x="447586" y="196782"/>
                </a:lnTo>
                <a:lnTo>
                  <a:pt x="443776" y="203274"/>
                </a:lnTo>
                <a:lnTo>
                  <a:pt x="433616" y="216319"/>
                </a:lnTo>
                <a:lnTo>
                  <a:pt x="429806" y="221119"/>
                </a:lnTo>
                <a:lnTo>
                  <a:pt x="431076" y="223240"/>
                </a:lnTo>
                <a:lnTo>
                  <a:pt x="453936" y="230620"/>
                </a:lnTo>
                <a:close/>
              </a:path>
              <a:path w="695325" h="724535">
                <a:moveTo>
                  <a:pt x="445046" y="53987"/>
                </a:moveTo>
                <a:lnTo>
                  <a:pt x="445046" y="34620"/>
                </a:lnTo>
                <a:lnTo>
                  <a:pt x="437426" y="55435"/>
                </a:lnTo>
                <a:lnTo>
                  <a:pt x="445046" y="53987"/>
                </a:lnTo>
                <a:close/>
              </a:path>
              <a:path w="695325" h="724535">
                <a:moveTo>
                  <a:pt x="566966" y="660679"/>
                </a:moveTo>
                <a:lnTo>
                  <a:pt x="554266" y="653650"/>
                </a:lnTo>
                <a:lnTo>
                  <a:pt x="541566" y="649266"/>
                </a:lnTo>
                <a:lnTo>
                  <a:pt x="526326" y="647747"/>
                </a:lnTo>
                <a:lnTo>
                  <a:pt x="509816" y="649312"/>
                </a:lnTo>
                <a:lnTo>
                  <a:pt x="499656" y="637415"/>
                </a:lnTo>
                <a:lnTo>
                  <a:pt x="484416" y="630031"/>
                </a:lnTo>
                <a:lnTo>
                  <a:pt x="466636" y="628728"/>
                </a:lnTo>
                <a:lnTo>
                  <a:pt x="445046" y="635076"/>
                </a:lnTo>
                <a:lnTo>
                  <a:pt x="445046" y="712851"/>
                </a:lnTo>
                <a:lnTo>
                  <a:pt x="467906" y="707531"/>
                </a:lnTo>
                <a:lnTo>
                  <a:pt x="519976" y="687575"/>
                </a:lnTo>
                <a:lnTo>
                  <a:pt x="566966" y="660679"/>
                </a:lnTo>
                <a:close/>
              </a:path>
              <a:path w="695325" h="724535">
                <a:moveTo>
                  <a:pt x="610146" y="234788"/>
                </a:moveTo>
                <a:lnTo>
                  <a:pt x="610146" y="187401"/>
                </a:lnTo>
                <a:lnTo>
                  <a:pt x="603796" y="215176"/>
                </a:lnTo>
                <a:lnTo>
                  <a:pt x="588556" y="237997"/>
                </a:lnTo>
                <a:lnTo>
                  <a:pt x="565696" y="253438"/>
                </a:lnTo>
                <a:lnTo>
                  <a:pt x="537756" y="259067"/>
                </a:lnTo>
                <a:lnTo>
                  <a:pt x="509816" y="253292"/>
                </a:lnTo>
                <a:lnTo>
                  <a:pt x="486956" y="237788"/>
                </a:lnTo>
                <a:lnTo>
                  <a:pt x="471716" y="214968"/>
                </a:lnTo>
                <a:lnTo>
                  <a:pt x="466636" y="187248"/>
                </a:lnTo>
                <a:lnTo>
                  <a:pt x="466636" y="234768"/>
                </a:lnTo>
                <a:lnTo>
                  <a:pt x="470446" y="236029"/>
                </a:lnTo>
                <a:lnTo>
                  <a:pt x="470446" y="278231"/>
                </a:lnTo>
                <a:lnTo>
                  <a:pt x="472986" y="279387"/>
                </a:lnTo>
                <a:lnTo>
                  <a:pt x="512356" y="266534"/>
                </a:lnTo>
                <a:lnTo>
                  <a:pt x="527596" y="287632"/>
                </a:lnTo>
                <a:lnTo>
                  <a:pt x="537756" y="300481"/>
                </a:lnTo>
                <a:lnTo>
                  <a:pt x="539026" y="300481"/>
                </a:lnTo>
                <a:lnTo>
                  <a:pt x="547916" y="287621"/>
                </a:lnTo>
                <a:lnTo>
                  <a:pt x="564426" y="266547"/>
                </a:lnTo>
                <a:lnTo>
                  <a:pt x="589826" y="274871"/>
                </a:lnTo>
                <a:lnTo>
                  <a:pt x="598716" y="277596"/>
                </a:lnTo>
                <a:lnTo>
                  <a:pt x="603796" y="279222"/>
                </a:lnTo>
                <a:lnTo>
                  <a:pt x="605066" y="277926"/>
                </a:lnTo>
                <a:lnTo>
                  <a:pt x="605066" y="237274"/>
                </a:lnTo>
                <a:lnTo>
                  <a:pt x="606336" y="236029"/>
                </a:lnTo>
                <a:lnTo>
                  <a:pt x="610146" y="234788"/>
                </a:lnTo>
                <a:close/>
              </a:path>
              <a:path w="695325" h="724535">
                <a:moveTo>
                  <a:pt x="592366" y="187578"/>
                </a:moveTo>
                <a:lnTo>
                  <a:pt x="588556" y="166269"/>
                </a:lnTo>
                <a:lnTo>
                  <a:pt x="577126" y="148842"/>
                </a:lnTo>
                <a:lnTo>
                  <a:pt x="559346" y="137070"/>
                </a:lnTo>
                <a:lnTo>
                  <a:pt x="537756" y="132727"/>
                </a:lnTo>
                <a:lnTo>
                  <a:pt x="517436" y="137019"/>
                </a:lnTo>
                <a:lnTo>
                  <a:pt x="499656" y="148713"/>
                </a:lnTo>
                <a:lnTo>
                  <a:pt x="488226" y="166042"/>
                </a:lnTo>
                <a:lnTo>
                  <a:pt x="483146" y="187236"/>
                </a:lnTo>
                <a:lnTo>
                  <a:pt x="488226" y="208545"/>
                </a:lnTo>
                <a:lnTo>
                  <a:pt x="499656" y="225972"/>
                </a:lnTo>
                <a:lnTo>
                  <a:pt x="516166" y="237744"/>
                </a:lnTo>
                <a:lnTo>
                  <a:pt x="537756" y="242087"/>
                </a:lnTo>
                <a:lnTo>
                  <a:pt x="559346" y="237795"/>
                </a:lnTo>
                <a:lnTo>
                  <a:pt x="577126" y="226101"/>
                </a:lnTo>
                <a:lnTo>
                  <a:pt x="588556" y="208772"/>
                </a:lnTo>
                <a:lnTo>
                  <a:pt x="592366" y="187578"/>
                </a:lnTo>
                <a:close/>
              </a:path>
              <a:path w="695325" h="724535">
                <a:moveTo>
                  <a:pt x="678726" y="452175"/>
                </a:moveTo>
                <a:lnTo>
                  <a:pt x="678726" y="372073"/>
                </a:lnTo>
                <a:lnTo>
                  <a:pt x="671106" y="421275"/>
                </a:lnTo>
                <a:lnTo>
                  <a:pt x="655866" y="469477"/>
                </a:lnTo>
                <a:lnTo>
                  <a:pt x="633006" y="515772"/>
                </a:lnTo>
                <a:lnTo>
                  <a:pt x="627926" y="523979"/>
                </a:lnTo>
                <a:lnTo>
                  <a:pt x="621576" y="531953"/>
                </a:lnTo>
                <a:lnTo>
                  <a:pt x="616496" y="539702"/>
                </a:lnTo>
                <a:lnTo>
                  <a:pt x="610146" y="547230"/>
                </a:lnTo>
                <a:lnTo>
                  <a:pt x="593636" y="532587"/>
                </a:lnTo>
                <a:lnTo>
                  <a:pt x="582206" y="589864"/>
                </a:lnTo>
                <a:lnTo>
                  <a:pt x="622846" y="576573"/>
                </a:lnTo>
                <a:lnTo>
                  <a:pt x="622846" y="558025"/>
                </a:lnTo>
                <a:lnTo>
                  <a:pt x="629196" y="549942"/>
                </a:lnTo>
                <a:lnTo>
                  <a:pt x="635546" y="541632"/>
                </a:lnTo>
                <a:lnTo>
                  <a:pt x="640626" y="533090"/>
                </a:lnTo>
                <a:lnTo>
                  <a:pt x="646976" y="524306"/>
                </a:lnTo>
                <a:lnTo>
                  <a:pt x="671106" y="475585"/>
                </a:lnTo>
                <a:lnTo>
                  <a:pt x="678726" y="452175"/>
                </a:lnTo>
                <a:close/>
              </a:path>
              <a:path w="695325" h="724535">
                <a:moveTo>
                  <a:pt x="645706" y="223240"/>
                </a:moveTo>
                <a:lnTo>
                  <a:pt x="645706" y="221094"/>
                </a:lnTo>
                <a:lnTo>
                  <a:pt x="641896" y="216319"/>
                </a:lnTo>
                <a:lnTo>
                  <a:pt x="633006" y="203449"/>
                </a:lnTo>
                <a:lnTo>
                  <a:pt x="627926" y="197050"/>
                </a:lnTo>
                <a:lnTo>
                  <a:pt x="624116" y="190703"/>
                </a:lnTo>
                <a:lnTo>
                  <a:pt x="621576" y="188150"/>
                </a:lnTo>
                <a:lnTo>
                  <a:pt x="621576" y="231040"/>
                </a:lnTo>
                <a:lnTo>
                  <a:pt x="624116" y="230200"/>
                </a:lnTo>
                <a:lnTo>
                  <a:pt x="645706" y="223240"/>
                </a:lnTo>
                <a:close/>
              </a:path>
              <a:path w="695325" h="724535">
                <a:moveTo>
                  <a:pt x="638086" y="571588"/>
                </a:moveTo>
                <a:lnTo>
                  <a:pt x="622846" y="558025"/>
                </a:lnTo>
                <a:lnTo>
                  <a:pt x="622846" y="576573"/>
                </a:lnTo>
                <a:lnTo>
                  <a:pt x="638086" y="571588"/>
                </a:lnTo>
                <a:close/>
              </a:path>
              <a:path w="695325" h="724535">
                <a:moveTo>
                  <a:pt x="695236" y="373095"/>
                </a:moveTo>
                <a:lnTo>
                  <a:pt x="695236" y="321235"/>
                </a:lnTo>
                <a:lnTo>
                  <a:pt x="687616" y="270237"/>
                </a:lnTo>
                <a:lnTo>
                  <a:pt x="671106" y="221056"/>
                </a:lnTo>
                <a:lnTo>
                  <a:pt x="655866" y="227507"/>
                </a:lnTo>
                <a:lnTo>
                  <a:pt x="671106" y="274284"/>
                </a:lnTo>
                <a:lnTo>
                  <a:pt x="678726" y="322774"/>
                </a:lnTo>
                <a:lnTo>
                  <a:pt x="678726" y="452175"/>
                </a:lnTo>
                <a:lnTo>
                  <a:pt x="687616" y="424863"/>
                </a:lnTo>
                <a:lnTo>
                  <a:pt x="695236" y="3730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86"/>
          </a:p>
        </p:txBody>
      </p:sp>
    </p:spTree>
    <p:extLst>
      <p:ext uri="{BB962C8B-B14F-4D97-AF65-F5344CB8AC3E}">
        <p14:creationId xmlns:p14="http://schemas.microsoft.com/office/powerpoint/2010/main" val="2067028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People First </a:t>
            </a:r>
            <a:r>
              <a:rPr lang="en-US" dirty="0" smtClean="0"/>
              <a:t>– “We Know what we want, where we live”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10523673_693484644073102_1579251699510077783_n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84" y="1295400"/>
            <a:ext cx="8222673" cy="462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93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403" y="3135376"/>
            <a:ext cx="4941597" cy="35006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Resident Leaders Paving the Way Forward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" y="1097275"/>
            <a:ext cx="4724400" cy="314917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1138370"/>
            <a:ext cx="4724400" cy="3153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" y="4246451"/>
            <a:ext cx="4403912" cy="238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94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B050"/>
                </a:solidFill>
                <a:latin typeface="Arial Black" panose="020B0A04020102020204" pitchFamily="34" charset="0"/>
              </a:rPr>
              <a:t>Green Development Zone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6" b="7200"/>
          <a:stretch/>
        </p:blipFill>
        <p:spPr>
          <a:xfrm>
            <a:off x="1922318" y="990600"/>
            <a:ext cx="5299364" cy="545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5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Creating Green </a:t>
            </a:r>
            <a:r>
              <a:rPr lang="en-US" sz="3100" b="1" dirty="0" smtClean="0"/>
              <a:t>Jobs</a:t>
            </a:r>
            <a:r>
              <a:rPr lang="en-US" sz="1800" dirty="0" smtClean="0"/>
              <a:t>- Connecting </a:t>
            </a:r>
            <a:r>
              <a:rPr lang="en-US" sz="1800" dirty="0"/>
              <a:t>People to Energy </a:t>
            </a:r>
            <a:r>
              <a:rPr lang="en-US" sz="1800" dirty="0" smtClean="0"/>
              <a:t>&amp;</a:t>
            </a:r>
            <a:r>
              <a:rPr lang="en-US" sz="1800" dirty="0"/>
              <a:t> </a:t>
            </a:r>
            <a:r>
              <a:rPr lang="en-US" sz="1800" dirty="0" smtClean="0"/>
              <a:t>Power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57600"/>
            <a:ext cx="3505200" cy="2633014"/>
          </a:xfr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4953000" y="1171575"/>
            <a:ext cx="3505200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71574"/>
            <a:ext cx="3657600" cy="24378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" t="28039" r="388" b="2437"/>
          <a:stretch/>
        </p:blipFill>
        <p:spPr>
          <a:xfrm>
            <a:off x="581025" y="3657600"/>
            <a:ext cx="3686175" cy="263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8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>
                <a:latin typeface="Bookman Old Style" charset="0"/>
                <a:ea typeface="Bookman Old Style" charset="0"/>
                <a:cs typeface="Bookman Old Style" charset="0"/>
              </a:rPr>
              <a:t>Restoring Vacant </a:t>
            </a:r>
            <a:r>
              <a:rPr lang="en-US" sz="2700" dirty="0" smtClean="0">
                <a:latin typeface="Bookman Old Style" charset="0"/>
                <a:ea typeface="Bookman Old Style" charset="0"/>
                <a:cs typeface="Bookman Old Style" charset="0"/>
              </a:rPr>
              <a:t>Properties to green affordable homes</a:t>
            </a:r>
            <a:endParaRPr lang="en-US" sz="21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04" y="2223399"/>
            <a:ext cx="3795386" cy="30672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65637"/>
            <a:ext cx="4350921" cy="29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8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572000" cy="304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2400"/>
            <a:ext cx="44577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01320"/>
            <a:ext cx="4455459" cy="29821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06" y="3240741"/>
            <a:ext cx="4307294" cy="310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Custom 4">
      <a:dk1>
        <a:srgbClr val="002D89"/>
      </a:dk1>
      <a:lt1>
        <a:sysClr val="window" lastClr="FFFFFF"/>
      </a:lt1>
      <a:dk2>
        <a:srgbClr val="002060"/>
      </a:dk2>
      <a:lt2>
        <a:srgbClr val="FFFFFF"/>
      </a:lt2>
      <a:accent1>
        <a:srgbClr val="FF0000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7092</TotalTime>
  <Words>590</Words>
  <Application>Microsoft Macintosh PowerPoint</Application>
  <PresentationFormat>On-screen Show (4:3)</PresentationFormat>
  <Paragraphs>237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Bookman Old Style</vt:lpstr>
      <vt:lpstr>Calibri</vt:lpstr>
      <vt:lpstr>Gill Sans MT</vt:lpstr>
      <vt:lpstr>Wingdings</vt:lpstr>
      <vt:lpstr>Wingdings 3</vt:lpstr>
      <vt:lpstr>Origin</vt:lpstr>
      <vt:lpstr>People United for Sustainable Housing A Just Transition Story  </vt:lpstr>
      <vt:lpstr>A STRATEGY FRAMEWORK FOR JUST TRANSITION Eco-System approach to build a regenerative and just world.</vt:lpstr>
      <vt:lpstr>People First – “We Know what we want, where we live”</vt:lpstr>
      <vt:lpstr>Resident Leaders Paving the Way Forward</vt:lpstr>
      <vt:lpstr>PowerPoint Presentation</vt:lpstr>
      <vt:lpstr>PowerPoint Presentation</vt:lpstr>
      <vt:lpstr>Creating Green Jobs- Connecting People to Energy &amp; Power</vt:lpstr>
      <vt:lpstr>Restoring Vacant Properties to green affordable homes</vt:lpstr>
      <vt:lpstr>PowerPoint Presentation</vt:lpstr>
      <vt:lpstr>Mobilizing for Energy Affordability and Energy Democracy</vt:lpstr>
      <vt:lpstr>PUSH Green Connecting People to Energy and Power</vt:lpstr>
      <vt:lpstr>Green Infrastructure to Address CSOs</vt:lpstr>
      <vt:lpstr>GI Installations</vt:lpstr>
      <vt:lpstr>Composting and Native Plants</vt:lpstr>
      <vt:lpstr>Green Infrastructure Team Members</vt:lpstr>
      <vt:lpstr>Systems Impact</vt:lpstr>
      <vt:lpstr>Educating Future Generations towards a Just Transition</vt:lpstr>
      <vt:lpstr>Mycelium, Worms and Composting = FUN</vt:lpstr>
    </vt:vector>
  </TitlesOfParts>
  <Company>Your Company Name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Your User Name</dc:creator>
  <cp:lastModifiedBy>Rahwa Ghirmatzion</cp:lastModifiedBy>
  <cp:revision>109</cp:revision>
  <dcterms:created xsi:type="dcterms:W3CDTF">2011-11-01T20:18:17Z</dcterms:created>
  <dcterms:modified xsi:type="dcterms:W3CDTF">2017-08-14T17:56:12Z</dcterms:modified>
</cp:coreProperties>
</file>