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/>
              <a:t>2010 to 2016 New Hires </a:t>
            </a:r>
            <a:r>
              <a:rPr lang="en-US" sz="3600" dirty="0" smtClean="0"/>
              <a:t>Earnings</a:t>
            </a:r>
            <a:endParaRPr lang="en-US" sz="3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All Education Categories</c:v>
                </c:pt>
                <c:pt idx="1">
                  <c:v>Less than high school</c:v>
                </c:pt>
                <c:pt idx="2">
                  <c:v>High school or equivalent, no college</c:v>
                </c:pt>
                <c:pt idx="3">
                  <c:v>Some college or Associate degree</c:v>
                </c:pt>
                <c:pt idx="4">
                  <c:v>Bachelor's degree or advanced degree</c:v>
                </c:pt>
                <c:pt idx="5">
                  <c:v>Educational attainment not available (workers aged 24 or younger)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0.27830900855561147</c:v>
                </c:pt>
                <c:pt idx="1">
                  <c:v>0.36823935558112764</c:v>
                </c:pt>
                <c:pt idx="2">
                  <c:v>0.34520276953511364</c:v>
                </c:pt>
                <c:pt idx="3">
                  <c:v>0.28771186440677976</c:v>
                </c:pt>
                <c:pt idx="4">
                  <c:v>5.0081150011592968E-2</c:v>
                </c:pt>
                <c:pt idx="5">
                  <c:v>0.31813246471226919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All Education Categories</c:v>
                </c:pt>
                <c:pt idx="1">
                  <c:v>Less than high school</c:v>
                </c:pt>
                <c:pt idx="2">
                  <c:v>High school or equivalent, no college</c:v>
                </c:pt>
                <c:pt idx="3">
                  <c:v>Some college or Associate degree</c:v>
                </c:pt>
                <c:pt idx="4">
                  <c:v>Bachelor's degree or advanced degree</c:v>
                </c:pt>
                <c:pt idx="5">
                  <c:v>Educational attainment not available (workers aged 24 or younger)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0.33814589665653494</c:v>
                </c:pt>
                <c:pt idx="1">
                  <c:v>0.40941739824421397</c:v>
                </c:pt>
                <c:pt idx="2">
                  <c:v>0.33309709425939049</c:v>
                </c:pt>
                <c:pt idx="3">
                  <c:v>0.28880643166357456</c:v>
                </c:pt>
                <c:pt idx="4">
                  <c:v>0.29208633093525171</c:v>
                </c:pt>
                <c:pt idx="5">
                  <c:v>0.29813664596273282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All Education Categories</c:v>
                </c:pt>
                <c:pt idx="1">
                  <c:v>Less than high school</c:v>
                </c:pt>
                <c:pt idx="2">
                  <c:v>High school or equivalent, no college</c:v>
                </c:pt>
                <c:pt idx="3">
                  <c:v>Some college or Associate degree</c:v>
                </c:pt>
                <c:pt idx="4">
                  <c:v>Bachelor's degree or advanced degree</c:v>
                </c:pt>
                <c:pt idx="5">
                  <c:v>Educational attainment not available (workers aged 24 or younger)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6850120"/>
        <c:axId val="456846984"/>
      </c:barChart>
      <c:catAx>
        <c:axId val="45685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846984"/>
        <c:crosses val="autoZero"/>
        <c:auto val="1"/>
        <c:lblAlgn val="ctr"/>
        <c:lblOffset val="100"/>
        <c:noMultiLvlLbl val="0"/>
      </c:catAx>
      <c:valAx>
        <c:axId val="456846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850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2010 to 2016 New Hires </a:t>
            </a:r>
            <a:r>
              <a:rPr lang="en-US" sz="2800" dirty="0" smtClean="0"/>
              <a:t>Earnings</a:t>
            </a:r>
            <a:r>
              <a:rPr lang="en-US" sz="2800" baseline="0" dirty="0" smtClean="0"/>
              <a:t> by Race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All Races</c:v>
                </c:pt>
                <c:pt idx="1">
                  <c:v>White Alone</c:v>
                </c:pt>
                <c:pt idx="2">
                  <c:v>Black or African American Alone</c:v>
                </c:pt>
                <c:pt idx="3">
                  <c:v>American Indian or Alaska Native Alone</c:v>
                </c:pt>
                <c:pt idx="4">
                  <c:v>Asian Alone</c:v>
                </c:pt>
                <c:pt idx="5">
                  <c:v>Native Hawaiian or Other Pacific Islander Alone</c:v>
                </c:pt>
                <c:pt idx="6">
                  <c:v>Two or More Race Groups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0.30400000000000005</c:v>
                </c:pt>
                <c:pt idx="1">
                  <c:v>0.3145596165368485</c:v>
                </c:pt>
                <c:pt idx="2">
                  <c:v>0.26274509803921564</c:v>
                </c:pt>
                <c:pt idx="3">
                  <c:v>0.30915254237288137</c:v>
                </c:pt>
                <c:pt idx="4">
                  <c:v>0.42109890109890102</c:v>
                </c:pt>
                <c:pt idx="5">
                  <c:v>0.32786885245901631</c:v>
                </c:pt>
                <c:pt idx="6">
                  <c:v>0.31957186544342497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All Races</c:v>
                </c:pt>
                <c:pt idx="1">
                  <c:v>White Alone</c:v>
                </c:pt>
                <c:pt idx="2">
                  <c:v>Black or African American Alone</c:v>
                </c:pt>
                <c:pt idx="3">
                  <c:v>American Indian or Alaska Native Alone</c:v>
                </c:pt>
                <c:pt idx="4">
                  <c:v>Asian Alone</c:v>
                </c:pt>
                <c:pt idx="5">
                  <c:v>Native Hawaiian or Other Pacific Islander Alone</c:v>
                </c:pt>
                <c:pt idx="6">
                  <c:v>Two or More Race Groups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All Races</c:v>
                </c:pt>
                <c:pt idx="1">
                  <c:v>White Alone</c:v>
                </c:pt>
                <c:pt idx="2">
                  <c:v>Black or African American Alone</c:v>
                </c:pt>
                <c:pt idx="3">
                  <c:v>American Indian or Alaska Native Alone</c:v>
                </c:pt>
                <c:pt idx="4">
                  <c:v>Asian Alone</c:v>
                </c:pt>
                <c:pt idx="5">
                  <c:v>Native Hawaiian or Other Pacific Islander Alone</c:v>
                </c:pt>
                <c:pt idx="6">
                  <c:v>Two or More Race Groups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overlap val="38"/>
        <c:axId val="455956864"/>
        <c:axId val="455963920"/>
      </c:barChart>
      <c:catAx>
        <c:axId val="45595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963920"/>
        <c:crosses val="autoZero"/>
        <c:auto val="1"/>
        <c:lblAlgn val="ctr"/>
        <c:lblOffset val="100"/>
        <c:noMultiLvlLbl val="0"/>
      </c:catAx>
      <c:valAx>
        <c:axId val="45596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95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/>
              <a:t>2010 to 2016 New Hires </a:t>
            </a:r>
            <a:r>
              <a:rPr lang="en-US" sz="3600" dirty="0" smtClean="0"/>
              <a:t>Earnings</a:t>
            </a:r>
            <a:endParaRPr lang="en-US" sz="3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All Ages</c:v>
                </c:pt>
                <c:pt idx="1">
                  <c:v>14-18</c:v>
                </c:pt>
                <c:pt idx="2">
                  <c:v>19-21</c:v>
                </c:pt>
                <c:pt idx="3">
                  <c:v>22-24</c:v>
                </c:pt>
                <c:pt idx="4">
                  <c:v>25-34</c:v>
                </c:pt>
                <c:pt idx="5">
                  <c:v>35-44</c:v>
                </c:pt>
                <c:pt idx="6">
                  <c:v>45-54</c:v>
                </c:pt>
                <c:pt idx="7">
                  <c:v>55-64</c:v>
                </c:pt>
                <c:pt idx="8">
                  <c:v>65-99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0.1384388807069219</c:v>
                </c:pt>
                <c:pt idx="1">
                  <c:v>0.32960893854748607</c:v>
                </c:pt>
                <c:pt idx="2">
                  <c:v>0.25417661097852018</c:v>
                </c:pt>
                <c:pt idx="3">
                  <c:v>0.23835125448028682</c:v>
                </c:pt>
                <c:pt idx="4">
                  <c:v>0.12487170715018814</c:v>
                </c:pt>
                <c:pt idx="5">
                  <c:v>1.280502536844641E-2</c:v>
                </c:pt>
                <c:pt idx="6">
                  <c:v>0.12341686876852598</c:v>
                </c:pt>
                <c:pt idx="7">
                  <c:v>0.22891974263460879</c:v>
                </c:pt>
                <c:pt idx="8">
                  <c:v>-0.23043746149106592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Buffalo Niagara Falls MSA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All Ages</c:v>
                </c:pt>
                <c:pt idx="1">
                  <c:v>14-18</c:v>
                </c:pt>
                <c:pt idx="2">
                  <c:v>19-21</c:v>
                </c:pt>
                <c:pt idx="3">
                  <c:v>22-24</c:v>
                </c:pt>
                <c:pt idx="4">
                  <c:v>25-34</c:v>
                </c:pt>
                <c:pt idx="5">
                  <c:v>35-44</c:v>
                </c:pt>
                <c:pt idx="6">
                  <c:v>45-54</c:v>
                </c:pt>
                <c:pt idx="7">
                  <c:v>55-64</c:v>
                </c:pt>
                <c:pt idx="8">
                  <c:v>65-99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0.30400000000000005</c:v>
                </c:pt>
                <c:pt idx="1">
                  <c:v>0.3532219570405728</c:v>
                </c:pt>
                <c:pt idx="2">
                  <c:v>0.31039136302294201</c:v>
                </c:pt>
                <c:pt idx="3">
                  <c:v>0.29256594724220619</c:v>
                </c:pt>
                <c:pt idx="4">
                  <c:v>0.35442329227323621</c:v>
                </c:pt>
                <c:pt idx="5">
                  <c:v>0.13311285655229432</c:v>
                </c:pt>
                <c:pt idx="6">
                  <c:v>0.21379011274934956</c:v>
                </c:pt>
                <c:pt idx="7">
                  <c:v>0.38543247344461307</c:v>
                </c:pt>
                <c:pt idx="8">
                  <c:v>0.38230769230769224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All Ages</c:v>
                </c:pt>
                <c:pt idx="1">
                  <c:v>14-18</c:v>
                </c:pt>
                <c:pt idx="2">
                  <c:v>19-21</c:v>
                </c:pt>
                <c:pt idx="3">
                  <c:v>22-24</c:v>
                </c:pt>
                <c:pt idx="4">
                  <c:v>25-34</c:v>
                </c:pt>
                <c:pt idx="5">
                  <c:v>35-44</c:v>
                </c:pt>
                <c:pt idx="6">
                  <c:v>45-54</c:v>
                </c:pt>
                <c:pt idx="7">
                  <c:v>55-64</c:v>
                </c:pt>
                <c:pt idx="8">
                  <c:v>65-99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92332216"/>
        <c:axId val="192330648"/>
      </c:barChart>
      <c:catAx>
        <c:axId val="19233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30648"/>
        <c:crosses val="autoZero"/>
        <c:auto val="1"/>
        <c:lblAlgn val="ctr"/>
        <c:lblOffset val="100"/>
        <c:noMultiLvlLbl val="0"/>
      </c:catAx>
      <c:valAx>
        <c:axId val="192330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3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2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7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6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9532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75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99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32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8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7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5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7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8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9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8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1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1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0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B1A850-AA9B-42A1-95E1-0E757D8DD903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6E5563-55D8-4C65-94FD-D116D436A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98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429" y="633844"/>
            <a:ext cx="10413280" cy="2971801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Selected Labor Market Trends Buffalo Niagara Falls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2010 to 2016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21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Source: </a:t>
            </a:r>
            <a:r>
              <a:rPr lang="en-US" sz="2000" dirty="0" err="1" smtClean="0"/>
              <a:t>Lehd</a:t>
            </a:r>
            <a:r>
              <a:rPr lang="en-US" sz="2000" dirty="0"/>
              <a:t> </a:t>
            </a:r>
            <a:r>
              <a:rPr lang="en-US" sz="2000" dirty="0" smtClean="0"/>
              <a:t>Quarterly Workforce Indicators</a:t>
            </a:r>
            <a:endParaRPr lang="en-US" sz="2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572042"/>
              </p:ext>
            </p:extLst>
          </p:nvPr>
        </p:nvGraphicFramePr>
        <p:xfrm>
          <a:off x="684213" y="685799"/>
          <a:ext cx="9343014" cy="41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485900" y="2857499"/>
            <a:ext cx="8416636" cy="10391"/>
          </a:xfrm>
          <a:prstGeom prst="line">
            <a:avLst/>
          </a:prstGeom>
          <a:ln w="28575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9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Source: </a:t>
            </a:r>
            <a:r>
              <a:rPr lang="en-US" sz="2000" dirty="0" err="1" smtClean="0"/>
              <a:t>Lehd</a:t>
            </a:r>
            <a:r>
              <a:rPr lang="en-US" sz="2000" dirty="0" smtClean="0"/>
              <a:t> Quarterly Workforce Indicators</a:t>
            </a:r>
            <a:endParaRPr lang="en-US" sz="2000" dirty="0"/>
          </a:p>
        </p:txBody>
      </p:sp>
      <p:graphicFrame>
        <p:nvGraphicFramePr>
          <p:cNvPr id="5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683151"/>
              </p:ext>
            </p:extLst>
          </p:nvPr>
        </p:nvGraphicFramePr>
        <p:xfrm>
          <a:off x="736168" y="716972"/>
          <a:ext cx="9343014" cy="41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517073" y="2896707"/>
            <a:ext cx="8416636" cy="10391"/>
          </a:xfrm>
          <a:prstGeom prst="line">
            <a:avLst/>
          </a:prstGeom>
          <a:ln w="28575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7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Source: </a:t>
            </a:r>
            <a:r>
              <a:rPr lang="en-US" sz="2000" dirty="0" err="1" smtClean="0"/>
              <a:t>Lehd</a:t>
            </a:r>
            <a:r>
              <a:rPr lang="en-US" sz="2000" dirty="0"/>
              <a:t> </a:t>
            </a:r>
            <a:r>
              <a:rPr lang="en-US" sz="2000" dirty="0" smtClean="0"/>
              <a:t>Quarterly Workforce Indicators</a:t>
            </a:r>
            <a:endParaRPr lang="en-US" sz="2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530878"/>
              </p:ext>
            </p:extLst>
          </p:nvPr>
        </p:nvGraphicFramePr>
        <p:xfrm>
          <a:off x="684213" y="685799"/>
          <a:ext cx="9343014" cy="41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527464" y="2899062"/>
            <a:ext cx="8416636" cy="10391"/>
          </a:xfrm>
          <a:prstGeom prst="line">
            <a:avLst/>
          </a:prstGeom>
          <a:ln w="28575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74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Labor Force Participation 15-64</a:t>
            </a:r>
            <a:br>
              <a:rPr lang="en-US" sz="3200" dirty="0" smtClean="0"/>
            </a:br>
            <a:r>
              <a:rPr lang="en-US" sz="1800" dirty="0" smtClean="0"/>
              <a:t>source : Cornell PAD and NYS </a:t>
            </a:r>
            <a:r>
              <a:rPr lang="en-US" sz="1800" dirty="0" err="1" smtClean="0"/>
              <a:t>Dol</a:t>
            </a:r>
            <a:r>
              <a:rPr lang="en-US" sz="1800" dirty="0" smtClean="0"/>
              <a:t> </a:t>
            </a:r>
            <a:r>
              <a:rPr lang="en-US" sz="1800" dirty="0" err="1" smtClean="0"/>
              <a:t>Laus</a:t>
            </a:r>
            <a:r>
              <a:rPr lang="en-US" sz="1800" dirty="0" smtClean="0"/>
              <a:t> Program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498413"/>
              </p:ext>
            </p:extLst>
          </p:nvPr>
        </p:nvGraphicFramePr>
        <p:xfrm>
          <a:off x="684210" y="1309254"/>
          <a:ext cx="9675525" cy="327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05"/>
                <a:gridCol w="1935105"/>
                <a:gridCol w="1981462"/>
                <a:gridCol w="1888748"/>
                <a:gridCol w="1935105"/>
              </a:tblGrid>
              <a:tr h="460663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1990</a:t>
                      </a:r>
                      <a:endParaRPr lang="en-US" sz="2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  <a:endParaRPr lang="en-US" sz="2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  <a:endParaRPr lang="en-US" sz="2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  <a:endParaRPr lang="en-US" sz="2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8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Population  </a:t>
                      </a:r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15-64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926,556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913,967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896,139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860,504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8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Labor </a:t>
                      </a:r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Force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588,400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575,000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573,500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551,300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423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  <a:endParaRPr lang="en-US" sz="2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5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</TotalTime>
  <Words>85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3</vt:lpstr>
      <vt:lpstr>Slice</vt:lpstr>
      <vt:lpstr>Selected Labor Market Trends Buffalo Niagara Falls</vt:lpstr>
      <vt:lpstr>Source: Lehd Quarterly Workforce Indicators</vt:lpstr>
      <vt:lpstr>PowerPoint Presentation</vt:lpstr>
      <vt:lpstr>Source: Lehd Quarterly Workforce Indicators</vt:lpstr>
      <vt:lpstr>Labor Force Participation 15-64 source : Cornell PAD and NYS Dol Laus Program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Labor Market Trends Buffalo Niagara Falls</dc:title>
  <dc:creator>Jennifer Schwan</dc:creator>
  <cp:lastModifiedBy>Jennifer Schwan</cp:lastModifiedBy>
  <cp:revision>8</cp:revision>
  <dcterms:created xsi:type="dcterms:W3CDTF">2017-08-13T13:17:09Z</dcterms:created>
  <dcterms:modified xsi:type="dcterms:W3CDTF">2017-08-13T14:24:14Z</dcterms:modified>
</cp:coreProperties>
</file>